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handoutMasterIdLst>
    <p:handoutMasterId r:id="rId23"/>
  </p:handoutMasterIdLst>
  <p:sldIdLst>
    <p:sldId id="295" r:id="rId2"/>
    <p:sldId id="313" r:id="rId3"/>
    <p:sldId id="326" r:id="rId4"/>
    <p:sldId id="327" r:id="rId5"/>
    <p:sldId id="328" r:id="rId6"/>
    <p:sldId id="271" r:id="rId7"/>
    <p:sldId id="332" r:id="rId8"/>
    <p:sldId id="273" r:id="rId9"/>
    <p:sldId id="334" r:id="rId10"/>
    <p:sldId id="335" r:id="rId11"/>
    <p:sldId id="336" r:id="rId12"/>
    <p:sldId id="333" r:id="rId13"/>
    <p:sldId id="331" r:id="rId14"/>
    <p:sldId id="284" r:id="rId15"/>
    <p:sldId id="329" r:id="rId16"/>
    <p:sldId id="330" r:id="rId17"/>
    <p:sldId id="314" r:id="rId18"/>
    <p:sldId id="337" r:id="rId19"/>
    <p:sldId id="268" r:id="rId20"/>
    <p:sldId id="31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660066"/>
    <a:srgbClr val="660033"/>
    <a:srgbClr val="FFFF00"/>
    <a:srgbClr val="006600"/>
    <a:srgbClr val="00FF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568" autoAdjust="0"/>
    <p:restoredTop sz="99540" autoAdjust="0"/>
  </p:normalViewPr>
  <p:slideViewPr>
    <p:cSldViewPr>
      <p:cViewPr>
        <p:scale>
          <a:sx n="70" d="100"/>
          <a:sy n="70" d="100"/>
        </p:scale>
        <p:origin x="-2586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82A0673-3045-40C1-9E93-A7D51208A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D261332-EE1E-4056-97F6-9117C54CA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5483AF-2784-46D1-B063-5991F5A2EB0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DC29D3-0800-4838-B83B-B3F5E3AD13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B415B-D039-484F-87C1-CA34C6E36A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4DB72-0DBB-4EA2-B014-A590E8F1E1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D4620EF-3E41-420C-B15B-2403E852BE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881B4-24B9-44F3-9421-F84CE3124F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645A8-F1B7-4CA6-8038-9A8E4337D8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E191C-45A9-4454-8899-A558D0118C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2F448-07FD-42DB-A4F6-A84057AB69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87F91-BED6-41F9-90CA-CA725B1DF7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047C27B-F73F-4FC1-BFD6-022C0FA6F1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09E921-460E-4041-BFCE-088F8C1BCE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71631E-0F8D-4947-BC6B-173147F2CF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cover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audio" Target="../media/audio2.wav"/><Relationship Id="rId7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1000" y="533400"/>
            <a:ext cx="3236912" cy="3124200"/>
          </a:xfrm>
          <a:noFill/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-174625"/>
            <a:ext cx="9144000" cy="44418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224338"/>
            <a:ext cx="9144000" cy="2633662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4208463"/>
            <a:ext cx="9144000" cy="174625"/>
          </a:xfrm>
          <a:prstGeom prst="rect">
            <a:avLst/>
          </a:prstGeom>
          <a:solidFill>
            <a:srgbClr val="BF7C0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90975" y="552450"/>
            <a:ext cx="4295775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d-ID" sz="11700" dirty="0" smtClean="0">
                <a:solidFill>
                  <a:srgbClr val="006600"/>
                </a:solidFill>
                <a:latin typeface="Arial" charset="0"/>
              </a:rPr>
              <a:t>Kunci</a:t>
            </a:r>
            <a:endParaRPr lang="en-US" sz="8800" dirty="0">
              <a:latin typeface="Arial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733800" y="2286000"/>
            <a:ext cx="5410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id-ID" sz="9600" b="1" dirty="0" smtClean="0">
                <a:solidFill>
                  <a:srgbClr val="FF0000"/>
                </a:solidFill>
                <a:latin typeface="Arial" charset="0"/>
              </a:rPr>
              <a:t>SUKSES</a:t>
            </a:r>
            <a:endParaRPr lang="en-US" sz="96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2971800" y="4549775"/>
            <a:ext cx="6019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d-ID" sz="2800" dirty="0" smtClean="0">
                <a:latin typeface="Calibri" pitchFamily="34" charset="0"/>
              </a:rPr>
              <a:t> menghadapi  </a:t>
            </a:r>
            <a:r>
              <a:rPr lang="en-US" sz="6600" b="1" dirty="0" smtClean="0">
                <a:latin typeface="Calibri" pitchFamily="34" charset="0"/>
              </a:rPr>
              <a:t>PSIKOTES</a:t>
            </a:r>
            <a:r>
              <a:rPr lang="id-ID" sz="6600" b="1" dirty="0">
                <a:latin typeface="Calibri" pitchFamily="34" charset="0"/>
              </a:rPr>
              <a:t>T</a:t>
            </a:r>
            <a:endParaRPr lang="en-US" sz="6600" b="1" dirty="0">
              <a:latin typeface="Calibri" pitchFamily="34" charset="0"/>
            </a:endParaRP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786063" y="4513263"/>
            <a:ext cx="0" cy="2344737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28600" y="5210175"/>
            <a:ext cx="2438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Dirangkum oleh : </a:t>
            </a:r>
          </a:p>
          <a:p>
            <a:r>
              <a:rPr lang="en-US" sz="2400" b="1">
                <a:latin typeface="Calibri" pitchFamily="34" charset="0"/>
              </a:rPr>
              <a:t>Sus Budiharto</a:t>
            </a:r>
          </a:p>
          <a:p>
            <a:pPr eaLnBrk="1" hangingPunct="1">
              <a:spcBef>
                <a:spcPct val="50000"/>
              </a:spcBef>
            </a:pPr>
            <a:endParaRPr lang="en-US" sz="2400" b="1">
              <a:latin typeface="Calibri" pitchFamily="34" charset="0"/>
            </a:endParaRPr>
          </a:p>
        </p:txBody>
      </p:sp>
      <p:pic>
        <p:nvPicPr>
          <p:cNvPr id="23555" name="Picture 3" descr="C:\Users\Sus Budiharto\Documents\unduha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0"/>
            <a:ext cx="2971800" cy="3657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indent="-914400" algn="l" eaLnBrk="1" hangingPunct="1">
              <a:buFontTx/>
              <a:buAutoNum type="circleNumDbPlain"/>
            </a:pPr>
            <a:r>
              <a:rPr lang="en-US" b="1" smtClean="0">
                <a:solidFill>
                  <a:srgbClr val="FFFF00"/>
                </a:solidFill>
              </a:rPr>
              <a:t>PERSIAPAN FISIK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Kondisi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badan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harus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fit</a:t>
            </a: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Istirahat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yang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cukup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sebelum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menjalani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psikotes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Pastikan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kondisi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perut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tidak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kosong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Gunakan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pakaian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yang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membuat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Anda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nyaman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Hadir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minimal 15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menit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sebelum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psikotes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dimulai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agar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bisa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lebih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berkonsentrasi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indent="-914400" algn="l" eaLnBrk="1" hangingPunct="1">
              <a:buFontTx/>
              <a:buAutoNum type="circleNumDbPlain" startAt="2"/>
            </a:pPr>
            <a:r>
              <a:rPr lang="en-US" b="1" smtClean="0">
                <a:solidFill>
                  <a:srgbClr val="FFFF00"/>
                </a:solidFill>
              </a:rPr>
              <a:t>PERSIAPAN 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Menerima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diri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Anda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secara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positif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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belajarlah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untuk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maafkan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hal-hal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di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masa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lalu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yang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membuat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Anda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merasa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tidak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nyaman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hari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ini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  <a:sym typeface="Wingdings"/>
            </a:endParaRP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Percaya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diri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tapi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tidak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sombong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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yakinkan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diri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bahwa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Anda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layak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mendapatkan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yang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terbaik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dan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mampu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memenangkan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kompetisi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  <a:sym typeface="Wingdings"/>
            </a:endParaRP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Rendah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hati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tapi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tidak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minder</a:t>
            </a: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Usahakan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untuk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selalu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merasa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tenang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dan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berkonsentrasi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pada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proses yang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sedang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dijalani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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pastikan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untuk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selalu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berdoa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  <a:sym typeface="Wingdings"/>
              </a:rPr>
              <a:t>kepada-Nya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  <a:sym typeface="Wingdings"/>
            </a:endParaRP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  <a:sym typeface="Wingdings"/>
            </a:endParaRPr>
          </a:p>
          <a:p>
            <a:pPr marL="452438" indent="-452438"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id-ID" sz="3200" dirty="0" smtClean="0">
                <a:latin typeface="Calibri" pitchFamily="34" charset="0"/>
                <a:cs typeface="Calibri" pitchFamily="34" charset="0"/>
              </a:rPr>
              <a:t>Berpikir </a:t>
            </a:r>
            <a:r>
              <a:rPr lang="id-ID" sz="3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POSITIF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id-ID" sz="3200" dirty="0" smtClean="0">
                <a:latin typeface="Calibri" pitchFamily="34" charset="0"/>
                <a:cs typeface="Calibri" pitchFamily="34" charset="0"/>
              </a:rPr>
              <a:t>bersikap </a:t>
            </a:r>
            <a:r>
              <a:rPr lang="id-ID" sz="3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POSITIF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,  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id-ID" sz="3200" dirty="0" smtClean="0">
                <a:latin typeface="Calibri" pitchFamily="34" charset="0"/>
                <a:cs typeface="Calibri" pitchFamily="34" charset="0"/>
              </a:rPr>
              <a:t>berpenampilan </a:t>
            </a:r>
            <a:r>
              <a:rPr lang="id-ID" sz="3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POSITIF,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id-ID" sz="3200" dirty="0" smtClean="0">
                <a:latin typeface="Calibri" pitchFamily="34" charset="0"/>
                <a:cs typeface="Calibri" pitchFamily="34" charset="0"/>
              </a:rPr>
              <a:t>bertindak </a:t>
            </a:r>
            <a:r>
              <a:rPr lang="id-ID" sz="3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POSITIF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id-ID" sz="3000" dirty="0" smtClean="0">
                <a:latin typeface="Calibri" pitchFamily="34" charset="0"/>
                <a:cs typeface="Calibri" pitchFamily="34" charset="0"/>
              </a:rPr>
              <a:t>terhadap diri, orang lain, lingkungan, dan alam semesta.</a:t>
            </a:r>
          </a:p>
          <a:p>
            <a:pPr lvl="1" algn="r">
              <a:lnSpc>
                <a:spcPct val="90000"/>
              </a:lnSpc>
              <a:buNone/>
              <a:defRPr/>
            </a:pPr>
            <a:r>
              <a:rPr lang="id-ID" sz="3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HINDARI</a:t>
            </a:r>
            <a:r>
              <a:rPr lang="id-ID" sz="3000" dirty="0" smtClean="0">
                <a:latin typeface="Calibri" pitchFamily="34" charset="0"/>
                <a:cs typeface="Calibri" pitchFamily="34" charset="0"/>
              </a:rPr>
              <a:t> pikiran, perasan, imajinasi yang negatif</a:t>
            </a:r>
            <a:endParaRPr lang="en-US" sz="2800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FF00"/>
                </a:solidFill>
              </a:rPr>
              <a:t>3. PELAKSANAAN</a:t>
            </a:r>
            <a:endParaRPr lang="id-ID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8915400" cy="4953000"/>
          </a:xfrm>
        </p:spPr>
        <p:txBody>
          <a:bodyPr>
            <a:normAutofit/>
          </a:bodyPr>
          <a:lstStyle/>
          <a:p>
            <a:pPr marL="725488" indent="-457200">
              <a:lnSpc>
                <a:spcPct val="90000"/>
              </a:lnSpc>
              <a:defRPr/>
            </a:pPr>
            <a:r>
              <a:rPr lang="id-ID" sz="3200" dirty="0" smtClean="0">
                <a:latin typeface="Calibri" pitchFamily="34" charset="0"/>
              </a:rPr>
              <a:t>Berd</a:t>
            </a:r>
            <a:r>
              <a:rPr lang="en-US" sz="3200" dirty="0" err="1" smtClean="0">
                <a:latin typeface="Calibri" pitchFamily="34" charset="0"/>
              </a:rPr>
              <a:t>oa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id-ID" sz="3200" dirty="0" smtClean="0">
                <a:latin typeface="Calibri" pitchFamily="34" charset="0"/>
              </a:rPr>
              <a:t>m</a:t>
            </a:r>
            <a:r>
              <a:rPr lang="en-US" sz="3200" dirty="0" err="1" smtClean="0">
                <a:latin typeface="Calibri" pitchFamily="34" charset="0"/>
              </a:rPr>
              <a:t>ohon</a:t>
            </a:r>
            <a:r>
              <a:rPr lang="id-ID" sz="3200" dirty="0" smtClean="0">
                <a:latin typeface="Calibri" pitchFamily="34" charset="0"/>
              </a:rPr>
              <a:t> R</a:t>
            </a:r>
            <a:r>
              <a:rPr lang="en-US" sz="3200" dirty="0" err="1" smtClean="0">
                <a:latin typeface="Calibri" pitchFamily="34" charset="0"/>
              </a:rPr>
              <a:t>idho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id-ID" sz="3200" dirty="0" smtClean="0">
                <a:latin typeface="Calibri" pitchFamily="34" charset="0"/>
              </a:rPr>
              <a:t>Allah.</a:t>
            </a:r>
          </a:p>
          <a:p>
            <a:pPr marL="725488" indent="-457200">
              <a:lnSpc>
                <a:spcPct val="90000"/>
              </a:lnSpc>
              <a:defRPr/>
            </a:pPr>
            <a:r>
              <a:rPr lang="id-ID" sz="3200" dirty="0" smtClean="0">
                <a:latin typeface="Calibri" pitchFamily="34" charset="0"/>
              </a:rPr>
              <a:t>Mohon didoakan orang-orang terdekat diri kita dan dekat dengan Allah.</a:t>
            </a:r>
            <a:endParaRPr lang="en-US" sz="3200" dirty="0" smtClean="0">
              <a:latin typeface="Calibri" pitchFamily="34" charset="0"/>
            </a:endParaRPr>
          </a:p>
          <a:p>
            <a:pPr marL="725488" indent="-457200">
              <a:lnSpc>
                <a:spcPct val="90000"/>
              </a:lnSpc>
              <a:defRPr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Datang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awal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Tiba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di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lokasi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lebih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awal</a:t>
            </a:r>
            <a:r>
              <a:rPr lang="id-ID" sz="3200" dirty="0" smtClean="0">
                <a:latin typeface="Calibri" pitchFamily="34" charset="0"/>
              </a:rPr>
              <a:t>.</a:t>
            </a:r>
            <a:r>
              <a:rPr lang="en-US" sz="3200" dirty="0" smtClean="0">
                <a:latin typeface="Calibri" pitchFamily="34" charset="0"/>
              </a:rPr>
              <a:t> </a:t>
            </a:r>
          </a:p>
          <a:p>
            <a:pPr marL="725488" indent="-457200">
              <a:lnSpc>
                <a:spcPct val="90000"/>
              </a:lnSpc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astikan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kondisi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badan fit. </a:t>
            </a:r>
          </a:p>
          <a:p>
            <a:pPr marL="725488" indent="-457200" eaLnBrk="1" hangingPunct="1">
              <a:lnSpc>
                <a:spcPct val="90000"/>
              </a:lnSpc>
              <a:defRPr/>
            </a:pPr>
            <a:r>
              <a:rPr lang="en-US" sz="3200" dirty="0" err="1" smtClean="0">
                <a:latin typeface="Calibri" pitchFamily="34" charset="0"/>
              </a:rPr>
              <a:t>Jujur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id-ID" sz="3200" i="1" dirty="0" smtClean="0">
                <a:latin typeface="Calibri" pitchFamily="34" charset="0"/>
              </a:rPr>
              <a:t>be </a:t>
            </a:r>
            <a:r>
              <a:rPr lang="en-US" sz="3200" i="1" dirty="0" err="1" smtClean="0">
                <a:latin typeface="Calibri" pitchFamily="34" charset="0"/>
              </a:rPr>
              <a:t>positi</a:t>
            </a:r>
            <a:r>
              <a:rPr lang="id-ID" sz="3200" i="1" dirty="0" smtClean="0">
                <a:latin typeface="Calibri" pitchFamily="34" charset="0"/>
              </a:rPr>
              <a:t>v</a:t>
            </a:r>
            <a:r>
              <a:rPr lang="id-ID" sz="3200" dirty="0" smtClean="0">
                <a:latin typeface="Calibri" pitchFamily="34" charset="0"/>
              </a:rPr>
              <a:t>e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Jangan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curang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id-ID" sz="3200" dirty="0" smtClean="0">
                <a:latin typeface="Calibri" pitchFamily="34" charset="0"/>
              </a:rPr>
              <a:t>!!</a:t>
            </a:r>
          </a:p>
          <a:p>
            <a:pPr marL="725488" indent="-457200">
              <a:lnSpc>
                <a:spcPct val="90000"/>
              </a:lnSpc>
              <a:defRPr/>
            </a:pPr>
            <a:r>
              <a:rPr lang="id-ID" sz="3200" dirty="0" smtClean="0">
                <a:latin typeface="Calibri" pitchFamily="34" charset="0"/>
              </a:rPr>
              <a:t>Tenang, </a:t>
            </a:r>
            <a:r>
              <a:rPr lang="en-US" sz="3200" dirty="0" err="1" smtClean="0">
                <a:latin typeface="Calibri" pitchFamily="34" charset="0"/>
              </a:rPr>
              <a:t>Konsentrasi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penuh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Jika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tak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jelas</a:t>
            </a:r>
            <a:r>
              <a:rPr lang="id-ID" sz="3200" dirty="0" smtClean="0">
                <a:latin typeface="Calibri" pitchFamily="34" charset="0"/>
              </a:rPr>
              <a:t>, boleh ber</a:t>
            </a:r>
            <a:r>
              <a:rPr lang="en-US" sz="3200" dirty="0" err="1" smtClean="0">
                <a:latin typeface="Calibri" pitchFamily="34" charset="0"/>
              </a:rPr>
              <a:t>tanya</a:t>
            </a:r>
            <a:endParaRPr lang="en-US" sz="3200" dirty="0" smtClean="0">
              <a:latin typeface="Calibri" pitchFamily="34" charset="0"/>
            </a:endParaRPr>
          </a:p>
          <a:p>
            <a:pPr marL="725488" indent="-457200" eaLnBrk="1" hangingPunct="1">
              <a:lnSpc>
                <a:spcPct val="90000"/>
              </a:lnSpc>
              <a:defRPr/>
            </a:pPr>
            <a:r>
              <a:rPr lang="en-US" sz="3200" dirty="0" err="1" smtClean="0">
                <a:latin typeface="Calibri" pitchFamily="34" charset="0"/>
              </a:rPr>
              <a:t>Kerjakan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semaksimal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mungkin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id-ID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Jangan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setengah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hati</a:t>
            </a:r>
            <a:r>
              <a:rPr lang="en-US" sz="3200" dirty="0" smtClean="0">
                <a:latin typeface="Calibri" pitchFamily="34" charset="0"/>
              </a:rPr>
              <a:t>  !!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d-ID" sz="4000" b="1" dirty="0" smtClean="0">
                <a:solidFill>
                  <a:srgbClr val="FFFF00"/>
                </a:solidFill>
              </a:rPr>
              <a:t>PELAKSANAAN</a:t>
            </a:r>
            <a:endParaRPr lang="en-US" sz="4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Sadari , Manusia berusaha sebaik mungkin, Allah selalu </a:t>
            </a:r>
            <a:r>
              <a:rPr lang="id-ID" b="1" dirty="0" smtClean="0">
                <a:latin typeface="Calibri" pitchFamily="34" charset="0"/>
                <a:cs typeface="Calibri" pitchFamily="34" charset="0"/>
              </a:rPr>
              <a:t>MEMUTUSKAN 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yang Terbaik bagi semua.</a:t>
            </a:r>
          </a:p>
          <a:p>
            <a:pPr eaLnBrk="1" hangingPunct="1">
              <a:defRPr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Syukuri kelebihan, sabari kekurangan. B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ersyukur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terhadap semua Karunia Allah yang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kelihatan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tak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kelihatan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, telah dipahami dan belum dipahami, menyenangkan dan belum menyenangkan.</a:t>
            </a:r>
          </a:p>
          <a:p>
            <a:pPr>
              <a:defRPr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Banyak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mem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beri dan mau menerima pemberian. Berhati hati terhadap banyak meminta, namun menolak pemberian.  </a:t>
            </a:r>
          </a:p>
          <a:p>
            <a:pPr eaLnBrk="1" hangingPunct="1">
              <a:defRPr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Senang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Magang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men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jadi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relawan, menolong sesama.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Sholat, dikir, doa, baca quran, shodaqah, infaq,</a:t>
            </a:r>
          </a:p>
          <a:p>
            <a:pPr eaLnBrk="1" hangingPunct="1">
              <a:defRPr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Mengaji,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mem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perkuat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basic value</a:t>
            </a:r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d-ID" sz="4000" b="1" dirty="0" smtClean="0"/>
              <a:t>4</a:t>
            </a:r>
            <a:r>
              <a:rPr lang="en-US" sz="4000" b="1" dirty="0" smtClean="0"/>
              <a:t>. EVALUASI </a:t>
            </a:r>
            <a:r>
              <a:rPr lang="id-ID" sz="4000" b="1" dirty="0" smtClean="0"/>
              <a:t>DAN FOLLOW UP</a:t>
            </a:r>
            <a:endParaRPr lang="en-US" sz="4000" b="1" dirty="0" smtClean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153400" cy="46085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i="1" dirty="0" err="1" smtClean="0">
                <a:solidFill>
                  <a:srgbClr val="FFFF00"/>
                </a:solidFill>
              </a:rPr>
              <a:t>Assesment</a:t>
            </a:r>
            <a:r>
              <a:rPr lang="en-US" sz="3200" b="1" i="1" dirty="0" smtClean="0">
                <a:solidFill>
                  <a:srgbClr val="FFFF00"/>
                </a:solidFill>
              </a:rPr>
              <a:t> centre</a:t>
            </a:r>
            <a:r>
              <a:rPr lang="id-ID" sz="3200" b="1" i="1" dirty="0" smtClean="0">
                <a:solidFill>
                  <a:srgbClr val="FFFF00"/>
                </a:solidFill>
              </a:rPr>
              <a:t> :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en-US" sz="3200" b="1" i="1" dirty="0" smtClean="0">
                <a:solidFill>
                  <a:schemeClr val="tx1"/>
                </a:solidFill>
              </a:rPr>
              <a:t>Check point	</a:t>
            </a:r>
          </a:p>
          <a:p>
            <a:pPr lvl="1">
              <a:defRPr/>
            </a:pPr>
            <a:r>
              <a:rPr lang="en-US" sz="3200" b="1" i="1" dirty="0" smtClean="0">
                <a:solidFill>
                  <a:schemeClr val="tx1"/>
                </a:solidFill>
              </a:rPr>
              <a:t>Essay</a:t>
            </a:r>
            <a:r>
              <a:rPr lang="id-ID" sz="3200" b="1" i="1" dirty="0" smtClean="0">
                <a:solidFill>
                  <a:schemeClr val="tx1"/>
                </a:solidFill>
              </a:rPr>
              <a:t>, self report</a:t>
            </a:r>
            <a:endParaRPr lang="en-US" sz="3200" b="1" i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sz="3200" b="1" i="1" dirty="0" err="1" smtClean="0">
                <a:solidFill>
                  <a:schemeClr val="tx1"/>
                </a:solidFill>
              </a:rPr>
              <a:t>Observasi</a:t>
            </a:r>
            <a:endParaRPr lang="en-US" sz="3200" b="1" i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sz="3200" b="1" dirty="0" err="1" smtClean="0">
                <a:solidFill>
                  <a:schemeClr val="tx1"/>
                </a:solidFill>
              </a:rPr>
              <a:t>Presentasi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sz="3200" b="1" i="1" dirty="0" smtClean="0">
                <a:solidFill>
                  <a:schemeClr val="tx1"/>
                </a:solidFill>
              </a:rPr>
              <a:t>In basket, game </a:t>
            </a:r>
            <a:r>
              <a:rPr lang="en-US" sz="3200" b="1" i="1" dirty="0" err="1" smtClean="0">
                <a:solidFill>
                  <a:schemeClr val="tx1"/>
                </a:solidFill>
              </a:rPr>
              <a:t>bussines</a:t>
            </a:r>
            <a:endParaRPr lang="en-US" sz="3200" b="1" i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id-ID" sz="3200" b="1" i="1" dirty="0" smtClean="0">
                <a:solidFill>
                  <a:schemeClr val="tx1"/>
                </a:solidFill>
              </a:rPr>
              <a:t>Role play</a:t>
            </a:r>
          </a:p>
          <a:p>
            <a:pPr lvl="1">
              <a:defRPr/>
            </a:pPr>
            <a:r>
              <a:rPr lang="id-ID" sz="3200" b="1" i="1" dirty="0" smtClean="0">
                <a:solidFill>
                  <a:schemeClr val="tx1"/>
                </a:solidFill>
              </a:rPr>
              <a:t>Leaderless group Discussion 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BENTUK </a:t>
            </a:r>
            <a:r>
              <a:rPr lang="en-US" sz="4000" dirty="0" smtClean="0">
                <a:solidFill>
                  <a:srgbClr val="FFFF00"/>
                </a:solidFill>
              </a:rPr>
              <a:t>PSIKOTES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686800" cy="4572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2800" b="1" dirty="0" smtClean="0"/>
              <a:t>Tujuan seleksi 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menemukan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kecocokan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antara</a:t>
            </a:r>
            <a:r>
              <a:rPr lang="en-US" sz="2800" b="1" dirty="0" smtClean="0"/>
              <a:t> </a:t>
            </a:r>
            <a:r>
              <a:rPr lang="id-ID" sz="2800" b="1" dirty="0" smtClean="0"/>
              <a:t>kapabilitas calon karyawan dengan </a:t>
            </a:r>
            <a:r>
              <a:rPr lang="en-US" sz="2800" b="1" dirty="0" err="1" smtClean="0"/>
              <a:t>persyaratan</a:t>
            </a:r>
            <a:r>
              <a:rPr lang="en-US" sz="2800" b="1" dirty="0" smtClean="0"/>
              <a:t> </a:t>
            </a:r>
            <a:r>
              <a:rPr lang="id-ID" sz="2800" b="1" dirty="0" smtClean="0"/>
              <a:t>jabatan.</a:t>
            </a:r>
            <a:r>
              <a:rPr lang="id-ID" sz="2800" dirty="0" smtClean="0"/>
              <a:t> </a:t>
            </a:r>
            <a:endParaRPr lang="en-US" sz="28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eaLnBrk="1" hangingPunct="1">
              <a:defRPr/>
            </a:pPr>
            <a:r>
              <a:rPr lang="id-ID" sz="2800" b="1" dirty="0" smtClean="0"/>
              <a:t>What I know (knowledge), </a:t>
            </a:r>
            <a:endParaRPr lang="en-US" sz="2800" b="1" dirty="0" smtClean="0"/>
          </a:p>
          <a:p>
            <a:pPr eaLnBrk="1" hangingPunct="1">
              <a:defRPr/>
            </a:pPr>
            <a:r>
              <a:rPr lang="en-US" sz="2800" b="1" dirty="0" smtClean="0"/>
              <a:t>W</a:t>
            </a:r>
            <a:r>
              <a:rPr lang="id-ID" sz="2800" b="1" dirty="0" smtClean="0"/>
              <a:t>hat I can do (competency), </a:t>
            </a:r>
            <a:endParaRPr lang="en-US" sz="2800" b="1" dirty="0" smtClean="0"/>
          </a:p>
          <a:p>
            <a:pPr eaLnBrk="1" hangingPunct="1">
              <a:defRPr/>
            </a:pPr>
            <a:r>
              <a:rPr lang="en-US" sz="2800" b="1" dirty="0" smtClean="0"/>
              <a:t>W</a:t>
            </a:r>
            <a:r>
              <a:rPr lang="id-ID" sz="2800" b="1" dirty="0" smtClean="0"/>
              <a:t>hat I have done (experience), </a:t>
            </a:r>
            <a:endParaRPr lang="en-US" sz="2800" b="1" dirty="0" smtClean="0"/>
          </a:p>
          <a:p>
            <a:pPr eaLnBrk="1" hangingPunct="1">
              <a:defRPr/>
            </a:pPr>
            <a:r>
              <a:rPr lang="en-US" sz="2800" b="1" dirty="0" smtClean="0"/>
              <a:t>P</a:t>
            </a:r>
            <a:r>
              <a:rPr lang="id-ID" sz="2800" b="1" dirty="0" smtClean="0"/>
              <a:t>ersonal traits (personality). </a:t>
            </a:r>
            <a:endParaRPr lang="en-US" sz="28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 	</a:t>
            </a:r>
            <a:r>
              <a:rPr lang="en-US" sz="2400" dirty="0" smtClean="0"/>
              <a:t>(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 Indonesia)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PROFIL PELAMAR SUKSES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rgbClr val="FFFF00"/>
                </a:solidFill>
              </a:rPr>
              <a:t>THE TOP 10 QUALITIES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EMPLOYERS SEEK IN JOB CANDIDATES</a:t>
            </a:r>
            <a:r>
              <a:rPr lang="id-ID" sz="3600" dirty="0" smtClean="0">
                <a:solidFill>
                  <a:srgbClr val="FFFF00"/>
                </a:solidFill>
              </a:rPr>
              <a:t> (2001)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3400" y="2435225"/>
            <a:ext cx="3965575" cy="355441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ea"/>
              <a:buAutoNum type="circleNumDbPlain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Communication skills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ea"/>
              <a:buAutoNum type="circleNumDbPlain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Honesty/Integrity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ea"/>
              <a:buAutoNum type="circleNumDbPlain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Teamwork skills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ea"/>
              <a:buAutoNum type="circleNumDbPlain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Interpersonal skills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ea"/>
              <a:buAutoNum type="circleNumDbPlain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Motivation/Initiative</a:t>
            </a:r>
          </a:p>
          <a:p>
            <a:pPr marL="0" indent="0" eaLnBrk="1" fontAlgn="auto" hangingPunct="1">
              <a:spcAft>
                <a:spcPts val="0"/>
              </a:spcAft>
              <a:buFont typeface="Rage Italic" pitchFamily="66" charset="0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645024" y="2435225"/>
            <a:ext cx="3965575" cy="3554413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buFontTx/>
              <a:buAutoNum type="circleNumDbPlain" startAt="6"/>
            </a:pPr>
            <a:r>
              <a:rPr lang="en-US" dirty="0" smtClean="0"/>
              <a:t>Strong work ethic</a:t>
            </a:r>
          </a:p>
          <a:p>
            <a:pPr marL="457200" indent="-457200" eaLnBrk="1" hangingPunct="1">
              <a:buFontTx/>
              <a:buAutoNum type="circleNumDbPlain" startAt="6"/>
            </a:pPr>
            <a:r>
              <a:rPr lang="en-US" dirty="0" smtClean="0"/>
              <a:t>Analytical skills</a:t>
            </a:r>
          </a:p>
          <a:p>
            <a:pPr marL="457200" indent="-457200" eaLnBrk="1" hangingPunct="1">
              <a:buFontTx/>
              <a:buAutoNum type="circleNumDbPlain" startAt="6"/>
            </a:pPr>
            <a:r>
              <a:rPr lang="en-US" dirty="0" smtClean="0"/>
              <a:t>Flexibility/Adaptation</a:t>
            </a:r>
          </a:p>
          <a:p>
            <a:pPr marL="457200" indent="-457200" eaLnBrk="1" hangingPunct="1">
              <a:buFontTx/>
              <a:buAutoNum type="circleNumDbPlain" startAt="6"/>
            </a:pPr>
            <a:r>
              <a:rPr lang="en-US" dirty="0" smtClean="0"/>
              <a:t>Computer skills</a:t>
            </a:r>
          </a:p>
          <a:p>
            <a:pPr marL="457200" indent="-457200" eaLnBrk="1" hangingPunct="1">
              <a:buFontTx/>
              <a:buAutoNum type="circleNumDbPlain" startAt="6"/>
            </a:pPr>
            <a:r>
              <a:rPr lang="en-US" dirty="0" smtClean="0"/>
              <a:t>Self confidence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5334000"/>
            <a:ext cx="8229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/>
              <a:t>Source: Planning </a:t>
            </a:r>
            <a:r>
              <a:rPr lang="en-US" sz="1400" dirty="0" err="1"/>
              <a:t>JobChoices</a:t>
            </a:r>
            <a:r>
              <a:rPr lang="en-US" sz="1400" dirty="0"/>
              <a:t> 2002, (2001). </a:t>
            </a:r>
            <a:endParaRPr lang="id-ID" sz="1400" dirty="0" smtClean="0"/>
          </a:p>
          <a:p>
            <a:r>
              <a:rPr lang="en-US" sz="1400" dirty="0" smtClean="0"/>
              <a:t>Bethlehem</a:t>
            </a:r>
            <a:r>
              <a:rPr lang="en-US" sz="1400" dirty="0"/>
              <a:t>, PA: National Association of Colleges, p. 24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en-US" b="1" dirty="0" smtClean="0"/>
              <a:t>1. Communication Skills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2. Honesty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3. Technical Competency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4. Work Ethic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5. Flexibility</a:t>
            </a:r>
            <a:endParaRPr lang="id-ID" b="1" dirty="0" smtClean="0"/>
          </a:p>
          <a:p>
            <a:pPr fontAlgn="base">
              <a:buNone/>
            </a:pPr>
            <a:r>
              <a:rPr lang="en-US" b="1" dirty="0" smtClean="0"/>
              <a:t>6. Determination and Persistence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7. Ability to Work in Harmony with Co-Workers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8. Eager and Willing to Add to Their Knowledge Base and Skills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9. Problem-Solving Skills</a:t>
            </a:r>
            <a:endParaRPr lang="en-US" dirty="0" smtClean="0"/>
          </a:p>
          <a:p>
            <a:pPr fontAlgn="base">
              <a:buNone/>
            </a:pPr>
            <a:r>
              <a:rPr lang="en-US" b="1" dirty="0" smtClean="0"/>
              <a:t>10. Loyalty</a:t>
            </a:r>
            <a:endParaRPr lang="id-ID" b="1" dirty="0" smtClean="0"/>
          </a:p>
          <a:p>
            <a:pPr fontAlgn="base">
              <a:buNone/>
            </a:pPr>
            <a:endParaRPr lang="id-ID" b="1" dirty="0" smtClean="0"/>
          </a:p>
          <a:p>
            <a:pPr fontAlgn="base">
              <a:buNone/>
            </a:pPr>
            <a:r>
              <a:rPr lang="en-US" dirty="0" smtClean="0"/>
              <a:t>http://www.employmentnorth.com/top-10-qualities-and-skills-employers-are-looking-for/</a:t>
            </a:r>
          </a:p>
          <a:p>
            <a:endParaRPr lang="id-ID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1" smtClean="0"/>
              <a:t>Top 10 Qualities and Skills Employers are Looking For</a:t>
            </a:r>
            <a:r>
              <a:rPr lang="id-ID" b="1" dirty="0" smtClean="0"/>
              <a:t> (2015)</a:t>
            </a:r>
            <a:endParaRPr lang="id-ID" dirty="0"/>
          </a:p>
        </p:txBody>
      </p:sp>
    </p:spTree>
  </p:cSld>
  <p:clrMapOvr>
    <a:masterClrMapping/>
  </p:clrMapOvr>
  <p:transition spd="med"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648201"/>
          </a:xfrm>
        </p:spPr>
        <p:txBody>
          <a:bodyPr>
            <a:noAutofit/>
          </a:bodyPr>
          <a:lstStyle/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b="1" dirty="0" smtClean="0">
                <a:latin typeface="Comic Sans MS" pitchFamily="66" charset="0"/>
                <a:cs typeface="Calibri" pitchFamily="34" charset="0"/>
              </a:rPr>
              <a:t>Profesional 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Percaya Diri, 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Optimis, 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Terus Belajar, 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 </a:t>
            </a:r>
            <a:r>
              <a:rPr lang="id-ID" sz="2400" i="1" dirty="0" smtClean="0">
                <a:latin typeface="Comic Sans MS" pitchFamily="66" charset="0"/>
                <a:cs typeface="Calibri" pitchFamily="34" charset="0"/>
              </a:rPr>
              <a:t>Be A Knowledge Worker,</a:t>
            </a: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 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Global </a:t>
            </a:r>
            <a:r>
              <a:rPr lang="id-ID" sz="2400" i="1" dirty="0" smtClean="0">
                <a:latin typeface="Comic Sans MS" pitchFamily="66" charset="0"/>
                <a:cs typeface="Calibri" pitchFamily="34" charset="0"/>
              </a:rPr>
              <a:t>Mindset,</a:t>
            </a: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 With  </a:t>
            </a:r>
            <a:r>
              <a:rPr lang="id-ID" sz="2400" i="1" dirty="0" smtClean="0">
                <a:latin typeface="Comic Sans MS" pitchFamily="66" charset="0"/>
                <a:cs typeface="Calibri" pitchFamily="34" charset="0"/>
              </a:rPr>
              <a:t>Local Wisdom 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Antusias, 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Bisa Mencerna Informasi, 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 Berkesadaran Tinggi</a:t>
            </a:r>
          </a:p>
          <a:p>
            <a:pPr marL="273050" indent="-273050">
              <a:buClr>
                <a:schemeClr val="tx1"/>
              </a:buClr>
              <a:buFont typeface="+mj-lt"/>
              <a:buAutoNum type="arabicPeriod"/>
            </a:pPr>
            <a:r>
              <a:rPr lang="id-ID" sz="2400" dirty="0" smtClean="0">
                <a:latin typeface="Comic Sans MS" pitchFamily="66" charset="0"/>
                <a:cs typeface="Calibri" pitchFamily="34" charset="0"/>
              </a:rPr>
              <a:t> Berani Koreksi Diri, </a:t>
            </a:r>
            <a:endParaRPr lang="en-US" sz="2400" dirty="0" smtClean="0">
              <a:latin typeface="Comic Sans MS" pitchFamily="66" charset="0"/>
              <a:cs typeface="Calibri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  <a:latin typeface="Verdana" pitchFamily="34" charset="0"/>
              </a:rPr>
              <a:t>KRITERIA UMUM YANG DICARI</a:t>
            </a:r>
            <a:r>
              <a:rPr lang="id-ID" sz="3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endParaRPr lang="en-US" sz="3600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943600"/>
            <a:ext cx="84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dirty="0" smtClean="0"/>
              <a:t>Sumber : </a:t>
            </a:r>
            <a:r>
              <a:rPr lang="id-ID" sz="1600" dirty="0" smtClean="0"/>
              <a:t>https://gaya.tempo.co/read/news/2015/10/01/109705347/kompetensi-diri-yang-harus-dikembangkan-versi-eileen-rahman</a:t>
            </a:r>
            <a:endParaRPr lang="id-ID" sz="1600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458200" cy="2514600"/>
          </a:xfrm>
        </p:spPr>
        <p:txBody>
          <a:bodyPr>
            <a:normAutofit/>
          </a:bodyPr>
          <a:lstStyle/>
          <a:p>
            <a:pPr algn="ctr"/>
            <a:r>
              <a:rPr lang="id-ID" b="0" cap="none" dirty="0" smtClean="0">
                <a:effectLst/>
                <a:latin typeface="Arial Narrow" pitchFamily="34" charset="0"/>
              </a:rPr>
              <a:t>“Menemukan pekerjaan itu ...</a:t>
            </a:r>
            <a:br>
              <a:rPr lang="id-ID" b="0" cap="none" dirty="0" smtClean="0">
                <a:effectLst/>
                <a:latin typeface="Arial Narrow" pitchFamily="34" charset="0"/>
              </a:rPr>
            </a:br>
            <a:r>
              <a:rPr lang="id-ID" b="0" cap="none" dirty="0" smtClean="0">
                <a:effectLst/>
                <a:latin typeface="Arial Narrow" pitchFamily="34" charset="0"/>
              </a:rPr>
              <a:t>seperti menemukan </a:t>
            </a:r>
            <a:r>
              <a:rPr lang="id-ID" b="1" cap="none" dirty="0" smtClean="0">
                <a:solidFill>
                  <a:srgbClr val="FFFF00"/>
                </a:solidFill>
                <a:effectLst/>
                <a:latin typeface="Arial Narrow" pitchFamily="34" charset="0"/>
              </a:rPr>
              <a:t>JODOH</a:t>
            </a:r>
            <a:r>
              <a:rPr lang="id-ID" b="0" cap="none" dirty="0" smtClean="0">
                <a:effectLst/>
                <a:latin typeface="Arial Narrow" pitchFamily="34" charset="0"/>
              </a:rPr>
              <a:t>” </a:t>
            </a:r>
            <a:r>
              <a:rPr lang="id-ID" sz="2800" b="0" cap="none" dirty="0" smtClean="0">
                <a:effectLst/>
                <a:latin typeface="Arial Narrow" pitchFamily="34" charset="0"/>
              </a:rPr>
              <a:t>(Larasati, 2002)</a:t>
            </a:r>
            <a:endParaRPr lang="id-ID" sz="2800" b="0" cap="none" dirty="0"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9144000" cy="48355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SUMBER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 smtClean="0">
              <a:latin typeface="Book Antiqua" pitchFamily="18" charset="0"/>
            </a:endParaRPr>
          </a:p>
          <a:p>
            <a:pPr marL="722313" indent="-722313">
              <a:lnSpc>
                <a:spcPct val="80000"/>
              </a:lnSpc>
              <a:buNone/>
              <a:defRPr/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Agustina, I. (2011)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Strategi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Menghadapi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Psikotes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Seleksi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Kerja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Workshop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Strategi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Menghadapi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Psikotes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&amp;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Wawancara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Dunia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Kerja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i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Yogyakarta : Alumni Career Center UII</a:t>
            </a:r>
          </a:p>
          <a:p>
            <a:pPr marL="722313" indent="-72231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Larasati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 B. 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2002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Strategi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menghadapi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Dunia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Kerja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Modul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Training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 Yogyakarta :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Fakultas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Psikologi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UII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219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b="1" dirty="0" smtClean="0"/>
              <a:t>SELAMAT BERJUANG !!!, SEMOGA SUKSES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2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924800" cy="2209800"/>
          </a:xfrm>
        </p:spPr>
        <p:txBody>
          <a:bodyPr>
            <a:normAutofit fontScale="90000"/>
          </a:bodyPr>
          <a:lstStyle/>
          <a:p>
            <a:r>
              <a:rPr lang="id-ID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Bagaimana cara awal organisasi mengetahui bahwa anggota barunya adalah</a:t>
            </a:r>
            <a:r>
              <a:rPr lang="id-ID" sz="4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id-ID" sz="6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JODOH” </a:t>
            </a:r>
            <a:r>
              <a:rPr lang="id-ID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yang tepat ? </a:t>
            </a:r>
            <a:endParaRPr lang="en-US" sz="4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4876800"/>
            <a:ext cx="7924800" cy="984736"/>
          </a:xfrm>
        </p:spPr>
        <p:txBody>
          <a:bodyPr>
            <a:normAutofit fontScale="92500"/>
          </a:bodyPr>
          <a:lstStyle/>
          <a:p>
            <a:pPr algn="r"/>
            <a:r>
              <a:rPr lang="id-ID" sz="5400" b="1" dirty="0" smtClean="0">
                <a:solidFill>
                  <a:srgbClr val="FFFF00"/>
                </a:solidFill>
              </a:rPr>
              <a:t>Rekrutmen dan Seleksi </a:t>
            </a:r>
            <a:endParaRPr lang="id-ID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>
                <a:solidFill>
                  <a:srgbClr val="FFFF00"/>
                </a:solidFill>
              </a:rPr>
              <a:t>Mengapa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harus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ada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</a:rPr>
              <a:t>SELEKSI ?</a:t>
            </a:r>
          </a:p>
        </p:txBody>
      </p:sp>
      <p:sp>
        <p:nvSpPr>
          <p:cNvPr id="19458" name="Content Placeholder 1"/>
          <p:cNvSpPr>
            <a:spLocks noGrp="1"/>
          </p:cNvSpPr>
          <p:nvPr>
            <p:ph idx="1"/>
          </p:nvPr>
        </p:nvSpPr>
        <p:spPr>
          <a:xfrm>
            <a:off x="312738" y="1676400"/>
            <a:ext cx="8385175" cy="4568825"/>
          </a:xfrm>
        </p:spPr>
        <p:txBody>
          <a:bodyPr>
            <a:noAutofit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pelamar</a:t>
            </a:r>
            <a:r>
              <a:rPr lang="en-US" sz="3200" dirty="0" smtClean="0"/>
              <a:t> </a:t>
            </a:r>
            <a:r>
              <a:rPr lang="id-ID" sz="3200" dirty="0" smtClean="0"/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&gt;</a:t>
            </a:r>
            <a:r>
              <a:rPr lang="en-US" sz="3200" dirty="0" smtClean="0"/>
              <a:t> </a:t>
            </a:r>
            <a:r>
              <a:rPr lang="id-ID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posisi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ditawarkan</a:t>
            </a:r>
            <a:endParaRPr lang="en-US" sz="3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id-ID" sz="3200" dirty="0" smtClean="0"/>
              <a:t>Ingin dik</a:t>
            </a:r>
            <a:r>
              <a:rPr lang="en-US" sz="3200" dirty="0" smtClean="0"/>
              <a:t>e</a:t>
            </a:r>
            <a:r>
              <a:rPr lang="id-ID" sz="3200" dirty="0" smtClean="0"/>
              <a:t>tahui </a:t>
            </a:r>
            <a:r>
              <a:rPr lang="id-ID" sz="3200" b="1" dirty="0" smtClean="0">
                <a:solidFill>
                  <a:srgbClr val="FFFF00"/>
                </a:solidFill>
              </a:rPr>
              <a:t>KECOCOKAN</a:t>
            </a:r>
            <a:r>
              <a:rPr lang="id-ID" sz="3200" dirty="0" smtClean="0"/>
              <a:t> :</a:t>
            </a:r>
            <a:endParaRPr lang="en-US" sz="3200" dirty="0" smtClean="0"/>
          </a:p>
          <a:p>
            <a:pPr marL="708660" lvl="1" indent="-342900">
              <a:buFont typeface="Arial" pitchFamily="34" charset="0"/>
              <a:buChar char="•"/>
            </a:pPr>
            <a:r>
              <a:rPr lang="en-US" sz="3200" dirty="0" err="1" smtClean="0"/>
              <a:t>karakteristik</a:t>
            </a:r>
            <a:r>
              <a:rPr lang="en-US" sz="3200" dirty="0" smtClean="0"/>
              <a:t> </a:t>
            </a:r>
            <a:r>
              <a:rPr lang="en-US" sz="3200" dirty="0" err="1" smtClean="0"/>
              <a:t>kandidat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budaya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r>
              <a:rPr lang="en-US" sz="3200" dirty="0" smtClean="0"/>
              <a:t> (</a:t>
            </a:r>
            <a:r>
              <a:rPr lang="en-US" sz="3200" i="1" dirty="0" smtClean="0"/>
              <a:t>person – organization fit</a:t>
            </a:r>
            <a:r>
              <a:rPr lang="en-US" sz="3200" dirty="0" smtClean="0"/>
              <a:t>)</a:t>
            </a:r>
            <a:endParaRPr lang="id-ID" sz="3200" dirty="0" smtClean="0"/>
          </a:p>
          <a:p>
            <a:pPr marL="708660" lvl="1" indent="-342900">
              <a:buFont typeface="Arial" pitchFamily="34" charset="0"/>
              <a:buChar char="•"/>
            </a:pPr>
            <a:r>
              <a:rPr lang="en-US" sz="3200" dirty="0" err="1" smtClean="0"/>
              <a:t>kualifikasi</a:t>
            </a:r>
            <a:r>
              <a:rPr lang="en-US" sz="3200" dirty="0" smtClean="0"/>
              <a:t> </a:t>
            </a:r>
            <a:r>
              <a:rPr lang="en-US" sz="3200" dirty="0" err="1" smtClean="0"/>
              <a:t>kandidat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persyaratan</a:t>
            </a:r>
            <a:r>
              <a:rPr lang="en-US" sz="3200" dirty="0" smtClean="0"/>
              <a:t> </a:t>
            </a:r>
            <a:r>
              <a:rPr lang="en-US" sz="3200" dirty="0" err="1" smtClean="0"/>
              <a:t>posisi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ditawarkan</a:t>
            </a:r>
            <a:r>
              <a:rPr lang="en-US" sz="3200" dirty="0" smtClean="0"/>
              <a:t> </a:t>
            </a:r>
            <a:r>
              <a:rPr lang="en-US" sz="3200" i="1" dirty="0" smtClean="0"/>
              <a:t>(person – job fit)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98678F-4E34-4416-83AE-5863812A4F47}" type="slidenum">
              <a:rPr lang="en-US" sz="1000">
                <a:solidFill>
                  <a:schemeClr val="tx1"/>
                </a:solidFill>
                <a:latin typeface="Verdana" pitchFamily="34" charset="0"/>
              </a:rPr>
              <a:pPr/>
              <a:t>5</a:t>
            </a:fld>
            <a:endParaRPr lang="en-US" sz="1000">
              <a:solidFill>
                <a:schemeClr val="tx1"/>
              </a:solidFill>
              <a:latin typeface="Verdana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" y="1371600"/>
            <a:ext cx="2286000" cy="1958975"/>
            <a:chOff x="48" y="864"/>
            <a:chExt cx="1440" cy="1234"/>
          </a:xfrm>
        </p:grpSpPr>
        <p:pic>
          <p:nvPicPr>
            <p:cNvPr id="22680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2" y="864"/>
              <a:ext cx="115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108" name="Text Box 4"/>
            <p:cNvSpPr txBox="1">
              <a:spLocks noChangeArrowheads="1"/>
            </p:cNvSpPr>
            <p:nvPr/>
          </p:nvSpPr>
          <p:spPr bwMode="auto">
            <a:xfrm>
              <a:off x="48" y="1608"/>
              <a:ext cx="144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 smtClean="0">
                  <a:latin typeface="+mn-lt"/>
                  <a:cs typeface="Arial" charset="0"/>
                </a:rPr>
                <a:t>Wawancara</a:t>
              </a:r>
              <a:r>
                <a:rPr lang="en-US" sz="1800" b="1" dirty="0" smtClean="0">
                  <a:latin typeface="+mn-lt"/>
                  <a:cs typeface="Arial" charset="0"/>
                </a:rPr>
                <a:t> User (Manager)</a:t>
              </a:r>
              <a:endParaRPr lang="en-GB" sz="1800" b="1" dirty="0" smtClean="0">
                <a:latin typeface="+mn-lt"/>
                <a:cs typeface="Arial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029200" y="1511300"/>
            <a:ext cx="1828800" cy="2154238"/>
            <a:chOff x="3168" y="952"/>
            <a:chExt cx="1152" cy="1357"/>
          </a:xfrm>
        </p:grpSpPr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3168" y="1742"/>
              <a:ext cx="1152" cy="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 smtClean="0">
                  <a:latin typeface="Cambria"/>
                  <a:cs typeface="Cambria"/>
                </a:rPr>
                <a:t>Tes</a:t>
              </a:r>
              <a:r>
                <a:rPr lang="en-US" sz="1800" b="1" dirty="0" smtClean="0">
                  <a:latin typeface="Cambria"/>
                  <a:cs typeface="Cambria"/>
                </a:rPr>
                <a:t> </a:t>
              </a:r>
              <a:r>
                <a:rPr lang="en-US" sz="1800" b="1" dirty="0" err="1" smtClean="0">
                  <a:latin typeface="Cambria"/>
                  <a:cs typeface="Cambria"/>
                </a:rPr>
                <a:t>Kerja</a:t>
              </a:r>
              <a:r>
                <a:rPr lang="en-US" sz="1800" b="1" dirty="0" smtClean="0">
                  <a:latin typeface="Cambria"/>
                  <a:cs typeface="Cambria"/>
                </a:rPr>
                <a:t> </a:t>
              </a:r>
              <a:r>
                <a:rPr lang="en-US" sz="1800" b="1" dirty="0" err="1" smtClean="0">
                  <a:latin typeface="Cambria"/>
                  <a:cs typeface="Cambria"/>
                </a:rPr>
                <a:t>dan</a:t>
              </a:r>
              <a:r>
                <a:rPr lang="en-US" sz="1800" b="1" dirty="0" smtClean="0">
                  <a:latin typeface="Cambria"/>
                  <a:cs typeface="Cambria"/>
                </a:rPr>
                <a:t> </a:t>
              </a:r>
              <a:r>
                <a:rPr lang="en-US" b="1" dirty="0" err="1" smtClean="0">
                  <a:solidFill>
                    <a:srgbClr val="FFFF00"/>
                  </a:solidFill>
                  <a:latin typeface="Cambria"/>
                  <a:cs typeface="Cambria"/>
                </a:rPr>
                <a:t>Psikotest</a:t>
              </a:r>
              <a:endParaRPr lang="en-GB" b="1" dirty="0" smtClean="0">
                <a:solidFill>
                  <a:srgbClr val="FFFF00"/>
                </a:solidFill>
                <a:latin typeface="Cambria"/>
                <a:cs typeface="Cambria"/>
              </a:endParaRPr>
            </a:p>
          </p:txBody>
        </p:sp>
        <p:pic>
          <p:nvPicPr>
            <p:cNvPr id="22679" name="Picture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64" y="952"/>
              <a:ext cx="960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7315200" y="1676400"/>
            <a:ext cx="1600200" cy="1812925"/>
            <a:chOff x="4608" y="1041"/>
            <a:chExt cx="1008" cy="1142"/>
          </a:xfrm>
        </p:grpSpPr>
        <p:sp>
          <p:nvSpPr>
            <p:cNvPr id="47113" name="Text Box 9"/>
            <p:cNvSpPr txBox="1">
              <a:spLocks noChangeArrowheads="1"/>
            </p:cNvSpPr>
            <p:nvPr/>
          </p:nvSpPr>
          <p:spPr bwMode="auto">
            <a:xfrm>
              <a:off x="4608" y="1622"/>
              <a:ext cx="1008" cy="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Screening </a:t>
              </a:r>
              <a:r>
                <a:rPr lang="en-US" sz="14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surat</a:t>
              </a:r>
              <a:r>
                <a:rPr lang="en-US" sz="14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r>
                <a:rPr lang="en-US" sz="14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Lamaran</a:t>
              </a:r>
              <a:r>
                <a:rPr lang="en-US" sz="14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r>
                <a:rPr lang="en-US" sz="14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dan</a:t>
              </a:r>
              <a:r>
                <a:rPr lang="en-US" sz="14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Resume/CV</a:t>
              </a:r>
              <a:endParaRPr lang="en-GB" sz="1400" b="1" dirty="0" smtClean="0">
                <a:solidFill>
                  <a:srgbClr val="FFFFFF"/>
                </a:solidFill>
                <a:latin typeface="Cambria"/>
                <a:cs typeface="Cambria"/>
              </a:endParaRPr>
            </a:p>
          </p:txBody>
        </p:sp>
        <p:pic>
          <p:nvPicPr>
            <p:cNvPr id="22677" name="Picture 1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04" y="1041"/>
              <a:ext cx="864" cy="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2743200" y="1533525"/>
            <a:ext cx="1752600" cy="1819275"/>
            <a:chOff x="1728" y="966"/>
            <a:chExt cx="1104" cy="1146"/>
          </a:xfrm>
        </p:grpSpPr>
        <p:sp>
          <p:nvSpPr>
            <p:cNvPr id="47116" name="Text Box 12"/>
            <p:cNvSpPr txBox="1">
              <a:spLocks noChangeArrowheads="1"/>
            </p:cNvSpPr>
            <p:nvPr/>
          </p:nvSpPr>
          <p:spPr bwMode="auto">
            <a:xfrm>
              <a:off x="1728" y="1622"/>
              <a:ext cx="1104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 smtClean="0">
                  <a:solidFill>
                    <a:srgbClr val="FFFFFF"/>
                  </a:solidFill>
                  <a:latin typeface="+mn-lt"/>
                  <a:cs typeface="Arial" charset="0"/>
                </a:rPr>
                <a:t>Wawancara</a:t>
              </a:r>
              <a:r>
                <a:rPr lang="en-US" sz="1800" b="1" dirty="0" smtClean="0">
                  <a:solidFill>
                    <a:srgbClr val="FFFFFF"/>
                  </a:solidFill>
                  <a:latin typeface="+mn-lt"/>
                  <a:cs typeface="Arial" charset="0"/>
                </a:rPr>
                <a:t> </a:t>
              </a:r>
              <a:r>
                <a:rPr lang="en-US" sz="1800" b="1" dirty="0" err="1" smtClean="0">
                  <a:solidFill>
                    <a:srgbClr val="FFFFFF"/>
                  </a:solidFill>
                  <a:latin typeface="+mn-lt"/>
                  <a:cs typeface="Arial" charset="0"/>
                </a:rPr>
                <a:t>Psikologi</a:t>
              </a:r>
              <a:r>
                <a:rPr lang="en-US" sz="1800" b="1" dirty="0" smtClean="0">
                  <a:solidFill>
                    <a:srgbClr val="FFFFFF"/>
                  </a:solidFill>
                  <a:latin typeface="+mn-lt"/>
                  <a:cs typeface="Arial" charset="0"/>
                </a:rPr>
                <a:t>              </a:t>
              </a:r>
              <a:endParaRPr lang="en-GB" sz="1800" b="1" dirty="0" smtClean="0">
                <a:solidFill>
                  <a:srgbClr val="FFFFFF"/>
                </a:solidFill>
                <a:latin typeface="+mn-lt"/>
                <a:cs typeface="Arial" charset="0"/>
              </a:endParaRPr>
            </a:p>
          </p:txBody>
        </p: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76" y="966"/>
              <a:ext cx="1008" cy="714"/>
              <a:chOff x="2840" y="2221"/>
              <a:chExt cx="1277" cy="858"/>
            </a:xfrm>
          </p:grpSpPr>
          <p:sp>
            <p:nvSpPr>
              <p:cNvPr id="22560" name="Freeform 14"/>
              <p:cNvSpPr>
                <a:spLocks/>
              </p:cNvSpPr>
              <p:nvPr/>
            </p:nvSpPr>
            <p:spPr bwMode="auto">
              <a:xfrm>
                <a:off x="2844" y="2394"/>
                <a:ext cx="731" cy="504"/>
              </a:xfrm>
              <a:custGeom>
                <a:avLst/>
                <a:gdLst>
                  <a:gd name="T0" fmla="*/ 262 w 731"/>
                  <a:gd name="T1" fmla="*/ 127 h 504"/>
                  <a:gd name="T2" fmla="*/ 163 w 731"/>
                  <a:gd name="T3" fmla="*/ 109 h 504"/>
                  <a:gd name="T4" fmla="*/ 160 w 731"/>
                  <a:gd name="T5" fmla="*/ 106 h 504"/>
                  <a:gd name="T6" fmla="*/ 160 w 731"/>
                  <a:gd name="T7" fmla="*/ 95 h 504"/>
                  <a:gd name="T8" fmla="*/ 152 w 731"/>
                  <a:gd name="T9" fmla="*/ 80 h 504"/>
                  <a:gd name="T10" fmla="*/ 149 w 731"/>
                  <a:gd name="T11" fmla="*/ 66 h 504"/>
                  <a:gd name="T12" fmla="*/ 138 w 731"/>
                  <a:gd name="T13" fmla="*/ 51 h 504"/>
                  <a:gd name="T14" fmla="*/ 131 w 731"/>
                  <a:gd name="T15" fmla="*/ 37 h 504"/>
                  <a:gd name="T16" fmla="*/ 120 w 731"/>
                  <a:gd name="T17" fmla="*/ 22 h 504"/>
                  <a:gd name="T18" fmla="*/ 109 w 731"/>
                  <a:gd name="T19" fmla="*/ 11 h 504"/>
                  <a:gd name="T20" fmla="*/ 98 w 731"/>
                  <a:gd name="T21" fmla="*/ 4 h 504"/>
                  <a:gd name="T22" fmla="*/ 83 w 731"/>
                  <a:gd name="T23" fmla="*/ 0 h 504"/>
                  <a:gd name="T24" fmla="*/ 72 w 731"/>
                  <a:gd name="T25" fmla="*/ 0 h 504"/>
                  <a:gd name="T26" fmla="*/ 61 w 731"/>
                  <a:gd name="T27" fmla="*/ 4 h 504"/>
                  <a:gd name="T28" fmla="*/ 51 w 731"/>
                  <a:gd name="T29" fmla="*/ 8 h 504"/>
                  <a:gd name="T30" fmla="*/ 43 w 731"/>
                  <a:gd name="T31" fmla="*/ 11 h 504"/>
                  <a:gd name="T32" fmla="*/ 43 w 731"/>
                  <a:gd name="T33" fmla="*/ 19 h 504"/>
                  <a:gd name="T34" fmla="*/ 43 w 731"/>
                  <a:gd name="T35" fmla="*/ 29 h 504"/>
                  <a:gd name="T36" fmla="*/ 47 w 731"/>
                  <a:gd name="T37" fmla="*/ 37 h 504"/>
                  <a:gd name="T38" fmla="*/ 54 w 731"/>
                  <a:gd name="T39" fmla="*/ 48 h 504"/>
                  <a:gd name="T40" fmla="*/ 61 w 731"/>
                  <a:gd name="T41" fmla="*/ 62 h 504"/>
                  <a:gd name="T42" fmla="*/ 69 w 731"/>
                  <a:gd name="T43" fmla="*/ 73 h 504"/>
                  <a:gd name="T44" fmla="*/ 76 w 731"/>
                  <a:gd name="T45" fmla="*/ 87 h 504"/>
                  <a:gd name="T46" fmla="*/ 80 w 731"/>
                  <a:gd name="T47" fmla="*/ 98 h 504"/>
                  <a:gd name="T48" fmla="*/ 80 w 731"/>
                  <a:gd name="T49" fmla="*/ 109 h 504"/>
                  <a:gd name="T50" fmla="*/ 76 w 731"/>
                  <a:gd name="T51" fmla="*/ 124 h 504"/>
                  <a:gd name="T52" fmla="*/ 69 w 731"/>
                  <a:gd name="T53" fmla="*/ 135 h 504"/>
                  <a:gd name="T54" fmla="*/ 58 w 731"/>
                  <a:gd name="T55" fmla="*/ 145 h 504"/>
                  <a:gd name="T56" fmla="*/ 43 w 731"/>
                  <a:gd name="T57" fmla="*/ 153 h 504"/>
                  <a:gd name="T58" fmla="*/ 29 w 731"/>
                  <a:gd name="T59" fmla="*/ 160 h 504"/>
                  <a:gd name="T60" fmla="*/ 18 w 731"/>
                  <a:gd name="T61" fmla="*/ 167 h 504"/>
                  <a:gd name="T62" fmla="*/ 7 w 731"/>
                  <a:gd name="T63" fmla="*/ 174 h 504"/>
                  <a:gd name="T64" fmla="*/ 0 w 731"/>
                  <a:gd name="T65" fmla="*/ 174 h 504"/>
                  <a:gd name="T66" fmla="*/ 0 w 731"/>
                  <a:gd name="T67" fmla="*/ 298 h 504"/>
                  <a:gd name="T68" fmla="*/ 731 w 731"/>
                  <a:gd name="T69" fmla="*/ 243 h 504"/>
                  <a:gd name="T70" fmla="*/ 698 w 731"/>
                  <a:gd name="T71" fmla="*/ 138 h 504"/>
                  <a:gd name="T72" fmla="*/ 695 w 731"/>
                  <a:gd name="T73" fmla="*/ 135 h 504"/>
                  <a:gd name="T74" fmla="*/ 684 w 731"/>
                  <a:gd name="T75" fmla="*/ 127 h 504"/>
                  <a:gd name="T76" fmla="*/ 673 w 731"/>
                  <a:gd name="T77" fmla="*/ 120 h 504"/>
                  <a:gd name="T78" fmla="*/ 658 w 731"/>
                  <a:gd name="T79" fmla="*/ 109 h 504"/>
                  <a:gd name="T80" fmla="*/ 644 w 731"/>
                  <a:gd name="T81" fmla="*/ 98 h 504"/>
                  <a:gd name="T82" fmla="*/ 629 w 731"/>
                  <a:gd name="T83" fmla="*/ 87 h 504"/>
                  <a:gd name="T84" fmla="*/ 615 w 731"/>
                  <a:gd name="T85" fmla="*/ 80 h 504"/>
                  <a:gd name="T86" fmla="*/ 604 w 731"/>
                  <a:gd name="T87" fmla="*/ 73 h 504"/>
                  <a:gd name="T88" fmla="*/ 589 w 731"/>
                  <a:gd name="T89" fmla="*/ 69 h 504"/>
                  <a:gd name="T90" fmla="*/ 582 w 731"/>
                  <a:gd name="T91" fmla="*/ 69 h 504"/>
                  <a:gd name="T92" fmla="*/ 575 w 731"/>
                  <a:gd name="T93" fmla="*/ 69 h 504"/>
                  <a:gd name="T94" fmla="*/ 567 w 731"/>
                  <a:gd name="T95" fmla="*/ 69 h 504"/>
                  <a:gd name="T96" fmla="*/ 564 w 731"/>
                  <a:gd name="T97" fmla="*/ 73 h 504"/>
                  <a:gd name="T98" fmla="*/ 560 w 731"/>
                  <a:gd name="T99" fmla="*/ 77 h 504"/>
                  <a:gd name="T100" fmla="*/ 465 w 731"/>
                  <a:gd name="T101" fmla="*/ 44 h 504"/>
                  <a:gd name="T102" fmla="*/ 349 w 731"/>
                  <a:gd name="T103" fmla="*/ 236 h 50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731"/>
                  <a:gd name="T157" fmla="*/ 0 h 504"/>
                  <a:gd name="T158" fmla="*/ 731 w 731"/>
                  <a:gd name="T159" fmla="*/ 504 h 50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731" h="504">
                    <a:moveTo>
                      <a:pt x="349" y="236"/>
                    </a:moveTo>
                    <a:lnTo>
                      <a:pt x="262" y="127"/>
                    </a:lnTo>
                    <a:lnTo>
                      <a:pt x="163" y="109"/>
                    </a:lnTo>
                    <a:lnTo>
                      <a:pt x="160" y="106"/>
                    </a:lnTo>
                    <a:lnTo>
                      <a:pt x="160" y="98"/>
                    </a:lnTo>
                    <a:lnTo>
                      <a:pt x="160" y="95"/>
                    </a:lnTo>
                    <a:lnTo>
                      <a:pt x="156" y="87"/>
                    </a:lnTo>
                    <a:lnTo>
                      <a:pt x="152" y="80"/>
                    </a:lnTo>
                    <a:lnTo>
                      <a:pt x="152" y="73"/>
                    </a:lnTo>
                    <a:lnTo>
                      <a:pt x="149" y="66"/>
                    </a:lnTo>
                    <a:lnTo>
                      <a:pt x="145" y="58"/>
                    </a:lnTo>
                    <a:lnTo>
                      <a:pt x="138" y="51"/>
                    </a:lnTo>
                    <a:lnTo>
                      <a:pt x="134" y="44"/>
                    </a:lnTo>
                    <a:lnTo>
                      <a:pt x="131" y="37"/>
                    </a:lnTo>
                    <a:lnTo>
                      <a:pt x="127" y="29"/>
                    </a:lnTo>
                    <a:lnTo>
                      <a:pt x="120" y="22"/>
                    </a:lnTo>
                    <a:lnTo>
                      <a:pt x="116" y="19"/>
                    </a:lnTo>
                    <a:lnTo>
                      <a:pt x="109" y="11"/>
                    </a:lnTo>
                    <a:lnTo>
                      <a:pt x="102" y="8"/>
                    </a:lnTo>
                    <a:lnTo>
                      <a:pt x="98" y="4"/>
                    </a:lnTo>
                    <a:lnTo>
                      <a:pt x="91" y="4"/>
                    </a:lnTo>
                    <a:lnTo>
                      <a:pt x="83" y="0"/>
                    </a:lnTo>
                    <a:lnTo>
                      <a:pt x="80" y="0"/>
                    </a:lnTo>
                    <a:lnTo>
                      <a:pt x="72" y="0"/>
                    </a:lnTo>
                    <a:lnTo>
                      <a:pt x="65" y="0"/>
                    </a:lnTo>
                    <a:lnTo>
                      <a:pt x="61" y="4"/>
                    </a:lnTo>
                    <a:lnTo>
                      <a:pt x="54" y="4"/>
                    </a:lnTo>
                    <a:lnTo>
                      <a:pt x="51" y="8"/>
                    </a:lnTo>
                    <a:lnTo>
                      <a:pt x="47" y="8"/>
                    </a:lnTo>
                    <a:lnTo>
                      <a:pt x="43" y="11"/>
                    </a:lnTo>
                    <a:lnTo>
                      <a:pt x="43" y="15"/>
                    </a:lnTo>
                    <a:lnTo>
                      <a:pt x="43" y="19"/>
                    </a:lnTo>
                    <a:lnTo>
                      <a:pt x="43" y="26"/>
                    </a:lnTo>
                    <a:lnTo>
                      <a:pt x="43" y="29"/>
                    </a:lnTo>
                    <a:lnTo>
                      <a:pt x="43" y="33"/>
                    </a:lnTo>
                    <a:lnTo>
                      <a:pt x="47" y="37"/>
                    </a:lnTo>
                    <a:lnTo>
                      <a:pt x="51" y="44"/>
                    </a:lnTo>
                    <a:lnTo>
                      <a:pt x="54" y="48"/>
                    </a:lnTo>
                    <a:lnTo>
                      <a:pt x="58" y="55"/>
                    </a:lnTo>
                    <a:lnTo>
                      <a:pt x="61" y="62"/>
                    </a:lnTo>
                    <a:lnTo>
                      <a:pt x="65" y="69"/>
                    </a:lnTo>
                    <a:lnTo>
                      <a:pt x="69" y="73"/>
                    </a:lnTo>
                    <a:lnTo>
                      <a:pt x="72" y="80"/>
                    </a:lnTo>
                    <a:lnTo>
                      <a:pt x="76" y="87"/>
                    </a:lnTo>
                    <a:lnTo>
                      <a:pt x="80" y="91"/>
                    </a:lnTo>
                    <a:lnTo>
                      <a:pt x="80" y="98"/>
                    </a:lnTo>
                    <a:lnTo>
                      <a:pt x="80" y="106"/>
                    </a:lnTo>
                    <a:lnTo>
                      <a:pt x="80" y="109"/>
                    </a:lnTo>
                    <a:lnTo>
                      <a:pt x="80" y="116"/>
                    </a:lnTo>
                    <a:lnTo>
                      <a:pt x="76" y="124"/>
                    </a:lnTo>
                    <a:lnTo>
                      <a:pt x="72" y="127"/>
                    </a:lnTo>
                    <a:lnTo>
                      <a:pt x="69" y="135"/>
                    </a:lnTo>
                    <a:lnTo>
                      <a:pt x="61" y="138"/>
                    </a:lnTo>
                    <a:lnTo>
                      <a:pt x="58" y="145"/>
                    </a:lnTo>
                    <a:lnTo>
                      <a:pt x="51" y="149"/>
                    </a:lnTo>
                    <a:lnTo>
                      <a:pt x="43" y="153"/>
                    </a:lnTo>
                    <a:lnTo>
                      <a:pt x="36" y="160"/>
                    </a:lnTo>
                    <a:lnTo>
                      <a:pt x="29" y="160"/>
                    </a:lnTo>
                    <a:lnTo>
                      <a:pt x="21" y="167"/>
                    </a:lnTo>
                    <a:lnTo>
                      <a:pt x="18" y="167"/>
                    </a:lnTo>
                    <a:lnTo>
                      <a:pt x="11" y="171"/>
                    </a:lnTo>
                    <a:lnTo>
                      <a:pt x="7" y="174"/>
                    </a:lnTo>
                    <a:lnTo>
                      <a:pt x="3" y="174"/>
                    </a:lnTo>
                    <a:lnTo>
                      <a:pt x="0" y="174"/>
                    </a:lnTo>
                    <a:lnTo>
                      <a:pt x="0" y="298"/>
                    </a:lnTo>
                    <a:lnTo>
                      <a:pt x="291" y="504"/>
                    </a:lnTo>
                    <a:lnTo>
                      <a:pt x="731" y="243"/>
                    </a:lnTo>
                    <a:lnTo>
                      <a:pt x="698" y="142"/>
                    </a:lnTo>
                    <a:lnTo>
                      <a:pt x="698" y="138"/>
                    </a:lnTo>
                    <a:lnTo>
                      <a:pt x="695" y="138"/>
                    </a:lnTo>
                    <a:lnTo>
                      <a:pt x="695" y="135"/>
                    </a:lnTo>
                    <a:lnTo>
                      <a:pt x="691" y="135"/>
                    </a:lnTo>
                    <a:lnTo>
                      <a:pt x="684" y="127"/>
                    </a:lnTo>
                    <a:lnTo>
                      <a:pt x="680" y="124"/>
                    </a:lnTo>
                    <a:lnTo>
                      <a:pt x="673" y="120"/>
                    </a:lnTo>
                    <a:lnTo>
                      <a:pt x="665" y="116"/>
                    </a:lnTo>
                    <a:lnTo>
                      <a:pt x="658" y="109"/>
                    </a:lnTo>
                    <a:lnTo>
                      <a:pt x="651" y="106"/>
                    </a:lnTo>
                    <a:lnTo>
                      <a:pt x="644" y="98"/>
                    </a:lnTo>
                    <a:lnTo>
                      <a:pt x="636" y="95"/>
                    </a:lnTo>
                    <a:lnTo>
                      <a:pt x="629" y="87"/>
                    </a:lnTo>
                    <a:lnTo>
                      <a:pt x="622" y="84"/>
                    </a:lnTo>
                    <a:lnTo>
                      <a:pt x="615" y="80"/>
                    </a:lnTo>
                    <a:lnTo>
                      <a:pt x="607" y="77"/>
                    </a:lnTo>
                    <a:lnTo>
                      <a:pt x="604" y="73"/>
                    </a:lnTo>
                    <a:lnTo>
                      <a:pt x="596" y="73"/>
                    </a:lnTo>
                    <a:lnTo>
                      <a:pt x="589" y="69"/>
                    </a:lnTo>
                    <a:lnTo>
                      <a:pt x="585" y="69"/>
                    </a:lnTo>
                    <a:lnTo>
                      <a:pt x="582" y="69"/>
                    </a:lnTo>
                    <a:lnTo>
                      <a:pt x="578" y="69"/>
                    </a:lnTo>
                    <a:lnTo>
                      <a:pt x="575" y="69"/>
                    </a:lnTo>
                    <a:lnTo>
                      <a:pt x="571" y="69"/>
                    </a:lnTo>
                    <a:lnTo>
                      <a:pt x="567" y="69"/>
                    </a:lnTo>
                    <a:lnTo>
                      <a:pt x="567" y="73"/>
                    </a:lnTo>
                    <a:lnTo>
                      <a:pt x="564" y="73"/>
                    </a:lnTo>
                    <a:lnTo>
                      <a:pt x="560" y="77"/>
                    </a:lnTo>
                    <a:lnTo>
                      <a:pt x="465" y="44"/>
                    </a:lnTo>
                    <a:lnTo>
                      <a:pt x="349" y="236"/>
                    </a:lnTo>
                    <a:close/>
                  </a:path>
                </a:pathLst>
              </a:custGeom>
              <a:solidFill>
                <a:srgbClr val="8F91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1" name="Freeform 15"/>
              <p:cNvSpPr>
                <a:spLocks/>
              </p:cNvSpPr>
              <p:nvPr/>
            </p:nvSpPr>
            <p:spPr bwMode="auto">
              <a:xfrm>
                <a:off x="3484" y="2431"/>
                <a:ext cx="95" cy="134"/>
              </a:xfrm>
              <a:custGeom>
                <a:avLst/>
                <a:gdLst>
                  <a:gd name="T0" fmla="*/ 84 w 95"/>
                  <a:gd name="T1" fmla="*/ 0 h 134"/>
                  <a:gd name="T2" fmla="*/ 84 w 95"/>
                  <a:gd name="T3" fmla="*/ 0 h 134"/>
                  <a:gd name="T4" fmla="*/ 84 w 95"/>
                  <a:gd name="T5" fmla="*/ 0 h 134"/>
                  <a:gd name="T6" fmla="*/ 80 w 95"/>
                  <a:gd name="T7" fmla="*/ 0 h 134"/>
                  <a:gd name="T8" fmla="*/ 80 w 95"/>
                  <a:gd name="T9" fmla="*/ 0 h 134"/>
                  <a:gd name="T10" fmla="*/ 76 w 95"/>
                  <a:gd name="T11" fmla="*/ 0 h 134"/>
                  <a:gd name="T12" fmla="*/ 73 w 95"/>
                  <a:gd name="T13" fmla="*/ 0 h 134"/>
                  <a:gd name="T14" fmla="*/ 69 w 95"/>
                  <a:gd name="T15" fmla="*/ 0 h 134"/>
                  <a:gd name="T16" fmla="*/ 65 w 95"/>
                  <a:gd name="T17" fmla="*/ 0 h 134"/>
                  <a:gd name="T18" fmla="*/ 62 w 95"/>
                  <a:gd name="T19" fmla="*/ 0 h 134"/>
                  <a:gd name="T20" fmla="*/ 55 w 95"/>
                  <a:gd name="T21" fmla="*/ 0 h 134"/>
                  <a:gd name="T22" fmla="*/ 51 w 95"/>
                  <a:gd name="T23" fmla="*/ 0 h 134"/>
                  <a:gd name="T24" fmla="*/ 47 w 95"/>
                  <a:gd name="T25" fmla="*/ 0 h 134"/>
                  <a:gd name="T26" fmla="*/ 44 w 95"/>
                  <a:gd name="T27" fmla="*/ 3 h 134"/>
                  <a:gd name="T28" fmla="*/ 40 w 95"/>
                  <a:gd name="T29" fmla="*/ 3 h 134"/>
                  <a:gd name="T30" fmla="*/ 33 w 95"/>
                  <a:gd name="T31" fmla="*/ 3 h 134"/>
                  <a:gd name="T32" fmla="*/ 29 w 95"/>
                  <a:gd name="T33" fmla="*/ 3 h 134"/>
                  <a:gd name="T34" fmla="*/ 25 w 95"/>
                  <a:gd name="T35" fmla="*/ 3 h 134"/>
                  <a:gd name="T36" fmla="*/ 22 w 95"/>
                  <a:gd name="T37" fmla="*/ 7 h 134"/>
                  <a:gd name="T38" fmla="*/ 18 w 95"/>
                  <a:gd name="T39" fmla="*/ 7 h 134"/>
                  <a:gd name="T40" fmla="*/ 18 w 95"/>
                  <a:gd name="T41" fmla="*/ 7 h 134"/>
                  <a:gd name="T42" fmla="*/ 15 w 95"/>
                  <a:gd name="T43" fmla="*/ 7 h 134"/>
                  <a:gd name="T44" fmla="*/ 11 w 95"/>
                  <a:gd name="T45" fmla="*/ 11 h 134"/>
                  <a:gd name="T46" fmla="*/ 7 w 95"/>
                  <a:gd name="T47" fmla="*/ 11 h 134"/>
                  <a:gd name="T48" fmla="*/ 7 w 95"/>
                  <a:gd name="T49" fmla="*/ 11 h 134"/>
                  <a:gd name="T50" fmla="*/ 4 w 95"/>
                  <a:gd name="T51" fmla="*/ 14 h 134"/>
                  <a:gd name="T52" fmla="*/ 4 w 95"/>
                  <a:gd name="T53" fmla="*/ 14 h 134"/>
                  <a:gd name="T54" fmla="*/ 0 w 95"/>
                  <a:gd name="T55" fmla="*/ 14 h 134"/>
                  <a:gd name="T56" fmla="*/ 0 w 95"/>
                  <a:gd name="T57" fmla="*/ 14 h 134"/>
                  <a:gd name="T58" fmla="*/ 0 w 95"/>
                  <a:gd name="T59" fmla="*/ 14 h 134"/>
                  <a:gd name="T60" fmla="*/ 0 w 95"/>
                  <a:gd name="T61" fmla="*/ 18 h 134"/>
                  <a:gd name="T62" fmla="*/ 0 w 95"/>
                  <a:gd name="T63" fmla="*/ 18 h 134"/>
                  <a:gd name="T64" fmla="*/ 0 w 95"/>
                  <a:gd name="T65" fmla="*/ 21 h 134"/>
                  <a:gd name="T66" fmla="*/ 0 w 95"/>
                  <a:gd name="T67" fmla="*/ 25 h 134"/>
                  <a:gd name="T68" fmla="*/ 0 w 95"/>
                  <a:gd name="T69" fmla="*/ 25 h 134"/>
                  <a:gd name="T70" fmla="*/ 0 w 95"/>
                  <a:gd name="T71" fmla="*/ 29 h 134"/>
                  <a:gd name="T72" fmla="*/ 0 w 95"/>
                  <a:gd name="T73" fmla="*/ 32 h 134"/>
                  <a:gd name="T74" fmla="*/ 0 w 95"/>
                  <a:gd name="T75" fmla="*/ 36 h 134"/>
                  <a:gd name="T76" fmla="*/ 4 w 95"/>
                  <a:gd name="T77" fmla="*/ 40 h 134"/>
                  <a:gd name="T78" fmla="*/ 4 w 95"/>
                  <a:gd name="T79" fmla="*/ 43 h 134"/>
                  <a:gd name="T80" fmla="*/ 4 w 95"/>
                  <a:gd name="T81" fmla="*/ 50 h 134"/>
                  <a:gd name="T82" fmla="*/ 4 w 95"/>
                  <a:gd name="T83" fmla="*/ 54 h 134"/>
                  <a:gd name="T84" fmla="*/ 4 w 95"/>
                  <a:gd name="T85" fmla="*/ 61 h 134"/>
                  <a:gd name="T86" fmla="*/ 4 w 95"/>
                  <a:gd name="T87" fmla="*/ 69 h 134"/>
                  <a:gd name="T88" fmla="*/ 4 w 95"/>
                  <a:gd name="T89" fmla="*/ 76 h 134"/>
                  <a:gd name="T90" fmla="*/ 7 w 95"/>
                  <a:gd name="T91" fmla="*/ 79 h 134"/>
                  <a:gd name="T92" fmla="*/ 7 w 95"/>
                  <a:gd name="T93" fmla="*/ 87 h 134"/>
                  <a:gd name="T94" fmla="*/ 7 w 95"/>
                  <a:gd name="T95" fmla="*/ 94 h 134"/>
                  <a:gd name="T96" fmla="*/ 7 w 95"/>
                  <a:gd name="T97" fmla="*/ 101 h 134"/>
                  <a:gd name="T98" fmla="*/ 7 w 95"/>
                  <a:gd name="T99" fmla="*/ 108 h 134"/>
                  <a:gd name="T100" fmla="*/ 7 w 95"/>
                  <a:gd name="T101" fmla="*/ 112 h 134"/>
                  <a:gd name="T102" fmla="*/ 11 w 95"/>
                  <a:gd name="T103" fmla="*/ 116 h 134"/>
                  <a:gd name="T104" fmla="*/ 11 w 95"/>
                  <a:gd name="T105" fmla="*/ 123 h 134"/>
                  <a:gd name="T106" fmla="*/ 11 w 95"/>
                  <a:gd name="T107" fmla="*/ 126 h 134"/>
                  <a:gd name="T108" fmla="*/ 11 w 95"/>
                  <a:gd name="T109" fmla="*/ 130 h 134"/>
                  <a:gd name="T110" fmla="*/ 11 w 95"/>
                  <a:gd name="T111" fmla="*/ 130 h 134"/>
                  <a:gd name="T112" fmla="*/ 11 w 95"/>
                  <a:gd name="T113" fmla="*/ 130 h 134"/>
                  <a:gd name="T114" fmla="*/ 95 w 95"/>
                  <a:gd name="T115" fmla="*/ 134 h 134"/>
                  <a:gd name="T116" fmla="*/ 84 w 95"/>
                  <a:gd name="T117" fmla="*/ 0 h 134"/>
                  <a:gd name="T118" fmla="*/ 84 w 95"/>
                  <a:gd name="T119" fmla="*/ 0 h 13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95"/>
                  <a:gd name="T181" fmla="*/ 0 h 134"/>
                  <a:gd name="T182" fmla="*/ 95 w 95"/>
                  <a:gd name="T183" fmla="*/ 134 h 13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95" h="134">
                    <a:moveTo>
                      <a:pt x="84" y="0"/>
                    </a:moveTo>
                    <a:lnTo>
                      <a:pt x="84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3" y="0"/>
                    </a:lnTo>
                    <a:lnTo>
                      <a:pt x="69" y="0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7" y="0"/>
                    </a:lnTo>
                    <a:lnTo>
                      <a:pt x="44" y="3"/>
                    </a:lnTo>
                    <a:lnTo>
                      <a:pt x="40" y="3"/>
                    </a:lnTo>
                    <a:lnTo>
                      <a:pt x="33" y="3"/>
                    </a:lnTo>
                    <a:lnTo>
                      <a:pt x="29" y="3"/>
                    </a:lnTo>
                    <a:lnTo>
                      <a:pt x="25" y="3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5" y="7"/>
                    </a:lnTo>
                    <a:lnTo>
                      <a:pt x="11" y="11"/>
                    </a:lnTo>
                    <a:lnTo>
                      <a:pt x="7" y="11"/>
                    </a:lnTo>
                    <a:lnTo>
                      <a:pt x="4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4" y="40"/>
                    </a:lnTo>
                    <a:lnTo>
                      <a:pt x="4" y="43"/>
                    </a:lnTo>
                    <a:lnTo>
                      <a:pt x="4" y="50"/>
                    </a:lnTo>
                    <a:lnTo>
                      <a:pt x="4" y="54"/>
                    </a:lnTo>
                    <a:lnTo>
                      <a:pt x="4" y="61"/>
                    </a:lnTo>
                    <a:lnTo>
                      <a:pt x="4" y="69"/>
                    </a:lnTo>
                    <a:lnTo>
                      <a:pt x="4" y="76"/>
                    </a:lnTo>
                    <a:lnTo>
                      <a:pt x="7" y="79"/>
                    </a:lnTo>
                    <a:lnTo>
                      <a:pt x="7" y="87"/>
                    </a:lnTo>
                    <a:lnTo>
                      <a:pt x="7" y="94"/>
                    </a:lnTo>
                    <a:lnTo>
                      <a:pt x="7" y="101"/>
                    </a:lnTo>
                    <a:lnTo>
                      <a:pt x="7" y="108"/>
                    </a:lnTo>
                    <a:lnTo>
                      <a:pt x="7" y="112"/>
                    </a:lnTo>
                    <a:lnTo>
                      <a:pt x="11" y="116"/>
                    </a:lnTo>
                    <a:lnTo>
                      <a:pt x="11" y="123"/>
                    </a:lnTo>
                    <a:lnTo>
                      <a:pt x="11" y="126"/>
                    </a:lnTo>
                    <a:lnTo>
                      <a:pt x="11" y="130"/>
                    </a:lnTo>
                    <a:lnTo>
                      <a:pt x="95" y="134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66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2" name="Freeform 16"/>
              <p:cNvSpPr>
                <a:spLocks/>
              </p:cNvSpPr>
              <p:nvPr/>
            </p:nvSpPr>
            <p:spPr bwMode="auto">
              <a:xfrm>
                <a:off x="3040" y="2423"/>
                <a:ext cx="117" cy="153"/>
              </a:xfrm>
              <a:custGeom>
                <a:avLst/>
                <a:gdLst>
                  <a:gd name="T0" fmla="*/ 91 w 117"/>
                  <a:gd name="T1" fmla="*/ 0 h 153"/>
                  <a:gd name="T2" fmla="*/ 91 w 117"/>
                  <a:gd name="T3" fmla="*/ 0 h 153"/>
                  <a:gd name="T4" fmla="*/ 87 w 117"/>
                  <a:gd name="T5" fmla="*/ 0 h 153"/>
                  <a:gd name="T6" fmla="*/ 84 w 117"/>
                  <a:gd name="T7" fmla="*/ 0 h 153"/>
                  <a:gd name="T8" fmla="*/ 84 w 117"/>
                  <a:gd name="T9" fmla="*/ 0 h 153"/>
                  <a:gd name="T10" fmla="*/ 80 w 117"/>
                  <a:gd name="T11" fmla="*/ 0 h 153"/>
                  <a:gd name="T12" fmla="*/ 77 w 117"/>
                  <a:gd name="T13" fmla="*/ 0 h 153"/>
                  <a:gd name="T14" fmla="*/ 73 w 117"/>
                  <a:gd name="T15" fmla="*/ 0 h 153"/>
                  <a:gd name="T16" fmla="*/ 69 w 117"/>
                  <a:gd name="T17" fmla="*/ 0 h 153"/>
                  <a:gd name="T18" fmla="*/ 62 w 117"/>
                  <a:gd name="T19" fmla="*/ 0 h 153"/>
                  <a:gd name="T20" fmla="*/ 58 w 117"/>
                  <a:gd name="T21" fmla="*/ 0 h 153"/>
                  <a:gd name="T22" fmla="*/ 55 w 117"/>
                  <a:gd name="T23" fmla="*/ 0 h 153"/>
                  <a:gd name="T24" fmla="*/ 51 w 117"/>
                  <a:gd name="T25" fmla="*/ 0 h 153"/>
                  <a:gd name="T26" fmla="*/ 47 w 117"/>
                  <a:gd name="T27" fmla="*/ 4 h 153"/>
                  <a:gd name="T28" fmla="*/ 44 w 117"/>
                  <a:gd name="T29" fmla="*/ 4 h 153"/>
                  <a:gd name="T30" fmla="*/ 36 w 117"/>
                  <a:gd name="T31" fmla="*/ 4 h 153"/>
                  <a:gd name="T32" fmla="*/ 33 w 117"/>
                  <a:gd name="T33" fmla="*/ 4 h 153"/>
                  <a:gd name="T34" fmla="*/ 29 w 117"/>
                  <a:gd name="T35" fmla="*/ 8 h 153"/>
                  <a:gd name="T36" fmla="*/ 26 w 117"/>
                  <a:gd name="T37" fmla="*/ 8 h 153"/>
                  <a:gd name="T38" fmla="*/ 22 w 117"/>
                  <a:gd name="T39" fmla="*/ 8 h 153"/>
                  <a:gd name="T40" fmla="*/ 18 w 117"/>
                  <a:gd name="T41" fmla="*/ 8 h 153"/>
                  <a:gd name="T42" fmla="*/ 15 w 117"/>
                  <a:gd name="T43" fmla="*/ 11 h 153"/>
                  <a:gd name="T44" fmla="*/ 11 w 117"/>
                  <a:gd name="T45" fmla="*/ 11 h 153"/>
                  <a:gd name="T46" fmla="*/ 11 w 117"/>
                  <a:gd name="T47" fmla="*/ 11 h 153"/>
                  <a:gd name="T48" fmla="*/ 7 w 117"/>
                  <a:gd name="T49" fmla="*/ 15 h 153"/>
                  <a:gd name="T50" fmla="*/ 7 w 117"/>
                  <a:gd name="T51" fmla="*/ 15 h 153"/>
                  <a:gd name="T52" fmla="*/ 4 w 117"/>
                  <a:gd name="T53" fmla="*/ 15 h 153"/>
                  <a:gd name="T54" fmla="*/ 0 w 117"/>
                  <a:gd name="T55" fmla="*/ 15 h 153"/>
                  <a:gd name="T56" fmla="*/ 0 w 117"/>
                  <a:gd name="T57" fmla="*/ 19 h 153"/>
                  <a:gd name="T58" fmla="*/ 0 w 117"/>
                  <a:gd name="T59" fmla="*/ 19 h 153"/>
                  <a:gd name="T60" fmla="*/ 0 w 117"/>
                  <a:gd name="T61" fmla="*/ 19 h 153"/>
                  <a:gd name="T62" fmla="*/ 0 w 117"/>
                  <a:gd name="T63" fmla="*/ 19 h 153"/>
                  <a:gd name="T64" fmla="*/ 0 w 117"/>
                  <a:gd name="T65" fmla="*/ 22 h 153"/>
                  <a:gd name="T66" fmla="*/ 0 w 117"/>
                  <a:gd name="T67" fmla="*/ 26 h 153"/>
                  <a:gd name="T68" fmla="*/ 0 w 117"/>
                  <a:gd name="T69" fmla="*/ 26 h 153"/>
                  <a:gd name="T70" fmla="*/ 0 w 117"/>
                  <a:gd name="T71" fmla="*/ 29 h 153"/>
                  <a:gd name="T72" fmla="*/ 0 w 117"/>
                  <a:gd name="T73" fmla="*/ 33 h 153"/>
                  <a:gd name="T74" fmla="*/ 0 w 117"/>
                  <a:gd name="T75" fmla="*/ 37 h 153"/>
                  <a:gd name="T76" fmla="*/ 0 w 117"/>
                  <a:gd name="T77" fmla="*/ 44 h 153"/>
                  <a:gd name="T78" fmla="*/ 0 w 117"/>
                  <a:gd name="T79" fmla="*/ 48 h 153"/>
                  <a:gd name="T80" fmla="*/ 0 w 117"/>
                  <a:gd name="T81" fmla="*/ 55 h 153"/>
                  <a:gd name="T82" fmla="*/ 0 w 117"/>
                  <a:gd name="T83" fmla="*/ 62 h 153"/>
                  <a:gd name="T84" fmla="*/ 0 w 117"/>
                  <a:gd name="T85" fmla="*/ 66 h 153"/>
                  <a:gd name="T86" fmla="*/ 0 w 117"/>
                  <a:gd name="T87" fmla="*/ 77 h 153"/>
                  <a:gd name="T88" fmla="*/ 4 w 117"/>
                  <a:gd name="T89" fmla="*/ 84 h 153"/>
                  <a:gd name="T90" fmla="*/ 4 w 117"/>
                  <a:gd name="T91" fmla="*/ 91 h 153"/>
                  <a:gd name="T92" fmla="*/ 4 w 117"/>
                  <a:gd name="T93" fmla="*/ 98 h 153"/>
                  <a:gd name="T94" fmla="*/ 4 w 117"/>
                  <a:gd name="T95" fmla="*/ 109 h 153"/>
                  <a:gd name="T96" fmla="*/ 4 w 117"/>
                  <a:gd name="T97" fmla="*/ 116 h 153"/>
                  <a:gd name="T98" fmla="*/ 7 w 117"/>
                  <a:gd name="T99" fmla="*/ 124 h 153"/>
                  <a:gd name="T100" fmla="*/ 7 w 117"/>
                  <a:gd name="T101" fmla="*/ 131 h 153"/>
                  <a:gd name="T102" fmla="*/ 7 w 117"/>
                  <a:gd name="T103" fmla="*/ 134 h 153"/>
                  <a:gd name="T104" fmla="*/ 7 w 117"/>
                  <a:gd name="T105" fmla="*/ 142 h 153"/>
                  <a:gd name="T106" fmla="*/ 7 w 117"/>
                  <a:gd name="T107" fmla="*/ 145 h 153"/>
                  <a:gd name="T108" fmla="*/ 7 w 117"/>
                  <a:gd name="T109" fmla="*/ 149 h 153"/>
                  <a:gd name="T110" fmla="*/ 7 w 117"/>
                  <a:gd name="T111" fmla="*/ 153 h 153"/>
                  <a:gd name="T112" fmla="*/ 11 w 117"/>
                  <a:gd name="T113" fmla="*/ 153 h 153"/>
                  <a:gd name="T114" fmla="*/ 117 w 117"/>
                  <a:gd name="T115" fmla="*/ 153 h 153"/>
                  <a:gd name="T116" fmla="*/ 91 w 117"/>
                  <a:gd name="T117" fmla="*/ 0 h 153"/>
                  <a:gd name="T118" fmla="*/ 91 w 117"/>
                  <a:gd name="T119" fmla="*/ 0 h 153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17"/>
                  <a:gd name="T181" fmla="*/ 0 h 153"/>
                  <a:gd name="T182" fmla="*/ 117 w 117"/>
                  <a:gd name="T183" fmla="*/ 153 h 153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17" h="153">
                    <a:moveTo>
                      <a:pt x="91" y="0"/>
                    </a:moveTo>
                    <a:lnTo>
                      <a:pt x="91" y="0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0" y="0"/>
                    </a:lnTo>
                    <a:lnTo>
                      <a:pt x="77" y="0"/>
                    </a:lnTo>
                    <a:lnTo>
                      <a:pt x="73" y="0"/>
                    </a:lnTo>
                    <a:lnTo>
                      <a:pt x="69" y="0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7" y="4"/>
                    </a:lnTo>
                    <a:lnTo>
                      <a:pt x="44" y="4"/>
                    </a:lnTo>
                    <a:lnTo>
                      <a:pt x="36" y="4"/>
                    </a:lnTo>
                    <a:lnTo>
                      <a:pt x="33" y="4"/>
                    </a:lnTo>
                    <a:lnTo>
                      <a:pt x="29" y="8"/>
                    </a:lnTo>
                    <a:lnTo>
                      <a:pt x="26" y="8"/>
                    </a:lnTo>
                    <a:lnTo>
                      <a:pt x="22" y="8"/>
                    </a:lnTo>
                    <a:lnTo>
                      <a:pt x="18" y="8"/>
                    </a:lnTo>
                    <a:lnTo>
                      <a:pt x="15" y="11"/>
                    </a:lnTo>
                    <a:lnTo>
                      <a:pt x="11" y="11"/>
                    </a:lnTo>
                    <a:lnTo>
                      <a:pt x="7" y="15"/>
                    </a:lnTo>
                    <a:lnTo>
                      <a:pt x="4" y="15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33"/>
                    </a:lnTo>
                    <a:lnTo>
                      <a:pt x="0" y="37"/>
                    </a:lnTo>
                    <a:lnTo>
                      <a:pt x="0" y="44"/>
                    </a:lnTo>
                    <a:lnTo>
                      <a:pt x="0" y="48"/>
                    </a:lnTo>
                    <a:lnTo>
                      <a:pt x="0" y="55"/>
                    </a:lnTo>
                    <a:lnTo>
                      <a:pt x="0" y="62"/>
                    </a:lnTo>
                    <a:lnTo>
                      <a:pt x="0" y="66"/>
                    </a:lnTo>
                    <a:lnTo>
                      <a:pt x="0" y="77"/>
                    </a:lnTo>
                    <a:lnTo>
                      <a:pt x="4" y="84"/>
                    </a:lnTo>
                    <a:lnTo>
                      <a:pt x="4" y="91"/>
                    </a:lnTo>
                    <a:lnTo>
                      <a:pt x="4" y="98"/>
                    </a:lnTo>
                    <a:lnTo>
                      <a:pt x="4" y="109"/>
                    </a:lnTo>
                    <a:lnTo>
                      <a:pt x="4" y="116"/>
                    </a:lnTo>
                    <a:lnTo>
                      <a:pt x="7" y="124"/>
                    </a:lnTo>
                    <a:lnTo>
                      <a:pt x="7" y="131"/>
                    </a:lnTo>
                    <a:lnTo>
                      <a:pt x="7" y="134"/>
                    </a:lnTo>
                    <a:lnTo>
                      <a:pt x="7" y="142"/>
                    </a:lnTo>
                    <a:lnTo>
                      <a:pt x="7" y="145"/>
                    </a:lnTo>
                    <a:lnTo>
                      <a:pt x="7" y="149"/>
                    </a:lnTo>
                    <a:lnTo>
                      <a:pt x="7" y="153"/>
                    </a:lnTo>
                    <a:lnTo>
                      <a:pt x="11" y="153"/>
                    </a:lnTo>
                    <a:lnTo>
                      <a:pt x="117" y="153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66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3" name="Freeform 17"/>
              <p:cNvSpPr>
                <a:spLocks/>
              </p:cNvSpPr>
              <p:nvPr/>
            </p:nvSpPr>
            <p:spPr bwMode="auto">
              <a:xfrm>
                <a:off x="2840" y="2869"/>
                <a:ext cx="1164" cy="207"/>
              </a:xfrm>
              <a:custGeom>
                <a:avLst/>
                <a:gdLst>
                  <a:gd name="T0" fmla="*/ 840 w 1164"/>
                  <a:gd name="T1" fmla="*/ 141 h 207"/>
                  <a:gd name="T2" fmla="*/ 942 w 1164"/>
                  <a:gd name="T3" fmla="*/ 109 h 207"/>
                  <a:gd name="T4" fmla="*/ 109 w 1164"/>
                  <a:gd name="T5" fmla="*/ 18 h 207"/>
                  <a:gd name="T6" fmla="*/ 0 w 1164"/>
                  <a:gd name="T7" fmla="*/ 109 h 207"/>
                  <a:gd name="T8" fmla="*/ 233 w 1164"/>
                  <a:gd name="T9" fmla="*/ 112 h 207"/>
                  <a:gd name="T10" fmla="*/ 793 w 1164"/>
                  <a:gd name="T11" fmla="*/ 138 h 207"/>
                  <a:gd name="T12" fmla="*/ 753 w 1164"/>
                  <a:gd name="T13" fmla="*/ 163 h 207"/>
                  <a:gd name="T14" fmla="*/ 746 w 1164"/>
                  <a:gd name="T15" fmla="*/ 163 h 207"/>
                  <a:gd name="T16" fmla="*/ 731 w 1164"/>
                  <a:gd name="T17" fmla="*/ 163 h 207"/>
                  <a:gd name="T18" fmla="*/ 706 w 1164"/>
                  <a:gd name="T19" fmla="*/ 163 h 207"/>
                  <a:gd name="T20" fmla="*/ 677 w 1164"/>
                  <a:gd name="T21" fmla="*/ 163 h 207"/>
                  <a:gd name="T22" fmla="*/ 640 w 1164"/>
                  <a:gd name="T23" fmla="*/ 163 h 207"/>
                  <a:gd name="T24" fmla="*/ 604 w 1164"/>
                  <a:gd name="T25" fmla="*/ 163 h 207"/>
                  <a:gd name="T26" fmla="*/ 571 w 1164"/>
                  <a:gd name="T27" fmla="*/ 163 h 207"/>
                  <a:gd name="T28" fmla="*/ 538 w 1164"/>
                  <a:gd name="T29" fmla="*/ 163 h 207"/>
                  <a:gd name="T30" fmla="*/ 513 w 1164"/>
                  <a:gd name="T31" fmla="*/ 159 h 207"/>
                  <a:gd name="T32" fmla="*/ 495 w 1164"/>
                  <a:gd name="T33" fmla="*/ 156 h 207"/>
                  <a:gd name="T34" fmla="*/ 477 w 1164"/>
                  <a:gd name="T35" fmla="*/ 152 h 207"/>
                  <a:gd name="T36" fmla="*/ 466 w 1164"/>
                  <a:gd name="T37" fmla="*/ 149 h 207"/>
                  <a:gd name="T38" fmla="*/ 458 w 1164"/>
                  <a:gd name="T39" fmla="*/ 145 h 207"/>
                  <a:gd name="T40" fmla="*/ 451 w 1164"/>
                  <a:gd name="T41" fmla="*/ 141 h 207"/>
                  <a:gd name="T42" fmla="*/ 448 w 1164"/>
                  <a:gd name="T43" fmla="*/ 138 h 207"/>
                  <a:gd name="T44" fmla="*/ 440 w 1164"/>
                  <a:gd name="T45" fmla="*/ 170 h 207"/>
                  <a:gd name="T46" fmla="*/ 440 w 1164"/>
                  <a:gd name="T47" fmla="*/ 170 h 207"/>
                  <a:gd name="T48" fmla="*/ 433 w 1164"/>
                  <a:gd name="T49" fmla="*/ 170 h 207"/>
                  <a:gd name="T50" fmla="*/ 426 w 1164"/>
                  <a:gd name="T51" fmla="*/ 170 h 207"/>
                  <a:gd name="T52" fmla="*/ 418 w 1164"/>
                  <a:gd name="T53" fmla="*/ 174 h 207"/>
                  <a:gd name="T54" fmla="*/ 408 w 1164"/>
                  <a:gd name="T55" fmla="*/ 178 h 207"/>
                  <a:gd name="T56" fmla="*/ 397 w 1164"/>
                  <a:gd name="T57" fmla="*/ 178 h 207"/>
                  <a:gd name="T58" fmla="*/ 382 w 1164"/>
                  <a:gd name="T59" fmla="*/ 178 h 207"/>
                  <a:gd name="T60" fmla="*/ 367 w 1164"/>
                  <a:gd name="T61" fmla="*/ 181 h 207"/>
                  <a:gd name="T62" fmla="*/ 357 w 1164"/>
                  <a:gd name="T63" fmla="*/ 181 h 207"/>
                  <a:gd name="T64" fmla="*/ 342 w 1164"/>
                  <a:gd name="T65" fmla="*/ 181 h 207"/>
                  <a:gd name="T66" fmla="*/ 327 w 1164"/>
                  <a:gd name="T67" fmla="*/ 178 h 207"/>
                  <a:gd name="T68" fmla="*/ 317 w 1164"/>
                  <a:gd name="T69" fmla="*/ 178 h 207"/>
                  <a:gd name="T70" fmla="*/ 306 w 1164"/>
                  <a:gd name="T71" fmla="*/ 178 h 207"/>
                  <a:gd name="T72" fmla="*/ 291 w 1164"/>
                  <a:gd name="T73" fmla="*/ 174 h 207"/>
                  <a:gd name="T74" fmla="*/ 280 w 1164"/>
                  <a:gd name="T75" fmla="*/ 174 h 207"/>
                  <a:gd name="T76" fmla="*/ 269 w 1164"/>
                  <a:gd name="T77" fmla="*/ 170 h 207"/>
                  <a:gd name="T78" fmla="*/ 255 w 1164"/>
                  <a:gd name="T79" fmla="*/ 167 h 207"/>
                  <a:gd name="T80" fmla="*/ 244 w 1164"/>
                  <a:gd name="T81" fmla="*/ 167 h 207"/>
                  <a:gd name="T82" fmla="*/ 233 w 1164"/>
                  <a:gd name="T83" fmla="*/ 163 h 207"/>
                  <a:gd name="T84" fmla="*/ 226 w 1164"/>
                  <a:gd name="T85" fmla="*/ 163 h 207"/>
                  <a:gd name="T86" fmla="*/ 215 w 1164"/>
                  <a:gd name="T87" fmla="*/ 159 h 207"/>
                  <a:gd name="T88" fmla="*/ 207 w 1164"/>
                  <a:gd name="T89" fmla="*/ 163 h 207"/>
                  <a:gd name="T90" fmla="*/ 200 w 1164"/>
                  <a:gd name="T91" fmla="*/ 163 h 207"/>
                  <a:gd name="T92" fmla="*/ 193 w 1164"/>
                  <a:gd name="T93" fmla="*/ 167 h 207"/>
                  <a:gd name="T94" fmla="*/ 189 w 1164"/>
                  <a:gd name="T95" fmla="*/ 170 h 207"/>
                  <a:gd name="T96" fmla="*/ 186 w 1164"/>
                  <a:gd name="T97" fmla="*/ 174 h 207"/>
                  <a:gd name="T98" fmla="*/ 178 w 1164"/>
                  <a:gd name="T99" fmla="*/ 178 h 207"/>
                  <a:gd name="T100" fmla="*/ 178 w 1164"/>
                  <a:gd name="T101" fmla="*/ 185 h 207"/>
                  <a:gd name="T102" fmla="*/ 175 w 1164"/>
                  <a:gd name="T103" fmla="*/ 188 h 207"/>
                  <a:gd name="T104" fmla="*/ 175 w 1164"/>
                  <a:gd name="T105" fmla="*/ 196 h 207"/>
                  <a:gd name="T106" fmla="*/ 171 w 1164"/>
                  <a:gd name="T107" fmla="*/ 199 h 207"/>
                  <a:gd name="T108" fmla="*/ 928 w 1164"/>
                  <a:gd name="T109" fmla="*/ 178 h 207"/>
                  <a:gd name="T110" fmla="*/ 1073 w 1164"/>
                  <a:gd name="T111" fmla="*/ 167 h 20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164"/>
                  <a:gd name="T169" fmla="*/ 0 h 207"/>
                  <a:gd name="T170" fmla="*/ 1164 w 1164"/>
                  <a:gd name="T171" fmla="*/ 207 h 20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164" h="207">
                    <a:moveTo>
                      <a:pt x="1073" y="167"/>
                    </a:moveTo>
                    <a:lnTo>
                      <a:pt x="840" y="141"/>
                    </a:lnTo>
                    <a:lnTo>
                      <a:pt x="1019" y="127"/>
                    </a:lnTo>
                    <a:lnTo>
                      <a:pt x="942" y="109"/>
                    </a:lnTo>
                    <a:lnTo>
                      <a:pt x="786" y="69"/>
                    </a:lnTo>
                    <a:lnTo>
                      <a:pt x="109" y="18"/>
                    </a:lnTo>
                    <a:lnTo>
                      <a:pt x="0" y="0"/>
                    </a:lnTo>
                    <a:lnTo>
                      <a:pt x="0" y="109"/>
                    </a:lnTo>
                    <a:lnTo>
                      <a:pt x="313" y="130"/>
                    </a:lnTo>
                    <a:lnTo>
                      <a:pt x="233" y="112"/>
                    </a:lnTo>
                    <a:lnTo>
                      <a:pt x="255" y="105"/>
                    </a:lnTo>
                    <a:lnTo>
                      <a:pt x="793" y="138"/>
                    </a:lnTo>
                    <a:lnTo>
                      <a:pt x="739" y="149"/>
                    </a:lnTo>
                    <a:lnTo>
                      <a:pt x="753" y="163"/>
                    </a:lnTo>
                    <a:lnTo>
                      <a:pt x="746" y="163"/>
                    </a:lnTo>
                    <a:lnTo>
                      <a:pt x="739" y="163"/>
                    </a:lnTo>
                    <a:lnTo>
                      <a:pt x="731" y="163"/>
                    </a:lnTo>
                    <a:lnTo>
                      <a:pt x="720" y="163"/>
                    </a:lnTo>
                    <a:lnTo>
                      <a:pt x="706" y="163"/>
                    </a:lnTo>
                    <a:lnTo>
                      <a:pt x="691" y="163"/>
                    </a:lnTo>
                    <a:lnTo>
                      <a:pt x="677" y="163"/>
                    </a:lnTo>
                    <a:lnTo>
                      <a:pt x="659" y="163"/>
                    </a:lnTo>
                    <a:lnTo>
                      <a:pt x="640" y="163"/>
                    </a:lnTo>
                    <a:lnTo>
                      <a:pt x="622" y="163"/>
                    </a:lnTo>
                    <a:lnTo>
                      <a:pt x="604" y="163"/>
                    </a:lnTo>
                    <a:lnTo>
                      <a:pt x="586" y="163"/>
                    </a:lnTo>
                    <a:lnTo>
                      <a:pt x="571" y="163"/>
                    </a:lnTo>
                    <a:lnTo>
                      <a:pt x="557" y="163"/>
                    </a:lnTo>
                    <a:lnTo>
                      <a:pt x="538" y="163"/>
                    </a:lnTo>
                    <a:lnTo>
                      <a:pt x="528" y="159"/>
                    </a:lnTo>
                    <a:lnTo>
                      <a:pt x="513" y="159"/>
                    </a:lnTo>
                    <a:lnTo>
                      <a:pt x="502" y="156"/>
                    </a:lnTo>
                    <a:lnTo>
                      <a:pt x="495" y="156"/>
                    </a:lnTo>
                    <a:lnTo>
                      <a:pt x="484" y="152"/>
                    </a:lnTo>
                    <a:lnTo>
                      <a:pt x="477" y="152"/>
                    </a:lnTo>
                    <a:lnTo>
                      <a:pt x="469" y="149"/>
                    </a:lnTo>
                    <a:lnTo>
                      <a:pt x="466" y="149"/>
                    </a:lnTo>
                    <a:lnTo>
                      <a:pt x="462" y="145"/>
                    </a:lnTo>
                    <a:lnTo>
                      <a:pt x="458" y="145"/>
                    </a:lnTo>
                    <a:lnTo>
                      <a:pt x="455" y="141"/>
                    </a:lnTo>
                    <a:lnTo>
                      <a:pt x="451" y="141"/>
                    </a:lnTo>
                    <a:lnTo>
                      <a:pt x="448" y="138"/>
                    </a:lnTo>
                    <a:lnTo>
                      <a:pt x="400" y="141"/>
                    </a:lnTo>
                    <a:lnTo>
                      <a:pt x="440" y="170"/>
                    </a:lnTo>
                    <a:lnTo>
                      <a:pt x="437" y="170"/>
                    </a:lnTo>
                    <a:lnTo>
                      <a:pt x="433" y="170"/>
                    </a:lnTo>
                    <a:lnTo>
                      <a:pt x="429" y="170"/>
                    </a:lnTo>
                    <a:lnTo>
                      <a:pt x="426" y="170"/>
                    </a:lnTo>
                    <a:lnTo>
                      <a:pt x="422" y="174"/>
                    </a:lnTo>
                    <a:lnTo>
                      <a:pt x="418" y="174"/>
                    </a:lnTo>
                    <a:lnTo>
                      <a:pt x="411" y="174"/>
                    </a:lnTo>
                    <a:lnTo>
                      <a:pt x="408" y="178"/>
                    </a:lnTo>
                    <a:lnTo>
                      <a:pt x="400" y="178"/>
                    </a:lnTo>
                    <a:lnTo>
                      <a:pt x="397" y="178"/>
                    </a:lnTo>
                    <a:lnTo>
                      <a:pt x="389" y="178"/>
                    </a:lnTo>
                    <a:lnTo>
                      <a:pt x="382" y="178"/>
                    </a:lnTo>
                    <a:lnTo>
                      <a:pt x="375" y="178"/>
                    </a:lnTo>
                    <a:lnTo>
                      <a:pt x="367" y="181"/>
                    </a:lnTo>
                    <a:lnTo>
                      <a:pt x="360" y="181"/>
                    </a:lnTo>
                    <a:lnTo>
                      <a:pt x="357" y="181"/>
                    </a:lnTo>
                    <a:lnTo>
                      <a:pt x="349" y="181"/>
                    </a:lnTo>
                    <a:lnTo>
                      <a:pt x="342" y="181"/>
                    </a:lnTo>
                    <a:lnTo>
                      <a:pt x="335" y="181"/>
                    </a:lnTo>
                    <a:lnTo>
                      <a:pt x="327" y="178"/>
                    </a:lnTo>
                    <a:lnTo>
                      <a:pt x="324" y="178"/>
                    </a:lnTo>
                    <a:lnTo>
                      <a:pt x="317" y="178"/>
                    </a:lnTo>
                    <a:lnTo>
                      <a:pt x="309" y="178"/>
                    </a:lnTo>
                    <a:lnTo>
                      <a:pt x="306" y="178"/>
                    </a:lnTo>
                    <a:lnTo>
                      <a:pt x="298" y="178"/>
                    </a:lnTo>
                    <a:lnTo>
                      <a:pt x="291" y="174"/>
                    </a:lnTo>
                    <a:lnTo>
                      <a:pt x="284" y="174"/>
                    </a:lnTo>
                    <a:lnTo>
                      <a:pt x="280" y="174"/>
                    </a:lnTo>
                    <a:lnTo>
                      <a:pt x="273" y="170"/>
                    </a:lnTo>
                    <a:lnTo>
                      <a:pt x="269" y="170"/>
                    </a:lnTo>
                    <a:lnTo>
                      <a:pt x="262" y="170"/>
                    </a:lnTo>
                    <a:lnTo>
                      <a:pt x="255" y="167"/>
                    </a:lnTo>
                    <a:lnTo>
                      <a:pt x="251" y="167"/>
                    </a:lnTo>
                    <a:lnTo>
                      <a:pt x="244" y="167"/>
                    </a:lnTo>
                    <a:lnTo>
                      <a:pt x="240" y="163"/>
                    </a:lnTo>
                    <a:lnTo>
                      <a:pt x="233" y="163"/>
                    </a:lnTo>
                    <a:lnTo>
                      <a:pt x="229" y="163"/>
                    </a:lnTo>
                    <a:lnTo>
                      <a:pt x="226" y="163"/>
                    </a:lnTo>
                    <a:lnTo>
                      <a:pt x="222" y="163"/>
                    </a:lnTo>
                    <a:lnTo>
                      <a:pt x="215" y="159"/>
                    </a:lnTo>
                    <a:lnTo>
                      <a:pt x="211" y="159"/>
                    </a:lnTo>
                    <a:lnTo>
                      <a:pt x="207" y="163"/>
                    </a:lnTo>
                    <a:lnTo>
                      <a:pt x="204" y="163"/>
                    </a:lnTo>
                    <a:lnTo>
                      <a:pt x="200" y="163"/>
                    </a:lnTo>
                    <a:lnTo>
                      <a:pt x="196" y="163"/>
                    </a:lnTo>
                    <a:lnTo>
                      <a:pt x="193" y="167"/>
                    </a:lnTo>
                    <a:lnTo>
                      <a:pt x="189" y="170"/>
                    </a:lnTo>
                    <a:lnTo>
                      <a:pt x="186" y="170"/>
                    </a:lnTo>
                    <a:lnTo>
                      <a:pt x="186" y="174"/>
                    </a:lnTo>
                    <a:lnTo>
                      <a:pt x="182" y="178"/>
                    </a:lnTo>
                    <a:lnTo>
                      <a:pt x="178" y="178"/>
                    </a:lnTo>
                    <a:lnTo>
                      <a:pt x="178" y="181"/>
                    </a:lnTo>
                    <a:lnTo>
                      <a:pt x="178" y="185"/>
                    </a:lnTo>
                    <a:lnTo>
                      <a:pt x="175" y="188"/>
                    </a:lnTo>
                    <a:lnTo>
                      <a:pt x="175" y="192"/>
                    </a:lnTo>
                    <a:lnTo>
                      <a:pt x="175" y="196"/>
                    </a:lnTo>
                    <a:lnTo>
                      <a:pt x="171" y="199"/>
                    </a:lnTo>
                    <a:lnTo>
                      <a:pt x="1164" y="207"/>
                    </a:lnTo>
                    <a:lnTo>
                      <a:pt x="928" y="178"/>
                    </a:lnTo>
                    <a:lnTo>
                      <a:pt x="1077" y="178"/>
                    </a:lnTo>
                    <a:lnTo>
                      <a:pt x="1073" y="167"/>
                    </a:lnTo>
                    <a:close/>
                  </a:path>
                </a:pathLst>
              </a:custGeom>
              <a:solidFill>
                <a:srgbClr val="667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4" name="Freeform 18"/>
              <p:cNvSpPr>
                <a:spLocks/>
              </p:cNvSpPr>
              <p:nvPr/>
            </p:nvSpPr>
            <p:spPr bwMode="auto">
              <a:xfrm>
                <a:off x="3822" y="2963"/>
                <a:ext cx="29" cy="29"/>
              </a:xfrm>
              <a:custGeom>
                <a:avLst/>
                <a:gdLst>
                  <a:gd name="T0" fmla="*/ 0 w 29"/>
                  <a:gd name="T1" fmla="*/ 0 h 29"/>
                  <a:gd name="T2" fmla="*/ 15 w 29"/>
                  <a:gd name="T3" fmla="*/ 0 h 29"/>
                  <a:gd name="T4" fmla="*/ 29 w 29"/>
                  <a:gd name="T5" fmla="*/ 29 h 29"/>
                  <a:gd name="T6" fmla="*/ 11 w 29"/>
                  <a:gd name="T7" fmla="*/ 26 h 29"/>
                  <a:gd name="T8" fmla="*/ 0 w 29"/>
                  <a:gd name="T9" fmla="*/ 0 h 29"/>
                  <a:gd name="T10" fmla="*/ 0 w 29"/>
                  <a:gd name="T11" fmla="*/ 0 h 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"/>
                  <a:gd name="T19" fmla="*/ 0 h 29"/>
                  <a:gd name="T20" fmla="*/ 29 w 29"/>
                  <a:gd name="T21" fmla="*/ 29 h 2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" h="29">
                    <a:moveTo>
                      <a:pt x="0" y="0"/>
                    </a:moveTo>
                    <a:lnTo>
                      <a:pt x="15" y="0"/>
                    </a:lnTo>
                    <a:lnTo>
                      <a:pt x="29" y="29"/>
                    </a:lnTo>
                    <a:lnTo>
                      <a:pt x="11" y="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B59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5" name="Freeform 19"/>
              <p:cNvSpPr>
                <a:spLocks/>
              </p:cNvSpPr>
              <p:nvPr/>
            </p:nvSpPr>
            <p:spPr bwMode="auto">
              <a:xfrm>
                <a:off x="2876" y="2557"/>
                <a:ext cx="1074" cy="80"/>
              </a:xfrm>
              <a:custGeom>
                <a:avLst/>
                <a:gdLst>
                  <a:gd name="T0" fmla="*/ 0 w 1074"/>
                  <a:gd name="T1" fmla="*/ 0 h 80"/>
                  <a:gd name="T2" fmla="*/ 1026 w 1074"/>
                  <a:gd name="T3" fmla="*/ 0 h 80"/>
                  <a:gd name="T4" fmla="*/ 1074 w 1074"/>
                  <a:gd name="T5" fmla="*/ 66 h 80"/>
                  <a:gd name="T6" fmla="*/ 266 w 1074"/>
                  <a:gd name="T7" fmla="*/ 80 h 80"/>
                  <a:gd name="T8" fmla="*/ 0 w 1074"/>
                  <a:gd name="T9" fmla="*/ 0 h 80"/>
                  <a:gd name="T10" fmla="*/ 0 w 1074"/>
                  <a:gd name="T11" fmla="*/ 0 h 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4"/>
                  <a:gd name="T19" fmla="*/ 0 h 80"/>
                  <a:gd name="T20" fmla="*/ 1074 w 1074"/>
                  <a:gd name="T21" fmla="*/ 80 h 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4" h="80">
                    <a:moveTo>
                      <a:pt x="0" y="0"/>
                    </a:moveTo>
                    <a:lnTo>
                      <a:pt x="1026" y="0"/>
                    </a:lnTo>
                    <a:lnTo>
                      <a:pt x="1074" y="66"/>
                    </a:lnTo>
                    <a:lnTo>
                      <a:pt x="266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EB8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6" name="Freeform 20"/>
              <p:cNvSpPr>
                <a:spLocks/>
              </p:cNvSpPr>
              <p:nvPr/>
            </p:nvSpPr>
            <p:spPr bwMode="auto">
              <a:xfrm>
                <a:off x="3131" y="2612"/>
                <a:ext cx="753" cy="387"/>
              </a:xfrm>
              <a:custGeom>
                <a:avLst/>
                <a:gdLst>
                  <a:gd name="T0" fmla="*/ 22 w 753"/>
                  <a:gd name="T1" fmla="*/ 387 h 387"/>
                  <a:gd name="T2" fmla="*/ 51 w 753"/>
                  <a:gd name="T3" fmla="*/ 384 h 387"/>
                  <a:gd name="T4" fmla="*/ 58 w 753"/>
                  <a:gd name="T5" fmla="*/ 366 h 387"/>
                  <a:gd name="T6" fmla="*/ 706 w 753"/>
                  <a:gd name="T7" fmla="*/ 351 h 387"/>
                  <a:gd name="T8" fmla="*/ 713 w 753"/>
                  <a:gd name="T9" fmla="*/ 373 h 387"/>
                  <a:gd name="T10" fmla="*/ 739 w 753"/>
                  <a:gd name="T11" fmla="*/ 373 h 387"/>
                  <a:gd name="T12" fmla="*/ 753 w 753"/>
                  <a:gd name="T13" fmla="*/ 0 h 387"/>
                  <a:gd name="T14" fmla="*/ 15 w 753"/>
                  <a:gd name="T15" fmla="*/ 3 h 387"/>
                  <a:gd name="T16" fmla="*/ 0 w 753"/>
                  <a:gd name="T17" fmla="*/ 224 h 387"/>
                  <a:gd name="T18" fmla="*/ 22 w 753"/>
                  <a:gd name="T19" fmla="*/ 387 h 387"/>
                  <a:gd name="T20" fmla="*/ 22 w 753"/>
                  <a:gd name="T21" fmla="*/ 387 h 38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53"/>
                  <a:gd name="T34" fmla="*/ 0 h 387"/>
                  <a:gd name="T35" fmla="*/ 753 w 753"/>
                  <a:gd name="T36" fmla="*/ 387 h 38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53" h="387">
                    <a:moveTo>
                      <a:pt x="22" y="387"/>
                    </a:moveTo>
                    <a:lnTo>
                      <a:pt x="51" y="384"/>
                    </a:lnTo>
                    <a:lnTo>
                      <a:pt x="58" y="366"/>
                    </a:lnTo>
                    <a:lnTo>
                      <a:pt x="706" y="351"/>
                    </a:lnTo>
                    <a:lnTo>
                      <a:pt x="713" y="373"/>
                    </a:lnTo>
                    <a:lnTo>
                      <a:pt x="739" y="373"/>
                    </a:lnTo>
                    <a:lnTo>
                      <a:pt x="753" y="0"/>
                    </a:lnTo>
                    <a:lnTo>
                      <a:pt x="15" y="3"/>
                    </a:lnTo>
                    <a:lnTo>
                      <a:pt x="0" y="224"/>
                    </a:lnTo>
                    <a:lnTo>
                      <a:pt x="22" y="387"/>
                    </a:lnTo>
                    <a:close/>
                  </a:path>
                </a:pathLst>
              </a:custGeom>
              <a:solidFill>
                <a:srgbClr val="A69C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7" name="Freeform 21"/>
              <p:cNvSpPr>
                <a:spLocks/>
              </p:cNvSpPr>
              <p:nvPr/>
            </p:nvSpPr>
            <p:spPr bwMode="auto">
              <a:xfrm>
                <a:off x="3226" y="2695"/>
                <a:ext cx="524" cy="228"/>
              </a:xfrm>
              <a:custGeom>
                <a:avLst/>
                <a:gdLst>
                  <a:gd name="T0" fmla="*/ 36 w 524"/>
                  <a:gd name="T1" fmla="*/ 4 h 228"/>
                  <a:gd name="T2" fmla="*/ 32 w 524"/>
                  <a:gd name="T3" fmla="*/ 33 h 228"/>
                  <a:gd name="T4" fmla="*/ 3 w 524"/>
                  <a:gd name="T5" fmla="*/ 36 h 228"/>
                  <a:gd name="T6" fmla="*/ 0 w 524"/>
                  <a:gd name="T7" fmla="*/ 210 h 228"/>
                  <a:gd name="T8" fmla="*/ 29 w 524"/>
                  <a:gd name="T9" fmla="*/ 210 h 228"/>
                  <a:gd name="T10" fmla="*/ 29 w 524"/>
                  <a:gd name="T11" fmla="*/ 228 h 228"/>
                  <a:gd name="T12" fmla="*/ 524 w 524"/>
                  <a:gd name="T13" fmla="*/ 225 h 228"/>
                  <a:gd name="T14" fmla="*/ 520 w 524"/>
                  <a:gd name="T15" fmla="*/ 210 h 228"/>
                  <a:gd name="T16" fmla="*/ 43 w 524"/>
                  <a:gd name="T17" fmla="*/ 217 h 228"/>
                  <a:gd name="T18" fmla="*/ 43 w 524"/>
                  <a:gd name="T19" fmla="*/ 203 h 228"/>
                  <a:gd name="T20" fmla="*/ 14 w 524"/>
                  <a:gd name="T21" fmla="*/ 203 h 228"/>
                  <a:gd name="T22" fmla="*/ 22 w 524"/>
                  <a:gd name="T23" fmla="*/ 47 h 228"/>
                  <a:gd name="T24" fmla="*/ 47 w 524"/>
                  <a:gd name="T25" fmla="*/ 44 h 228"/>
                  <a:gd name="T26" fmla="*/ 51 w 524"/>
                  <a:gd name="T27" fmla="*/ 0 h 228"/>
                  <a:gd name="T28" fmla="*/ 36 w 524"/>
                  <a:gd name="T29" fmla="*/ 4 h 228"/>
                  <a:gd name="T30" fmla="*/ 36 w 524"/>
                  <a:gd name="T31" fmla="*/ 4 h 2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24"/>
                  <a:gd name="T49" fmla="*/ 0 h 228"/>
                  <a:gd name="T50" fmla="*/ 524 w 524"/>
                  <a:gd name="T51" fmla="*/ 228 h 22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24" h="228">
                    <a:moveTo>
                      <a:pt x="36" y="4"/>
                    </a:moveTo>
                    <a:lnTo>
                      <a:pt x="32" y="33"/>
                    </a:lnTo>
                    <a:lnTo>
                      <a:pt x="3" y="36"/>
                    </a:lnTo>
                    <a:lnTo>
                      <a:pt x="0" y="210"/>
                    </a:lnTo>
                    <a:lnTo>
                      <a:pt x="29" y="210"/>
                    </a:lnTo>
                    <a:lnTo>
                      <a:pt x="29" y="228"/>
                    </a:lnTo>
                    <a:lnTo>
                      <a:pt x="524" y="225"/>
                    </a:lnTo>
                    <a:lnTo>
                      <a:pt x="520" y="210"/>
                    </a:lnTo>
                    <a:lnTo>
                      <a:pt x="43" y="217"/>
                    </a:lnTo>
                    <a:lnTo>
                      <a:pt x="43" y="203"/>
                    </a:lnTo>
                    <a:lnTo>
                      <a:pt x="14" y="203"/>
                    </a:lnTo>
                    <a:lnTo>
                      <a:pt x="22" y="47"/>
                    </a:lnTo>
                    <a:lnTo>
                      <a:pt x="47" y="44"/>
                    </a:lnTo>
                    <a:lnTo>
                      <a:pt x="51" y="0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BDB5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8" name="Freeform 22"/>
              <p:cNvSpPr>
                <a:spLocks/>
              </p:cNvSpPr>
              <p:nvPr/>
            </p:nvSpPr>
            <p:spPr bwMode="auto">
              <a:xfrm>
                <a:off x="3084" y="2351"/>
                <a:ext cx="316" cy="210"/>
              </a:xfrm>
              <a:custGeom>
                <a:avLst/>
                <a:gdLst>
                  <a:gd name="T0" fmla="*/ 47 w 316"/>
                  <a:gd name="T1" fmla="*/ 7 h 210"/>
                  <a:gd name="T2" fmla="*/ 40 w 316"/>
                  <a:gd name="T3" fmla="*/ 11 h 210"/>
                  <a:gd name="T4" fmla="*/ 36 w 316"/>
                  <a:gd name="T5" fmla="*/ 22 h 210"/>
                  <a:gd name="T6" fmla="*/ 33 w 316"/>
                  <a:gd name="T7" fmla="*/ 33 h 210"/>
                  <a:gd name="T8" fmla="*/ 29 w 316"/>
                  <a:gd name="T9" fmla="*/ 43 h 210"/>
                  <a:gd name="T10" fmla="*/ 25 w 316"/>
                  <a:gd name="T11" fmla="*/ 47 h 210"/>
                  <a:gd name="T12" fmla="*/ 22 w 316"/>
                  <a:gd name="T13" fmla="*/ 54 h 210"/>
                  <a:gd name="T14" fmla="*/ 22 w 316"/>
                  <a:gd name="T15" fmla="*/ 58 h 210"/>
                  <a:gd name="T16" fmla="*/ 18 w 316"/>
                  <a:gd name="T17" fmla="*/ 62 h 210"/>
                  <a:gd name="T18" fmla="*/ 18 w 316"/>
                  <a:gd name="T19" fmla="*/ 72 h 210"/>
                  <a:gd name="T20" fmla="*/ 11 w 316"/>
                  <a:gd name="T21" fmla="*/ 80 h 210"/>
                  <a:gd name="T22" fmla="*/ 7 w 316"/>
                  <a:gd name="T23" fmla="*/ 91 h 210"/>
                  <a:gd name="T24" fmla="*/ 3 w 316"/>
                  <a:gd name="T25" fmla="*/ 98 h 210"/>
                  <a:gd name="T26" fmla="*/ 0 w 316"/>
                  <a:gd name="T27" fmla="*/ 105 h 210"/>
                  <a:gd name="T28" fmla="*/ 229 w 316"/>
                  <a:gd name="T29" fmla="*/ 210 h 210"/>
                  <a:gd name="T30" fmla="*/ 233 w 316"/>
                  <a:gd name="T31" fmla="*/ 210 h 210"/>
                  <a:gd name="T32" fmla="*/ 240 w 316"/>
                  <a:gd name="T33" fmla="*/ 210 h 210"/>
                  <a:gd name="T34" fmla="*/ 251 w 316"/>
                  <a:gd name="T35" fmla="*/ 210 h 210"/>
                  <a:gd name="T36" fmla="*/ 265 w 316"/>
                  <a:gd name="T37" fmla="*/ 210 h 210"/>
                  <a:gd name="T38" fmla="*/ 276 w 316"/>
                  <a:gd name="T39" fmla="*/ 210 h 210"/>
                  <a:gd name="T40" fmla="*/ 291 w 316"/>
                  <a:gd name="T41" fmla="*/ 210 h 210"/>
                  <a:gd name="T42" fmla="*/ 298 w 316"/>
                  <a:gd name="T43" fmla="*/ 206 h 210"/>
                  <a:gd name="T44" fmla="*/ 305 w 316"/>
                  <a:gd name="T45" fmla="*/ 206 h 210"/>
                  <a:gd name="T46" fmla="*/ 313 w 316"/>
                  <a:gd name="T47" fmla="*/ 196 h 210"/>
                  <a:gd name="T48" fmla="*/ 316 w 316"/>
                  <a:gd name="T49" fmla="*/ 188 h 210"/>
                  <a:gd name="T50" fmla="*/ 316 w 316"/>
                  <a:gd name="T51" fmla="*/ 181 h 210"/>
                  <a:gd name="T52" fmla="*/ 309 w 316"/>
                  <a:gd name="T53" fmla="*/ 170 h 210"/>
                  <a:gd name="T54" fmla="*/ 302 w 316"/>
                  <a:gd name="T55" fmla="*/ 163 h 210"/>
                  <a:gd name="T56" fmla="*/ 302 w 316"/>
                  <a:gd name="T57" fmla="*/ 159 h 210"/>
                  <a:gd name="T58" fmla="*/ 302 w 316"/>
                  <a:gd name="T59" fmla="*/ 152 h 210"/>
                  <a:gd name="T60" fmla="*/ 298 w 316"/>
                  <a:gd name="T61" fmla="*/ 145 h 210"/>
                  <a:gd name="T62" fmla="*/ 298 w 316"/>
                  <a:gd name="T63" fmla="*/ 138 h 210"/>
                  <a:gd name="T64" fmla="*/ 294 w 316"/>
                  <a:gd name="T65" fmla="*/ 130 h 210"/>
                  <a:gd name="T66" fmla="*/ 294 w 316"/>
                  <a:gd name="T67" fmla="*/ 123 h 210"/>
                  <a:gd name="T68" fmla="*/ 287 w 316"/>
                  <a:gd name="T69" fmla="*/ 112 h 210"/>
                  <a:gd name="T70" fmla="*/ 284 w 316"/>
                  <a:gd name="T71" fmla="*/ 101 h 210"/>
                  <a:gd name="T72" fmla="*/ 276 w 316"/>
                  <a:gd name="T73" fmla="*/ 91 h 210"/>
                  <a:gd name="T74" fmla="*/ 269 w 316"/>
                  <a:gd name="T75" fmla="*/ 80 h 210"/>
                  <a:gd name="T76" fmla="*/ 265 w 316"/>
                  <a:gd name="T77" fmla="*/ 72 h 210"/>
                  <a:gd name="T78" fmla="*/ 258 w 316"/>
                  <a:gd name="T79" fmla="*/ 69 h 210"/>
                  <a:gd name="T80" fmla="*/ 258 w 316"/>
                  <a:gd name="T81" fmla="*/ 62 h 210"/>
                  <a:gd name="T82" fmla="*/ 254 w 316"/>
                  <a:gd name="T83" fmla="*/ 54 h 210"/>
                  <a:gd name="T84" fmla="*/ 251 w 316"/>
                  <a:gd name="T85" fmla="*/ 47 h 210"/>
                  <a:gd name="T86" fmla="*/ 251 w 316"/>
                  <a:gd name="T87" fmla="*/ 40 h 210"/>
                  <a:gd name="T88" fmla="*/ 251 w 316"/>
                  <a:gd name="T89" fmla="*/ 40 h 210"/>
                  <a:gd name="T90" fmla="*/ 251 w 316"/>
                  <a:gd name="T91" fmla="*/ 36 h 210"/>
                  <a:gd name="T92" fmla="*/ 244 w 316"/>
                  <a:gd name="T93" fmla="*/ 33 h 210"/>
                  <a:gd name="T94" fmla="*/ 236 w 316"/>
                  <a:gd name="T95" fmla="*/ 25 h 210"/>
                  <a:gd name="T96" fmla="*/ 222 w 316"/>
                  <a:gd name="T97" fmla="*/ 18 h 210"/>
                  <a:gd name="T98" fmla="*/ 211 w 316"/>
                  <a:gd name="T99" fmla="*/ 15 h 210"/>
                  <a:gd name="T100" fmla="*/ 200 w 316"/>
                  <a:gd name="T101" fmla="*/ 7 h 210"/>
                  <a:gd name="T102" fmla="*/ 193 w 316"/>
                  <a:gd name="T103" fmla="*/ 4 h 210"/>
                  <a:gd name="T104" fmla="*/ 83 w 316"/>
                  <a:gd name="T105" fmla="*/ 0 h 21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316"/>
                  <a:gd name="T160" fmla="*/ 0 h 210"/>
                  <a:gd name="T161" fmla="*/ 316 w 316"/>
                  <a:gd name="T162" fmla="*/ 210 h 21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316" h="210">
                    <a:moveTo>
                      <a:pt x="83" y="0"/>
                    </a:moveTo>
                    <a:lnTo>
                      <a:pt x="47" y="7"/>
                    </a:lnTo>
                    <a:lnTo>
                      <a:pt x="43" y="11"/>
                    </a:lnTo>
                    <a:lnTo>
                      <a:pt x="40" y="11"/>
                    </a:lnTo>
                    <a:lnTo>
                      <a:pt x="40" y="15"/>
                    </a:lnTo>
                    <a:lnTo>
                      <a:pt x="36" y="18"/>
                    </a:lnTo>
                    <a:lnTo>
                      <a:pt x="36" y="22"/>
                    </a:lnTo>
                    <a:lnTo>
                      <a:pt x="33" y="25"/>
                    </a:lnTo>
                    <a:lnTo>
                      <a:pt x="33" y="29"/>
                    </a:lnTo>
                    <a:lnTo>
                      <a:pt x="33" y="33"/>
                    </a:lnTo>
                    <a:lnTo>
                      <a:pt x="29" y="36"/>
                    </a:lnTo>
                    <a:lnTo>
                      <a:pt x="29" y="40"/>
                    </a:lnTo>
                    <a:lnTo>
                      <a:pt x="29" y="43"/>
                    </a:lnTo>
                    <a:lnTo>
                      <a:pt x="25" y="47"/>
                    </a:lnTo>
                    <a:lnTo>
                      <a:pt x="22" y="51"/>
                    </a:lnTo>
                    <a:lnTo>
                      <a:pt x="22" y="54"/>
                    </a:lnTo>
                    <a:lnTo>
                      <a:pt x="22" y="58"/>
                    </a:lnTo>
                    <a:lnTo>
                      <a:pt x="18" y="62"/>
                    </a:lnTo>
                    <a:lnTo>
                      <a:pt x="18" y="65"/>
                    </a:lnTo>
                    <a:lnTo>
                      <a:pt x="18" y="69"/>
                    </a:lnTo>
                    <a:lnTo>
                      <a:pt x="18" y="72"/>
                    </a:lnTo>
                    <a:lnTo>
                      <a:pt x="14" y="72"/>
                    </a:lnTo>
                    <a:lnTo>
                      <a:pt x="14" y="76"/>
                    </a:lnTo>
                    <a:lnTo>
                      <a:pt x="11" y="80"/>
                    </a:lnTo>
                    <a:lnTo>
                      <a:pt x="11" y="83"/>
                    </a:lnTo>
                    <a:lnTo>
                      <a:pt x="11" y="87"/>
                    </a:lnTo>
                    <a:lnTo>
                      <a:pt x="7" y="91"/>
                    </a:lnTo>
                    <a:lnTo>
                      <a:pt x="7" y="94"/>
                    </a:lnTo>
                    <a:lnTo>
                      <a:pt x="3" y="98"/>
                    </a:lnTo>
                    <a:lnTo>
                      <a:pt x="3" y="101"/>
                    </a:lnTo>
                    <a:lnTo>
                      <a:pt x="0" y="105"/>
                    </a:lnTo>
                    <a:lnTo>
                      <a:pt x="11" y="199"/>
                    </a:lnTo>
                    <a:lnTo>
                      <a:pt x="214" y="203"/>
                    </a:lnTo>
                    <a:lnTo>
                      <a:pt x="229" y="210"/>
                    </a:lnTo>
                    <a:lnTo>
                      <a:pt x="233" y="210"/>
                    </a:lnTo>
                    <a:lnTo>
                      <a:pt x="236" y="210"/>
                    </a:lnTo>
                    <a:lnTo>
                      <a:pt x="240" y="210"/>
                    </a:lnTo>
                    <a:lnTo>
                      <a:pt x="244" y="210"/>
                    </a:lnTo>
                    <a:lnTo>
                      <a:pt x="247" y="210"/>
                    </a:lnTo>
                    <a:lnTo>
                      <a:pt x="251" y="210"/>
                    </a:lnTo>
                    <a:lnTo>
                      <a:pt x="254" y="210"/>
                    </a:lnTo>
                    <a:lnTo>
                      <a:pt x="258" y="210"/>
                    </a:lnTo>
                    <a:lnTo>
                      <a:pt x="265" y="210"/>
                    </a:lnTo>
                    <a:lnTo>
                      <a:pt x="269" y="210"/>
                    </a:lnTo>
                    <a:lnTo>
                      <a:pt x="273" y="210"/>
                    </a:lnTo>
                    <a:lnTo>
                      <a:pt x="276" y="210"/>
                    </a:lnTo>
                    <a:lnTo>
                      <a:pt x="280" y="210"/>
                    </a:lnTo>
                    <a:lnTo>
                      <a:pt x="284" y="210"/>
                    </a:lnTo>
                    <a:lnTo>
                      <a:pt x="291" y="210"/>
                    </a:lnTo>
                    <a:lnTo>
                      <a:pt x="291" y="206"/>
                    </a:lnTo>
                    <a:lnTo>
                      <a:pt x="294" y="206"/>
                    </a:lnTo>
                    <a:lnTo>
                      <a:pt x="298" y="206"/>
                    </a:lnTo>
                    <a:lnTo>
                      <a:pt x="302" y="206"/>
                    </a:lnTo>
                    <a:lnTo>
                      <a:pt x="305" y="206"/>
                    </a:lnTo>
                    <a:lnTo>
                      <a:pt x="313" y="199"/>
                    </a:lnTo>
                    <a:lnTo>
                      <a:pt x="313" y="196"/>
                    </a:lnTo>
                    <a:lnTo>
                      <a:pt x="316" y="192"/>
                    </a:lnTo>
                    <a:lnTo>
                      <a:pt x="316" y="188"/>
                    </a:lnTo>
                    <a:lnTo>
                      <a:pt x="316" y="185"/>
                    </a:lnTo>
                    <a:lnTo>
                      <a:pt x="316" y="181"/>
                    </a:lnTo>
                    <a:lnTo>
                      <a:pt x="313" y="178"/>
                    </a:lnTo>
                    <a:lnTo>
                      <a:pt x="309" y="174"/>
                    </a:lnTo>
                    <a:lnTo>
                      <a:pt x="309" y="170"/>
                    </a:lnTo>
                    <a:lnTo>
                      <a:pt x="305" y="167"/>
                    </a:lnTo>
                    <a:lnTo>
                      <a:pt x="302" y="163"/>
                    </a:lnTo>
                    <a:lnTo>
                      <a:pt x="302" y="159"/>
                    </a:lnTo>
                    <a:lnTo>
                      <a:pt x="302" y="156"/>
                    </a:lnTo>
                    <a:lnTo>
                      <a:pt x="302" y="152"/>
                    </a:lnTo>
                    <a:lnTo>
                      <a:pt x="298" y="149"/>
                    </a:lnTo>
                    <a:lnTo>
                      <a:pt x="298" y="145"/>
                    </a:lnTo>
                    <a:lnTo>
                      <a:pt x="298" y="141"/>
                    </a:lnTo>
                    <a:lnTo>
                      <a:pt x="298" y="138"/>
                    </a:lnTo>
                    <a:lnTo>
                      <a:pt x="298" y="134"/>
                    </a:lnTo>
                    <a:lnTo>
                      <a:pt x="294" y="130"/>
                    </a:lnTo>
                    <a:lnTo>
                      <a:pt x="294" y="127"/>
                    </a:lnTo>
                    <a:lnTo>
                      <a:pt x="294" y="123"/>
                    </a:lnTo>
                    <a:lnTo>
                      <a:pt x="291" y="120"/>
                    </a:lnTo>
                    <a:lnTo>
                      <a:pt x="291" y="116"/>
                    </a:lnTo>
                    <a:lnTo>
                      <a:pt x="287" y="112"/>
                    </a:lnTo>
                    <a:lnTo>
                      <a:pt x="287" y="109"/>
                    </a:lnTo>
                    <a:lnTo>
                      <a:pt x="284" y="105"/>
                    </a:lnTo>
                    <a:lnTo>
                      <a:pt x="284" y="101"/>
                    </a:lnTo>
                    <a:lnTo>
                      <a:pt x="280" y="98"/>
                    </a:lnTo>
                    <a:lnTo>
                      <a:pt x="280" y="94"/>
                    </a:lnTo>
                    <a:lnTo>
                      <a:pt x="276" y="91"/>
                    </a:lnTo>
                    <a:lnTo>
                      <a:pt x="273" y="87"/>
                    </a:lnTo>
                    <a:lnTo>
                      <a:pt x="273" y="83"/>
                    </a:lnTo>
                    <a:lnTo>
                      <a:pt x="269" y="80"/>
                    </a:lnTo>
                    <a:lnTo>
                      <a:pt x="269" y="76"/>
                    </a:lnTo>
                    <a:lnTo>
                      <a:pt x="265" y="76"/>
                    </a:lnTo>
                    <a:lnTo>
                      <a:pt x="265" y="72"/>
                    </a:lnTo>
                    <a:lnTo>
                      <a:pt x="262" y="69"/>
                    </a:lnTo>
                    <a:lnTo>
                      <a:pt x="258" y="69"/>
                    </a:lnTo>
                    <a:lnTo>
                      <a:pt x="258" y="65"/>
                    </a:lnTo>
                    <a:lnTo>
                      <a:pt x="258" y="62"/>
                    </a:lnTo>
                    <a:lnTo>
                      <a:pt x="254" y="58"/>
                    </a:lnTo>
                    <a:lnTo>
                      <a:pt x="254" y="54"/>
                    </a:lnTo>
                    <a:lnTo>
                      <a:pt x="251" y="51"/>
                    </a:lnTo>
                    <a:lnTo>
                      <a:pt x="251" y="47"/>
                    </a:lnTo>
                    <a:lnTo>
                      <a:pt x="251" y="43"/>
                    </a:lnTo>
                    <a:lnTo>
                      <a:pt x="251" y="40"/>
                    </a:lnTo>
                    <a:lnTo>
                      <a:pt x="254" y="36"/>
                    </a:lnTo>
                    <a:lnTo>
                      <a:pt x="251" y="36"/>
                    </a:lnTo>
                    <a:lnTo>
                      <a:pt x="247" y="33"/>
                    </a:lnTo>
                    <a:lnTo>
                      <a:pt x="244" y="33"/>
                    </a:lnTo>
                    <a:lnTo>
                      <a:pt x="244" y="29"/>
                    </a:lnTo>
                    <a:lnTo>
                      <a:pt x="240" y="29"/>
                    </a:lnTo>
                    <a:lnTo>
                      <a:pt x="236" y="25"/>
                    </a:lnTo>
                    <a:lnTo>
                      <a:pt x="233" y="22"/>
                    </a:lnTo>
                    <a:lnTo>
                      <a:pt x="229" y="22"/>
                    </a:lnTo>
                    <a:lnTo>
                      <a:pt x="222" y="18"/>
                    </a:lnTo>
                    <a:lnTo>
                      <a:pt x="218" y="18"/>
                    </a:lnTo>
                    <a:lnTo>
                      <a:pt x="214" y="15"/>
                    </a:lnTo>
                    <a:lnTo>
                      <a:pt x="211" y="15"/>
                    </a:lnTo>
                    <a:lnTo>
                      <a:pt x="207" y="11"/>
                    </a:lnTo>
                    <a:lnTo>
                      <a:pt x="200" y="11"/>
                    </a:lnTo>
                    <a:lnTo>
                      <a:pt x="200" y="7"/>
                    </a:lnTo>
                    <a:lnTo>
                      <a:pt x="196" y="7"/>
                    </a:lnTo>
                    <a:lnTo>
                      <a:pt x="193" y="7"/>
                    </a:lnTo>
                    <a:lnTo>
                      <a:pt x="193" y="4"/>
                    </a:lnTo>
                    <a:lnTo>
                      <a:pt x="189" y="4"/>
                    </a:lnTo>
                    <a:lnTo>
                      <a:pt x="138" y="0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9" name="Freeform 23"/>
              <p:cNvSpPr>
                <a:spLocks/>
              </p:cNvSpPr>
              <p:nvPr/>
            </p:nvSpPr>
            <p:spPr bwMode="auto">
              <a:xfrm>
                <a:off x="3211" y="2362"/>
                <a:ext cx="62" cy="72"/>
              </a:xfrm>
              <a:custGeom>
                <a:avLst/>
                <a:gdLst>
                  <a:gd name="T0" fmla="*/ 0 w 62"/>
                  <a:gd name="T1" fmla="*/ 11 h 72"/>
                  <a:gd name="T2" fmla="*/ 62 w 62"/>
                  <a:gd name="T3" fmla="*/ 0 h 72"/>
                  <a:gd name="T4" fmla="*/ 58 w 62"/>
                  <a:gd name="T5" fmla="*/ 0 h 72"/>
                  <a:gd name="T6" fmla="*/ 58 w 62"/>
                  <a:gd name="T7" fmla="*/ 4 h 72"/>
                  <a:gd name="T8" fmla="*/ 58 w 62"/>
                  <a:gd name="T9" fmla="*/ 7 h 72"/>
                  <a:gd name="T10" fmla="*/ 58 w 62"/>
                  <a:gd name="T11" fmla="*/ 7 h 72"/>
                  <a:gd name="T12" fmla="*/ 58 w 62"/>
                  <a:gd name="T13" fmla="*/ 11 h 72"/>
                  <a:gd name="T14" fmla="*/ 58 w 62"/>
                  <a:gd name="T15" fmla="*/ 14 h 72"/>
                  <a:gd name="T16" fmla="*/ 58 w 62"/>
                  <a:gd name="T17" fmla="*/ 18 h 72"/>
                  <a:gd name="T18" fmla="*/ 58 w 62"/>
                  <a:gd name="T19" fmla="*/ 22 h 72"/>
                  <a:gd name="T20" fmla="*/ 58 w 62"/>
                  <a:gd name="T21" fmla="*/ 25 h 72"/>
                  <a:gd name="T22" fmla="*/ 58 w 62"/>
                  <a:gd name="T23" fmla="*/ 29 h 72"/>
                  <a:gd name="T24" fmla="*/ 55 w 62"/>
                  <a:gd name="T25" fmla="*/ 29 h 72"/>
                  <a:gd name="T26" fmla="*/ 55 w 62"/>
                  <a:gd name="T27" fmla="*/ 32 h 72"/>
                  <a:gd name="T28" fmla="*/ 55 w 62"/>
                  <a:gd name="T29" fmla="*/ 36 h 72"/>
                  <a:gd name="T30" fmla="*/ 55 w 62"/>
                  <a:gd name="T31" fmla="*/ 40 h 72"/>
                  <a:gd name="T32" fmla="*/ 55 w 62"/>
                  <a:gd name="T33" fmla="*/ 43 h 72"/>
                  <a:gd name="T34" fmla="*/ 51 w 62"/>
                  <a:gd name="T35" fmla="*/ 47 h 72"/>
                  <a:gd name="T36" fmla="*/ 51 w 62"/>
                  <a:gd name="T37" fmla="*/ 47 h 72"/>
                  <a:gd name="T38" fmla="*/ 51 w 62"/>
                  <a:gd name="T39" fmla="*/ 51 h 72"/>
                  <a:gd name="T40" fmla="*/ 51 w 62"/>
                  <a:gd name="T41" fmla="*/ 54 h 72"/>
                  <a:gd name="T42" fmla="*/ 51 w 62"/>
                  <a:gd name="T43" fmla="*/ 54 h 72"/>
                  <a:gd name="T44" fmla="*/ 47 w 62"/>
                  <a:gd name="T45" fmla="*/ 58 h 72"/>
                  <a:gd name="T46" fmla="*/ 47 w 62"/>
                  <a:gd name="T47" fmla="*/ 58 h 72"/>
                  <a:gd name="T48" fmla="*/ 47 w 62"/>
                  <a:gd name="T49" fmla="*/ 61 h 72"/>
                  <a:gd name="T50" fmla="*/ 47 w 62"/>
                  <a:gd name="T51" fmla="*/ 61 h 72"/>
                  <a:gd name="T52" fmla="*/ 47 w 62"/>
                  <a:gd name="T53" fmla="*/ 65 h 72"/>
                  <a:gd name="T54" fmla="*/ 47 w 62"/>
                  <a:gd name="T55" fmla="*/ 65 h 72"/>
                  <a:gd name="T56" fmla="*/ 18 w 62"/>
                  <a:gd name="T57" fmla="*/ 72 h 72"/>
                  <a:gd name="T58" fmla="*/ 7 w 62"/>
                  <a:gd name="T59" fmla="*/ 40 h 72"/>
                  <a:gd name="T60" fmla="*/ 0 w 62"/>
                  <a:gd name="T61" fmla="*/ 11 h 72"/>
                  <a:gd name="T62" fmla="*/ 0 w 62"/>
                  <a:gd name="T63" fmla="*/ 11 h 7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2"/>
                  <a:gd name="T97" fmla="*/ 0 h 72"/>
                  <a:gd name="T98" fmla="*/ 62 w 62"/>
                  <a:gd name="T99" fmla="*/ 72 h 7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2" h="72">
                    <a:moveTo>
                      <a:pt x="0" y="11"/>
                    </a:moveTo>
                    <a:lnTo>
                      <a:pt x="62" y="0"/>
                    </a:lnTo>
                    <a:lnTo>
                      <a:pt x="58" y="0"/>
                    </a:lnTo>
                    <a:lnTo>
                      <a:pt x="58" y="4"/>
                    </a:lnTo>
                    <a:lnTo>
                      <a:pt x="58" y="7"/>
                    </a:lnTo>
                    <a:lnTo>
                      <a:pt x="58" y="11"/>
                    </a:lnTo>
                    <a:lnTo>
                      <a:pt x="58" y="14"/>
                    </a:lnTo>
                    <a:lnTo>
                      <a:pt x="58" y="18"/>
                    </a:lnTo>
                    <a:lnTo>
                      <a:pt x="58" y="22"/>
                    </a:lnTo>
                    <a:lnTo>
                      <a:pt x="58" y="25"/>
                    </a:lnTo>
                    <a:lnTo>
                      <a:pt x="58" y="29"/>
                    </a:lnTo>
                    <a:lnTo>
                      <a:pt x="55" y="29"/>
                    </a:lnTo>
                    <a:lnTo>
                      <a:pt x="55" y="32"/>
                    </a:lnTo>
                    <a:lnTo>
                      <a:pt x="55" y="36"/>
                    </a:lnTo>
                    <a:lnTo>
                      <a:pt x="55" y="40"/>
                    </a:lnTo>
                    <a:lnTo>
                      <a:pt x="55" y="43"/>
                    </a:lnTo>
                    <a:lnTo>
                      <a:pt x="51" y="47"/>
                    </a:lnTo>
                    <a:lnTo>
                      <a:pt x="51" y="51"/>
                    </a:lnTo>
                    <a:lnTo>
                      <a:pt x="51" y="54"/>
                    </a:lnTo>
                    <a:lnTo>
                      <a:pt x="47" y="58"/>
                    </a:lnTo>
                    <a:lnTo>
                      <a:pt x="47" y="61"/>
                    </a:lnTo>
                    <a:lnTo>
                      <a:pt x="47" y="65"/>
                    </a:lnTo>
                    <a:lnTo>
                      <a:pt x="18" y="72"/>
                    </a:lnTo>
                    <a:lnTo>
                      <a:pt x="7" y="4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0" name="Freeform 24"/>
              <p:cNvSpPr>
                <a:spLocks/>
              </p:cNvSpPr>
              <p:nvPr/>
            </p:nvSpPr>
            <p:spPr bwMode="auto">
              <a:xfrm>
                <a:off x="3207" y="2337"/>
                <a:ext cx="51" cy="105"/>
              </a:xfrm>
              <a:custGeom>
                <a:avLst/>
                <a:gdLst>
                  <a:gd name="T0" fmla="*/ 19 w 51"/>
                  <a:gd name="T1" fmla="*/ 0 h 105"/>
                  <a:gd name="T2" fmla="*/ 11 w 51"/>
                  <a:gd name="T3" fmla="*/ 3 h 105"/>
                  <a:gd name="T4" fmla="*/ 0 w 51"/>
                  <a:gd name="T5" fmla="*/ 21 h 105"/>
                  <a:gd name="T6" fmla="*/ 19 w 51"/>
                  <a:gd name="T7" fmla="*/ 105 h 105"/>
                  <a:gd name="T8" fmla="*/ 48 w 51"/>
                  <a:gd name="T9" fmla="*/ 101 h 105"/>
                  <a:gd name="T10" fmla="*/ 51 w 51"/>
                  <a:gd name="T11" fmla="*/ 86 h 105"/>
                  <a:gd name="T12" fmla="*/ 37 w 51"/>
                  <a:gd name="T13" fmla="*/ 65 h 105"/>
                  <a:gd name="T14" fmla="*/ 22 w 51"/>
                  <a:gd name="T15" fmla="*/ 79 h 105"/>
                  <a:gd name="T16" fmla="*/ 11 w 51"/>
                  <a:gd name="T17" fmla="*/ 47 h 105"/>
                  <a:gd name="T18" fmla="*/ 30 w 51"/>
                  <a:gd name="T19" fmla="*/ 50 h 105"/>
                  <a:gd name="T20" fmla="*/ 19 w 51"/>
                  <a:gd name="T21" fmla="*/ 0 h 105"/>
                  <a:gd name="T22" fmla="*/ 19 w 51"/>
                  <a:gd name="T23" fmla="*/ 0 h 10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1"/>
                  <a:gd name="T37" fmla="*/ 0 h 105"/>
                  <a:gd name="T38" fmla="*/ 51 w 51"/>
                  <a:gd name="T39" fmla="*/ 105 h 10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1" h="105">
                    <a:moveTo>
                      <a:pt x="19" y="0"/>
                    </a:moveTo>
                    <a:lnTo>
                      <a:pt x="11" y="3"/>
                    </a:lnTo>
                    <a:lnTo>
                      <a:pt x="0" y="21"/>
                    </a:lnTo>
                    <a:lnTo>
                      <a:pt x="19" y="105"/>
                    </a:lnTo>
                    <a:lnTo>
                      <a:pt x="48" y="101"/>
                    </a:lnTo>
                    <a:lnTo>
                      <a:pt x="51" y="86"/>
                    </a:lnTo>
                    <a:lnTo>
                      <a:pt x="37" y="65"/>
                    </a:lnTo>
                    <a:lnTo>
                      <a:pt x="22" y="79"/>
                    </a:lnTo>
                    <a:lnTo>
                      <a:pt x="11" y="47"/>
                    </a:lnTo>
                    <a:lnTo>
                      <a:pt x="30" y="5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9CB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1" name="Freeform 25"/>
              <p:cNvSpPr>
                <a:spLocks/>
              </p:cNvSpPr>
              <p:nvPr/>
            </p:nvSpPr>
            <p:spPr bwMode="auto">
              <a:xfrm>
                <a:off x="3419" y="2416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3 w 10"/>
                  <a:gd name="T3" fmla="*/ 11 h 18"/>
                  <a:gd name="T4" fmla="*/ 3 w 10"/>
                  <a:gd name="T5" fmla="*/ 18 h 18"/>
                  <a:gd name="T6" fmla="*/ 7 w 10"/>
                  <a:gd name="T7" fmla="*/ 18 h 18"/>
                  <a:gd name="T8" fmla="*/ 10 w 10"/>
                  <a:gd name="T9" fmla="*/ 0 h 18"/>
                  <a:gd name="T10" fmla="*/ 0 w 10"/>
                  <a:gd name="T11" fmla="*/ 0 h 18"/>
                  <a:gd name="T12" fmla="*/ 0 w 10"/>
                  <a:gd name="T13" fmla="*/ 0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18"/>
                  <a:gd name="T23" fmla="*/ 10 w 10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18">
                    <a:moveTo>
                      <a:pt x="0" y="0"/>
                    </a:moveTo>
                    <a:lnTo>
                      <a:pt x="3" y="11"/>
                    </a:lnTo>
                    <a:lnTo>
                      <a:pt x="3" y="18"/>
                    </a:lnTo>
                    <a:lnTo>
                      <a:pt x="7" y="18"/>
                    </a:lnTo>
                    <a:lnTo>
                      <a:pt x="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B0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2" name="Freeform 26"/>
              <p:cNvSpPr>
                <a:spLocks/>
              </p:cNvSpPr>
              <p:nvPr/>
            </p:nvSpPr>
            <p:spPr bwMode="auto">
              <a:xfrm>
                <a:off x="3419" y="2413"/>
                <a:ext cx="7" cy="21"/>
              </a:xfrm>
              <a:custGeom>
                <a:avLst/>
                <a:gdLst>
                  <a:gd name="T0" fmla="*/ 0 w 7"/>
                  <a:gd name="T1" fmla="*/ 3 h 21"/>
                  <a:gd name="T2" fmla="*/ 3 w 7"/>
                  <a:gd name="T3" fmla="*/ 18 h 21"/>
                  <a:gd name="T4" fmla="*/ 3 w 7"/>
                  <a:gd name="T5" fmla="*/ 18 h 21"/>
                  <a:gd name="T6" fmla="*/ 7 w 7"/>
                  <a:gd name="T7" fmla="*/ 21 h 21"/>
                  <a:gd name="T8" fmla="*/ 7 w 7"/>
                  <a:gd name="T9" fmla="*/ 21 h 21"/>
                  <a:gd name="T10" fmla="*/ 7 w 7"/>
                  <a:gd name="T11" fmla="*/ 14 h 21"/>
                  <a:gd name="T12" fmla="*/ 7 w 7"/>
                  <a:gd name="T13" fmla="*/ 14 h 21"/>
                  <a:gd name="T14" fmla="*/ 3 w 7"/>
                  <a:gd name="T15" fmla="*/ 0 h 21"/>
                  <a:gd name="T16" fmla="*/ 0 w 7"/>
                  <a:gd name="T17" fmla="*/ 3 h 21"/>
                  <a:gd name="T18" fmla="*/ 0 w 7"/>
                  <a:gd name="T19" fmla="*/ 3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21"/>
                  <a:gd name="T32" fmla="*/ 7 w 7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21">
                    <a:moveTo>
                      <a:pt x="0" y="3"/>
                    </a:moveTo>
                    <a:lnTo>
                      <a:pt x="3" y="18"/>
                    </a:lnTo>
                    <a:lnTo>
                      <a:pt x="7" y="21"/>
                    </a:lnTo>
                    <a:lnTo>
                      <a:pt x="7" y="14"/>
                    </a:lnTo>
                    <a:lnTo>
                      <a:pt x="3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757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3" name="Freeform 27"/>
              <p:cNvSpPr>
                <a:spLocks/>
              </p:cNvSpPr>
              <p:nvPr/>
            </p:nvSpPr>
            <p:spPr bwMode="auto">
              <a:xfrm>
                <a:off x="3426" y="2420"/>
                <a:ext cx="1" cy="7"/>
              </a:xfrm>
              <a:custGeom>
                <a:avLst/>
                <a:gdLst>
                  <a:gd name="T0" fmla="*/ 0 w 1"/>
                  <a:gd name="T1" fmla="*/ 0 h 7"/>
                  <a:gd name="T2" fmla="*/ 0 w 1"/>
                  <a:gd name="T3" fmla="*/ 7 h 7"/>
                  <a:gd name="T4" fmla="*/ 0 w 1"/>
                  <a:gd name="T5" fmla="*/ 7 h 7"/>
                  <a:gd name="T6" fmla="*/ 0 w 1"/>
                  <a:gd name="T7" fmla="*/ 0 h 7"/>
                  <a:gd name="T8" fmla="*/ 0 w 1"/>
                  <a:gd name="T9" fmla="*/ 0 h 7"/>
                  <a:gd name="T10" fmla="*/ 0 w 1"/>
                  <a:gd name="T11" fmla="*/ 0 h 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7"/>
                  <a:gd name="T20" fmla="*/ 1 w 1"/>
                  <a:gd name="T21" fmla="*/ 7 h 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7">
                    <a:moveTo>
                      <a:pt x="0" y="0"/>
                    </a:move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4" name="Freeform 28"/>
              <p:cNvSpPr>
                <a:spLocks/>
              </p:cNvSpPr>
              <p:nvPr/>
            </p:nvSpPr>
            <p:spPr bwMode="auto">
              <a:xfrm>
                <a:off x="3222" y="2224"/>
                <a:ext cx="98" cy="178"/>
              </a:xfrm>
              <a:custGeom>
                <a:avLst/>
                <a:gdLst>
                  <a:gd name="T0" fmla="*/ 87 w 98"/>
                  <a:gd name="T1" fmla="*/ 11 h 178"/>
                  <a:gd name="T2" fmla="*/ 91 w 98"/>
                  <a:gd name="T3" fmla="*/ 18 h 178"/>
                  <a:gd name="T4" fmla="*/ 95 w 98"/>
                  <a:gd name="T5" fmla="*/ 26 h 178"/>
                  <a:gd name="T6" fmla="*/ 95 w 98"/>
                  <a:gd name="T7" fmla="*/ 33 h 178"/>
                  <a:gd name="T8" fmla="*/ 98 w 98"/>
                  <a:gd name="T9" fmla="*/ 40 h 178"/>
                  <a:gd name="T10" fmla="*/ 98 w 98"/>
                  <a:gd name="T11" fmla="*/ 47 h 178"/>
                  <a:gd name="T12" fmla="*/ 98 w 98"/>
                  <a:gd name="T13" fmla="*/ 55 h 178"/>
                  <a:gd name="T14" fmla="*/ 98 w 98"/>
                  <a:gd name="T15" fmla="*/ 58 h 178"/>
                  <a:gd name="T16" fmla="*/ 95 w 98"/>
                  <a:gd name="T17" fmla="*/ 69 h 178"/>
                  <a:gd name="T18" fmla="*/ 95 w 98"/>
                  <a:gd name="T19" fmla="*/ 73 h 178"/>
                  <a:gd name="T20" fmla="*/ 95 w 98"/>
                  <a:gd name="T21" fmla="*/ 80 h 178"/>
                  <a:gd name="T22" fmla="*/ 95 w 98"/>
                  <a:gd name="T23" fmla="*/ 84 h 178"/>
                  <a:gd name="T24" fmla="*/ 95 w 98"/>
                  <a:gd name="T25" fmla="*/ 91 h 178"/>
                  <a:gd name="T26" fmla="*/ 91 w 98"/>
                  <a:gd name="T27" fmla="*/ 98 h 178"/>
                  <a:gd name="T28" fmla="*/ 91 w 98"/>
                  <a:gd name="T29" fmla="*/ 105 h 178"/>
                  <a:gd name="T30" fmla="*/ 87 w 98"/>
                  <a:gd name="T31" fmla="*/ 116 h 178"/>
                  <a:gd name="T32" fmla="*/ 84 w 98"/>
                  <a:gd name="T33" fmla="*/ 123 h 178"/>
                  <a:gd name="T34" fmla="*/ 80 w 98"/>
                  <a:gd name="T35" fmla="*/ 131 h 178"/>
                  <a:gd name="T36" fmla="*/ 76 w 98"/>
                  <a:gd name="T37" fmla="*/ 138 h 178"/>
                  <a:gd name="T38" fmla="*/ 73 w 98"/>
                  <a:gd name="T39" fmla="*/ 142 h 178"/>
                  <a:gd name="T40" fmla="*/ 51 w 98"/>
                  <a:gd name="T41" fmla="*/ 145 h 178"/>
                  <a:gd name="T42" fmla="*/ 47 w 98"/>
                  <a:gd name="T43" fmla="*/ 149 h 178"/>
                  <a:gd name="T44" fmla="*/ 44 w 98"/>
                  <a:gd name="T45" fmla="*/ 149 h 178"/>
                  <a:gd name="T46" fmla="*/ 40 w 98"/>
                  <a:gd name="T47" fmla="*/ 152 h 178"/>
                  <a:gd name="T48" fmla="*/ 36 w 98"/>
                  <a:gd name="T49" fmla="*/ 160 h 178"/>
                  <a:gd name="T50" fmla="*/ 33 w 98"/>
                  <a:gd name="T51" fmla="*/ 163 h 178"/>
                  <a:gd name="T52" fmla="*/ 29 w 98"/>
                  <a:gd name="T53" fmla="*/ 167 h 178"/>
                  <a:gd name="T54" fmla="*/ 29 w 98"/>
                  <a:gd name="T55" fmla="*/ 170 h 178"/>
                  <a:gd name="T56" fmla="*/ 22 w 98"/>
                  <a:gd name="T57" fmla="*/ 174 h 178"/>
                  <a:gd name="T58" fmla="*/ 18 w 98"/>
                  <a:gd name="T59" fmla="*/ 170 h 178"/>
                  <a:gd name="T60" fmla="*/ 15 w 98"/>
                  <a:gd name="T61" fmla="*/ 163 h 178"/>
                  <a:gd name="T62" fmla="*/ 11 w 98"/>
                  <a:gd name="T63" fmla="*/ 160 h 178"/>
                  <a:gd name="T64" fmla="*/ 7 w 98"/>
                  <a:gd name="T65" fmla="*/ 152 h 178"/>
                  <a:gd name="T66" fmla="*/ 4 w 98"/>
                  <a:gd name="T67" fmla="*/ 145 h 178"/>
                  <a:gd name="T68" fmla="*/ 4 w 98"/>
                  <a:gd name="T69" fmla="*/ 142 h 178"/>
                  <a:gd name="T70" fmla="*/ 0 w 98"/>
                  <a:gd name="T71" fmla="*/ 134 h 178"/>
                  <a:gd name="T72" fmla="*/ 0 w 98"/>
                  <a:gd name="T73" fmla="*/ 131 h 178"/>
                  <a:gd name="T74" fmla="*/ 0 w 98"/>
                  <a:gd name="T75" fmla="*/ 127 h 178"/>
                  <a:gd name="T76" fmla="*/ 0 w 98"/>
                  <a:gd name="T77" fmla="*/ 123 h 178"/>
                  <a:gd name="T78" fmla="*/ 0 w 98"/>
                  <a:gd name="T79" fmla="*/ 120 h 178"/>
                  <a:gd name="T80" fmla="*/ 4 w 98"/>
                  <a:gd name="T81" fmla="*/ 116 h 178"/>
                  <a:gd name="T82" fmla="*/ 4 w 98"/>
                  <a:gd name="T83" fmla="*/ 109 h 178"/>
                  <a:gd name="T84" fmla="*/ 4 w 98"/>
                  <a:gd name="T85" fmla="*/ 102 h 178"/>
                  <a:gd name="T86" fmla="*/ 7 w 98"/>
                  <a:gd name="T87" fmla="*/ 94 h 178"/>
                  <a:gd name="T88" fmla="*/ 7 w 98"/>
                  <a:gd name="T89" fmla="*/ 91 h 178"/>
                  <a:gd name="T90" fmla="*/ 11 w 98"/>
                  <a:gd name="T91" fmla="*/ 87 h 178"/>
                  <a:gd name="T92" fmla="*/ 4 w 98"/>
                  <a:gd name="T93" fmla="*/ 65 h 178"/>
                  <a:gd name="T94" fmla="*/ 47 w 98"/>
                  <a:gd name="T95" fmla="*/ 0 h 178"/>
                  <a:gd name="T96" fmla="*/ 87 w 98"/>
                  <a:gd name="T97" fmla="*/ 11 h 17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98"/>
                  <a:gd name="T148" fmla="*/ 0 h 178"/>
                  <a:gd name="T149" fmla="*/ 98 w 98"/>
                  <a:gd name="T150" fmla="*/ 178 h 17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98" h="178">
                    <a:moveTo>
                      <a:pt x="87" y="11"/>
                    </a:moveTo>
                    <a:lnTo>
                      <a:pt x="87" y="11"/>
                    </a:lnTo>
                    <a:lnTo>
                      <a:pt x="91" y="15"/>
                    </a:lnTo>
                    <a:lnTo>
                      <a:pt x="91" y="18"/>
                    </a:lnTo>
                    <a:lnTo>
                      <a:pt x="91" y="22"/>
                    </a:lnTo>
                    <a:lnTo>
                      <a:pt x="95" y="26"/>
                    </a:lnTo>
                    <a:lnTo>
                      <a:pt x="95" y="29"/>
                    </a:lnTo>
                    <a:lnTo>
                      <a:pt x="95" y="33"/>
                    </a:lnTo>
                    <a:lnTo>
                      <a:pt x="98" y="36"/>
                    </a:lnTo>
                    <a:lnTo>
                      <a:pt x="98" y="40"/>
                    </a:lnTo>
                    <a:lnTo>
                      <a:pt x="98" y="44"/>
                    </a:lnTo>
                    <a:lnTo>
                      <a:pt x="98" y="47"/>
                    </a:lnTo>
                    <a:lnTo>
                      <a:pt x="98" y="51"/>
                    </a:lnTo>
                    <a:lnTo>
                      <a:pt x="98" y="55"/>
                    </a:lnTo>
                    <a:lnTo>
                      <a:pt x="98" y="58"/>
                    </a:lnTo>
                    <a:lnTo>
                      <a:pt x="95" y="65"/>
                    </a:lnTo>
                    <a:lnTo>
                      <a:pt x="95" y="69"/>
                    </a:lnTo>
                    <a:lnTo>
                      <a:pt x="95" y="73"/>
                    </a:lnTo>
                    <a:lnTo>
                      <a:pt x="95" y="76"/>
                    </a:lnTo>
                    <a:lnTo>
                      <a:pt x="95" y="80"/>
                    </a:lnTo>
                    <a:lnTo>
                      <a:pt x="95" y="84"/>
                    </a:lnTo>
                    <a:lnTo>
                      <a:pt x="95" y="87"/>
                    </a:lnTo>
                    <a:lnTo>
                      <a:pt x="95" y="91"/>
                    </a:lnTo>
                    <a:lnTo>
                      <a:pt x="95" y="94"/>
                    </a:lnTo>
                    <a:lnTo>
                      <a:pt x="91" y="98"/>
                    </a:lnTo>
                    <a:lnTo>
                      <a:pt x="91" y="102"/>
                    </a:lnTo>
                    <a:lnTo>
                      <a:pt x="91" y="105"/>
                    </a:lnTo>
                    <a:lnTo>
                      <a:pt x="87" y="113"/>
                    </a:lnTo>
                    <a:lnTo>
                      <a:pt x="87" y="116"/>
                    </a:lnTo>
                    <a:lnTo>
                      <a:pt x="84" y="120"/>
                    </a:lnTo>
                    <a:lnTo>
                      <a:pt x="84" y="123"/>
                    </a:lnTo>
                    <a:lnTo>
                      <a:pt x="80" y="127"/>
                    </a:lnTo>
                    <a:lnTo>
                      <a:pt x="80" y="131"/>
                    </a:lnTo>
                    <a:lnTo>
                      <a:pt x="76" y="134"/>
                    </a:lnTo>
                    <a:lnTo>
                      <a:pt x="76" y="138"/>
                    </a:lnTo>
                    <a:lnTo>
                      <a:pt x="73" y="138"/>
                    </a:lnTo>
                    <a:lnTo>
                      <a:pt x="73" y="142"/>
                    </a:lnTo>
                    <a:lnTo>
                      <a:pt x="66" y="142"/>
                    </a:lnTo>
                    <a:lnTo>
                      <a:pt x="51" y="145"/>
                    </a:lnTo>
                    <a:lnTo>
                      <a:pt x="47" y="149"/>
                    </a:lnTo>
                    <a:lnTo>
                      <a:pt x="44" y="149"/>
                    </a:lnTo>
                    <a:lnTo>
                      <a:pt x="40" y="149"/>
                    </a:lnTo>
                    <a:lnTo>
                      <a:pt x="40" y="152"/>
                    </a:lnTo>
                    <a:lnTo>
                      <a:pt x="36" y="156"/>
                    </a:lnTo>
                    <a:lnTo>
                      <a:pt x="36" y="160"/>
                    </a:lnTo>
                    <a:lnTo>
                      <a:pt x="33" y="160"/>
                    </a:lnTo>
                    <a:lnTo>
                      <a:pt x="33" y="163"/>
                    </a:lnTo>
                    <a:lnTo>
                      <a:pt x="29" y="167"/>
                    </a:lnTo>
                    <a:lnTo>
                      <a:pt x="29" y="170"/>
                    </a:lnTo>
                    <a:lnTo>
                      <a:pt x="22" y="178"/>
                    </a:lnTo>
                    <a:lnTo>
                      <a:pt x="22" y="174"/>
                    </a:lnTo>
                    <a:lnTo>
                      <a:pt x="18" y="174"/>
                    </a:lnTo>
                    <a:lnTo>
                      <a:pt x="18" y="170"/>
                    </a:lnTo>
                    <a:lnTo>
                      <a:pt x="18" y="167"/>
                    </a:lnTo>
                    <a:lnTo>
                      <a:pt x="15" y="163"/>
                    </a:lnTo>
                    <a:lnTo>
                      <a:pt x="11" y="160"/>
                    </a:lnTo>
                    <a:lnTo>
                      <a:pt x="11" y="156"/>
                    </a:lnTo>
                    <a:lnTo>
                      <a:pt x="7" y="152"/>
                    </a:lnTo>
                    <a:lnTo>
                      <a:pt x="7" y="149"/>
                    </a:lnTo>
                    <a:lnTo>
                      <a:pt x="4" y="145"/>
                    </a:lnTo>
                    <a:lnTo>
                      <a:pt x="4" y="142"/>
                    </a:lnTo>
                    <a:lnTo>
                      <a:pt x="4" y="138"/>
                    </a:lnTo>
                    <a:lnTo>
                      <a:pt x="0" y="134"/>
                    </a:lnTo>
                    <a:lnTo>
                      <a:pt x="0" y="131"/>
                    </a:lnTo>
                    <a:lnTo>
                      <a:pt x="0" y="127"/>
                    </a:lnTo>
                    <a:lnTo>
                      <a:pt x="0" y="123"/>
                    </a:lnTo>
                    <a:lnTo>
                      <a:pt x="0" y="120"/>
                    </a:lnTo>
                    <a:lnTo>
                      <a:pt x="4" y="116"/>
                    </a:lnTo>
                    <a:lnTo>
                      <a:pt x="4" y="113"/>
                    </a:lnTo>
                    <a:lnTo>
                      <a:pt x="4" y="109"/>
                    </a:lnTo>
                    <a:lnTo>
                      <a:pt x="4" y="105"/>
                    </a:lnTo>
                    <a:lnTo>
                      <a:pt x="4" y="102"/>
                    </a:lnTo>
                    <a:lnTo>
                      <a:pt x="7" y="102"/>
                    </a:lnTo>
                    <a:lnTo>
                      <a:pt x="7" y="94"/>
                    </a:lnTo>
                    <a:lnTo>
                      <a:pt x="7" y="91"/>
                    </a:lnTo>
                    <a:lnTo>
                      <a:pt x="11" y="91"/>
                    </a:lnTo>
                    <a:lnTo>
                      <a:pt x="11" y="87"/>
                    </a:lnTo>
                    <a:lnTo>
                      <a:pt x="4" y="65"/>
                    </a:lnTo>
                    <a:lnTo>
                      <a:pt x="15" y="11"/>
                    </a:lnTo>
                    <a:lnTo>
                      <a:pt x="47" y="0"/>
                    </a:lnTo>
                    <a:lnTo>
                      <a:pt x="87" y="11"/>
                    </a:lnTo>
                    <a:close/>
                  </a:path>
                </a:pathLst>
              </a:custGeom>
              <a:solidFill>
                <a:srgbClr val="D99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5" name="Freeform 29"/>
              <p:cNvSpPr>
                <a:spLocks/>
              </p:cNvSpPr>
              <p:nvPr/>
            </p:nvSpPr>
            <p:spPr bwMode="auto">
              <a:xfrm>
                <a:off x="3222" y="2246"/>
                <a:ext cx="62" cy="145"/>
              </a:xfrm>
              <a:custGeom>
                <a:avLst/>
                <a:gdLst>
                  <a:gd name="T0" fmla="*/ 40 w 62"/>
                  <a:gd name="T1" fmla="*/ 0 h 145"/>
                  <a:gd name="T2" fmla="*/ 44 w 62"/>
                  <a:gd name="T3" fmla="*/ 7 h 145"/>
                  <a:gd name="T4" fmla="*/ 47 w 62"/>
                  <a:gd name="T5" fmla="*/ 14 h 145"/>
                  <a:gd name="T6" fmla="*/ 47 w 62"/>
                  <a:gd name="T7" fmla="*/ 22 h 145"/>
                  <a:gd name="T8" fmla="*/ 47 w 62"/>
                  <a:gd name="T9" fmla="*/ 25 h 145"/>
                  <a:gd name="T10" fmla="*/ 40 w 62"/>
                  <a:gd name="T11" fmla="*/ 33 h 145"/>
                  <a:gd name="T12" fmla="*/ 47 w 62"/>
                  <a:gd name="T13" fmla="*/ 43 h 145"/>
                  <a:gd name="T14" fmla="*/ 47 w 62"/>
                  <a:gd name="T15" fmla="*/ 47 h 145"/>
                  <a:gd name="T16" fmla="*/ 44 w 62"/>
                  <a:gd name="T17" fmla="*/ 54 h 145"/>
                  <a:gd name="T18" fmla="*/ 44 w 62"/>
                  <a:gd name="T19" fmla="*/ 58 h 145"/>
                  <a:gd name="T20" fmla="*/ 44 w 62"/>
                  <a:gd name="T21" fmla="*/ 62 h 145"/>
                  <a:gd name="T22" fmla="*/ 40 w 62"/>
                  <a:gd name="T23" fmla="*/ 69 h 145"/>
                  <a:gd name="T24" fmla="*/ 36 w 62"/>
                  <a:gd name="T25" fmla="*/ 72 h 145"/>
                  <a:gd name="T26" fmla="*/ 36 w 62"/>
                  <a:gd name="T27" fmla="*/ 80 h 145"/>
                  <a:gd name="T28" fmla="*/ 36 w 62"/>
                  <a:gd name="T29" fmla="*/ 91 h 145"/>
                  <a:gd name="T30" fmla="*/ 36 w 62"/>
                  <a:gd name="T31" fmla="*/ 94 h 145"/>
                  <a:gd name="T32" fmla="*/ 36 w 62"/>
                  <a:gd name="T33" fmla="*/ 101 h 145"/>
                  <a:gd name="T34" fmla="*/ 36 w 62"/>
                  <a:gd name="T35" fmla="*/ 101 h 145"/>
                  <a:gd name="T36" fmla="*/ 40 w 62"/>
                  <a:gd name="T37" fmla="*/ 109 h 145"/>
                  <a:gd name="T38" fmla="*/ 40 w 62"/>
                  <a:gd name="T39" fmla="*/ 112 h 145"/>
                  <a:gd name="T40" fmla="*/ 44 w 62"/>
                  <a:gd name="T41" fmla="*/ 116 h 145"/>
                  <a:gd name="T42" fmla="*/ 51 w 62"/>
                  <a:gd name="T43" fmla="*/ 120 h 145"/>
                  <a:gd name="T44" fmla="*/ 62 w 62"/>
                  <a:gd name="T45" fmla="*/ 116 h 145"/>
                  <a:gd name="T46" fmla="*/ 58 w 62"/>
                  <a:gd name="T47" fmla="*/ 123 h 145"/>
                  <a:gd name="T48" fmla="*/ 40 w 62"/>
                  <a:gd name="T49" fmla="*/ 130 h 145"/>
                  <a:gd name="T50" fmla="*/ 29 w 62"/>
                  <a:gd name="T51" fmla="*/ 134 h 145"/>
                  <a:gd name="T52" fmla="*/ 26 w 62"/>
                  <a:gd name="T53" fmla="*/ 134 h 145"/>
                  <a:gd name="T54" fmla="*/ 18 w 62"/>
                  <a:gd name="T55" fmla="*/ 138 h 145"/>
                  <a:gd name="T56" fmla="*/ 15 w 62"/>
                  <a:gd name="T57" fmla="*/ 145 h 145"/>
                  <a:gd name="T58" fmla="*/ 0 w 62"/>
                  <a:gd name="T59" fmla="*/ 112 h 145"/>
                  <a:gd name="T60" fmla="*/ 4 w 62"/>
                  <a:gd name="T61" fmla="*/ 109 h 145"/>
                  <a:gd name="T62" fmla="*/ 4 w 62"/>
                  <a:gd name="T63" fmla="*/ 105 h 145"/>
                  <a:gd name="T64" fmla="*/ 7 w 62"/>
                  <a:gd name="T65" fmla="*/ 98 h 145"/>
                  <a:gd name="T66" fmla="*/ 11 w 62"/>
                  <a:gd name="T67" fmla="*/ 94 h 145"/>
                  <a:gd name="T68" fmla="*/ 15 w 62"/>
                  <a:gd name="T69" fmla="*/ 87 h 145"/>
                  <a:gd name="T70" fmla="*/ 15 w 62"/>
                  <a:gd name="T71" fmla="*/ 80 h 145"/>
                  <a:gd name="T72" fmla="*/ 15 w 62"/>
                  <a:gd name="T73" fmla="*/ 76 h 145"/>
                  <a:gd name="T74" fmla="*/ 15 w 62"/>
                  <a:gd name="T75" fmla="*/ 69 h 145"/>
                  <a:gd name="T76" fmla="*/ 11 w 62"/>
                  <a:gd name="T77" fmla="*/ 65 h 145"/>
                  <a:gd name="T78" fmla="*/ 7 w 62"/>
                  <a:gd name="T79" fmla="*/ 47 h 145"/>
                  <a:gd name="T80" fmla="*/ 11 w 62"/>
                  <a:gd name="T81" fmla="*/ 47 h 145"/>
                  <a:gd name="T82" fmla="*/ 15 w 62"/>
                  <a:gd name="T83" fmla="*/ 43 h 145"/>
                  <a:gd name="T84" fmla="*/ 15 w 62"/>
                  <a:gd name="T85" fmla="*/ 36 h 145"/>
                  <a:gd name="T86" fmla="*/ 18 w 62"/>
                  <a:gd name="T87" fmla="*/ 33 h 145"/>
                  <a:gd name="T88" fmla="*/ 22 w 62"/>
                  <a:gd name="T89" fmla="*/ 33 h 145"/>
                  <a:gd name="T90" fmla="*/ 22 w 62"/>
                  <a:gd name="T91" fmla="*/ 36 h 145"/>
                  <a:gd name="T92" fmla="*/ 26 w 62"/>
                  <a:gd name="T93" fmla="*/ 40 h 145"/>
                  <a:gd name="T94" fmla="*/ 29 w 62"/>
                  <a:gd name="T95" fmla="*/ 40 h 145"/>
                  <a:gd name="T96" fmla="*/ 40 w 62"/>
                  <a:gd name="T97" fmla="*/ 0 h 14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2"/>
                  <a:gd name="T148" fmla="*/ 0 h 145"/>
                  <a:gd name="T149" fmla="*/ 62 w 62"/>
                  <a:gd name="T150" fmla="*/ 145 h 14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2" h="145">
                    <a:moveTo>
                      <a:pt x="40" y="0"/>
                    </a:moveTo>
                    <a:lnTo>
                      <a:pt x="40" y="0"/>
                    </a:lnTo>
                    <a:lnTo>
                      <a:pt x="44" y="7"/>
                    </a:lnTo>
                    <a:lnTo>
                      <a:pt x="44" y="11"/>
                    </a:lnTo>
                    <a:lnTo>
                      <a:pt x="47" y="14"/>
                    </a:lnTo>
                    <a:lnTo>
                      <a:pt x="47" y="22"/>
                    </a:lnTo>
                    <a:lnTo>
                      <a:pt x="47" y="25"/>
                    </a:lnTo>
                    <a:lnTo>
                      <a:pt x="40" y="33"/>
                    </a:lnTo>
                    <a:lnTo>
                      <a:pt x="47" y="43"/>
                    </a:lnTo>
                    <a:lnTo>
                      <a:pt x="47" y="47"/>
                    </a:lnTo>
                    <a:lnTo>
                      <a:pt x="47" y="51"/>
                    </a:lnTo>
                    <a:lnTo>
                      <a:pt x="44" y="54"/>
                    </a:lnTo>
                    <a:lnTo>
                      <a:pt x="44" y="58"/>
                    </a:lnTo>
                    <a:lnTo>
                      <a:pt x="44" y="62"/>
                    </a:lnTo>
                    <a:lnTo>
                      <a:pt x="40" y="65"/>
                    </a:lnTo>
                    <a:lnTo>
                      <a:pt x="40" y="69"/>
                    </a:lnTo>
                    <a:lnTo>
                      <a:pt x="36" y="72"/>
                    </a:lnTo>
                    <a:lnTo>
                      <a:pt x="36" y="76"/>
                    </a:lnTo>
                    <a:lnTo>
                      <a:pt x="36" y="80"/>
                    </a:lnTo>
                    <a:lnTo>
                      <a:pt x="36" y="83"/>
                    </a:lnTo>
                    <a:lnTo>
                      <a:pt x="36" y="91"/>
                    </a:lnTo>
                    <a:lnTo>
                      <a:pt x="36" y="94"/>
                    </a:lnTo>
                    <a:lnTo>
                      <a:pt x="36" y="98"/>
                    </a:lnTo>
                    <a:lnTo>
                      <a:pt x="36" y="101"/>
                    </a:lnTo>
                    <a:lnTo>
                      <a:pt x="40" y="105"/>
                    </a:lnTo>
                    <a:lnTo>
                      <a:pt x="40" y="109"/>
                    </a:lnTo>
                    <a:lnTo>
                      <a:pt x="40" y="112"/>
                    </a:lnTo>
                    <a:lnTo>
                      <a:pt x="44" y="116"/>
                    </a:lnTo>
                    <a:lnTo>
                      <a:pt x="47" y="116"/>
                    </a:lnTo>
                    <a:lnTo>
                      <a:pt x="51" y="120"/>
                    </a:lnTo>
                    <a:lnTo>
                      <a:pt x="62" y="116"/>
                    </a:lnTo>
                    <a:lnTo>
                      <a:pt x="62" y="120"/>
                    </a:lnTo>
                    <a:lnTo>
                      <a:pt x="58" y="123"/>
                    </a:lnTo>
                    <a:lnTo>
                      <a:pt x="51" y="123"/>
                    </a:lnTo>
                    <a:lnTo>
                      <a:pt x="40" y="130"/>
                    </a:lnTo>
                    <a:lnTo>
                      <a:pt x="33" y="134"/>
                    </a:lnTo>
                    <a:lnTo>
                      <a:pt x="29" y="134"/>
                    </a:lnTo>
                    <a:lnTo>
                      <a:pt x="26" y="134"/>
                    </a:lnTo>
                    <a:lnTo>
                      <a:pt x="22" y="134"/>
                    </a:lnTo>
                    <a:lnTo>
                      <a:pt x="18" y="138"/>
                    </a:lnTo>
                    <a:lnTo>
                      <a:pt x="18" y="141"/>
                    </a:lnTo>
                    <a:lnTo>
                      <a:pt x="15" y="145"/>
                    </a:lnTo>
                    <a:lnTo>
                      <a:pt x="0" y="112"/>
                    </a:lnTo>
                    <a:lnTo>
                      <a:pt x="4" y="109"/>
                    </a:lnTo>
                    <a:lnTo>
                      <a:pt x="4" y="105"/>
                    </a:lnTo>
                    <a:lnTo>
                      <a:pt x="7" y="101"/>
                    </a:lnTo>
                    <a:lnTo>
                      <a:pt x="7" y="98"/>
                    </a:lnTo>
                    <a:lnTo>
                      <a:pt x="11" y="94"/>
                    </a:lnTo>
                    <a:lnTo>
                      <a:pt x="11" y="91"/>
                    </a:lnTo>
                    <a:lnTo>
                      <a:pt x="15" y="87"/>
                    </a:lnTo>
                    <a:lnTo>
                      <a:pt x="15" y="83"/>
                    </a:lnTo>
                    <a:lnTo>
                      <a:pt x="15" y="80"/>
                    </a:lnTo>
                    <a:lnTo>
                      <a:pt x="15" y="76"/>
                    </a:lnTo>
                    <a:lnTo>
                      <a:pt x="15" y="72"/>
                    </a:lnTo>
                    <a:lnTo>
                      <a:pt x="15" y="69"/>
                    </a:lnTo>
                    <a:lnTo>
                      <a:pt x="11" y="69"/>
                    </a:lnTo>
                    <a:lnTo>
                      <a:pt x="11" y="65"/>
                    </a:lnTo>
                    <a:lnTo>
                      <a:pt x="7" y="47"/>
                    </a:lnTo>
                    <a:lnTo>
                      <a:pt x="11" y="47"/>
                    </a:lnTo>
                    <a:lnTo>
                      <a:pt x="15" y="47"/>
                    </a:lnTo>
                    <a:lnTo>
                      <a:pt x="15" y="43"/>
                    </a:lnTo>
                    <a:lnTo>
                      <a:pt x="15" y="40"/>
                    </a:lnTo>
                    <a:lnTo>
                      <a:pt x="15" y="36"/>
                    </a:lnTo>
                    <a:lnTo>
                      <a:pt x="18" y="33"/>
                    </a:lnTo>
                    <a:lnTo>
                      <a:pt x="22" y="33"/>
                    </a:lnTo>
                    <a:lnTo>
                      <a:pt x="22" y="36"/>
                    </a:lnTo>
                    <a:lnTo>
                      <a:pt x="26" y="40"/>
                    </a:lnTo>
                    <a:lnTo>
                      <a:pt x="29" y="40"/>
                    </a:lnTo>
                    <a:lnTo>
                      <a:pt x="29" y="33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CC80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6" name="Freeform 30"/>
              <p:cNvSpPr>
                <a:spLocks/>
              </p:cNvSpPr>
              <p:nvPr/>
            </p:nvSpPr>
            <p:spPr bwMode="auto">
              <a:xfrm>
                <a:off x="3273" y="2279"/>
                <a:ext cx="22" cy="10"/>
              </a:xfrm>
              <a:custGeom>
                <a:avLst/>
                <a:gdLst>
                  <a:gd name="T0" fmla="*/ 0 w 22"/>
                  <a:gd name="T1" fmla="*/ 7 h 10"/>
                  <a:gd name="T2" fmla="*/ 0 w 22"/>
                  <a:gd name="T3" fmla="*/ 3 h 10"/>
                  <a:gd name="T4" fmla="*/ 4 w 22"/>
                  <a:gd name="T5" fmla="*/ 3 h 10"/>
                  <a:gd name="T6" fmla="*/ 4 w 22"/>
                  <a:gd name="T7" fmla="*/ 3 h 10"/>
                  <a:gd name="T8" fmla="*/ 7 w 22"/>
                  <a:gd name="T9" fmla="*/ 3 h 10"/>
                  <a:gd name="T10" fmla="*/ 11 w 22"/>
                  <a:gd name="T11" fmla="*/ 0 h 10"/>
                  <a:gd name="T12" fmla="*/ 11 w 22"/>
                  <a:gd name="T13" fmla="*/ 0 h 10"/>
                  <a:gd name="T14" fmla="*/ 15 w 22"/>
                  <a:gd name="T15" fmla="*/ 0 h 10"/>
                  <a:gd name="T16" fmla="*/ 18 w 22"/>
                  <a:gd name="T17" fmla="*/ 0 h 10"/>
                  <a:gd name="T18" fmla="*/ 22 w 22"/>
                  <a:gd name="T19" fmla="*/ 0 h 10"/>
                  <a:gd name="T20" fmla="*/ 22 w 22"/>
                  <a:gd name="T21" fmla="*/ 0 h 10"/>
                  <a:gd name="T22" fmla="*/ 18 w 22"/>
                  <a:gd name="T23" fmla="*/ 3 h 10"/>
                  <a:gd name="T24" fmla="*/ 15 w 22"/>
                  <a:gd name="T25" fmla="*/ 3 h 10"/>
                  <a:gd name="T26" fmla="*/ 15 w 22"/>
                  <a:gd name="T27" fmla="*/ 10 h 10"/>
                  <a:gd name="T28" fmla="*/ 11 w 22"/>
                  <a:gd name="T29" fmla="*/ 10 h 10"/>
                  <a:gd name="T30" fmla="*/ 11 w 22"/>
                  <a:gd name="T31" fmla="*/ 10 h 10"/>
                  <a:gd name="T32" fmla="*/ 11 w 22"/>
                  <a:gd name="T33" fmla="*/ 10 h 10"/>
                  <a:gd name="T34" fmla="*/ 7 w 22"/>
                  <a:gd name="T35" fmla="*/ 10 h 10"/>
                  <a:gd name="T36" fmla="*/ 4 w 22"/>
                  <a:gd name="T37" fmla="*/ 10 h 10"/>
                  <a:gd name="T38" fmla="*/ 0 w 22"/>
                  <a:gd name="T39" fmla="*/ 7 h 10"/>
                  <a:gd name="T40" fmla="*/ 0 w 22"/>
                  <a:gd name="T41" fmla="*/ 7 h 10"/>
                  <a:gd name="T42" fmla="*/ 0 w 22"/>
                  <a:gd name="T43" fmla="*/ 7 h 10"/>
                  <a:gd name="T44" fmla="*/ 0 w 22"/>
                  <a:gd name="T45" fmla="*/ 7 h 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2"/>
                  <a:gd name="T70" fmla="*/ 0 h 10"/>
                  <a:gd name="T71" fmla="*/ 22 w 22"/>
                  <a:gd name="T72" fmla="*/ 10 h 1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2" h="10">
                    <a:moveTo>
                      <a:pt x="0" y="7"/>
                    </a:moveTo>
                    <a:lnTo>
                      <a:pt x="0" y="3"/>
                    </a:lnTo>
                    <a:lnTo>
                      <a:pt x="4" y="3"/>
                    </a:lnTo>
                    <a:lnTo>
                      <a:pt x="7" y="3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18" y="3"/>
                    </a:lnTo>
                    <a:lnTo>
                      <a:pt x="15" y="3"/>
                    </a:lnTo>
                    <a:lnTo>
                      <a:pt x="15" y="10"/>
                    </a:lnTo>
                    <a:lnTo>
                      <a:pt x="11" y="10"/>
                    </a:lnTo>
                    <a:lnTo>
                      <a:pt x="7" y="10"/>
                    </a:lnTo>
                    <a:lnTo>
                      <a:pt x="4" y="1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80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7" name="Freeform 31"/>
              <p:cNvSpPr>
                <a:spLocks/>
              </p:cNvSpPr>
              <p:nvPr/>
            </p:nvSpPr>
            <p:spPr bwMode="auto">
              <a:xfrm>
                <a:off x="3306" y="2279"/>
                <a:ext cx="11" cy="10"/>
              </a:xfrm>
              <a:custGeom>
                <a:avLst/>
                <a:gdLst>
                  <a:gd name="T0" fmla="*/ 0 w 11"/>
                  <a:gd name="T1" fmla="*/ 0 h 10"/>
                  <a:gd name="T2" fmla="*/ 0 w 11"/>
                  <a:gd name="T3" fmla="*/ 0 h 10"/>
                  <a:gd name="T4" fmla="*/ 0 w 11"/>
                  <a:gd name="T5" fmla="*/ 0 h 10"/>
                  <a:gd name="T6" fmla="*/ 3 w 11"/>
                  <a:gd name="T7" fmla="*/ 0 h 10"/>
                  <a:gd name="T8" fmla="*/ 3 w 11"/>
                  <a:gd name="T9" fmla="*/ 0 h 10"/>
                  <a:gd name="T10" fmla="*/ 7 w 11"/>
                  <a:gd name="T11" fmla="*/ 3 h 10"/>
                  <a:gd name="T12" fmla="*/ 7 w 11"/>
                  <a:gd name="T13" fmla="*/ 7 h 10"/>
                  <a:gd name="T14" fmla="*/ 7 w 11"/>
                  <a:gd name="T15" fmla="*/ 10 h 10"/>
                  <a:gd name="T16" fmla="*/ 11 w 11"/>
                  <a:gd name="T17" fmla="*/ 10 h 10"/>
                  <a:gd name="T18" fmla="*/ 3 w 11"/>
                  <a:gd name="T19" fmla="*/ 10 h 10"/>
                  <a:gd name="T20" fmla="*/ 3 w 11"/>
                  <a:gd name="T21" fmla="*/ 7 h 10"/>
                  <a:gd name="T22" fmla="*/ 0 w 11"/>
                  <a:gd name="T23" fmla="*/ 7 h 10"/>
                  <a:gd name="T24" fmla="*/ 0 w 11"/>
                  <a:gd name="T25" fmla="*/ 0 h 10"/>
                  <a:gd name="T26" fmla="*/ 0 w 11"/>
                  <a:gd name="T27" fmla="*/ 0 h 1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"/>
                  <a:gd name="T43" fmla="*/ 0 h 10"/>
                  <a:gd name="T44" fmla="*/ 11 w 11"/>
                  <a:gd name="T45" fmla="*/ 10 h 1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" h="10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7" y="3"/>
                    </a:lnTo>
                    <a:lnTo>
                      <a:pt x="7" y="7"/>
                    </a:lnTo>
                    <a:lnTo>
                      <a:pt x="7" y="10"/>
                    </a:lnTo>
                    <a:lnTo>
                      <a:pt x="11" y="10"/>
                    </a:lnTo>
                    <a:lnTo>
                      <a:pt x="3" y="10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80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8" name="Freeform 32"/>
              <p:cNvSpPr>
                <a:spLocks/>
              </p:cNvSpPr>
              <p:nvPr/>
            </p:nvSpPr>
            <p:spPr bwMode="auto">
              <a:xfrm>
                <a:off x="3280" y="2282"/>
                <a:ext cx="22" cy="47"/>
              </a:xfrm>
              <a:custGeom>
                <a:avLst/>
                <a:gdLst>
                  <a:gd name="T0" fmla="*/ 18 w 22"/>
                  <a:gd name="T1" fmla="*/ 0 h 47"/>
                  <a:gd name="T2" fmla="*/ 18 w 22"/>
                  <a:gd name="T3" fmla="*/ 4 h 47"/>
                  <a:gd name="T4" fmla="*/ 18 w 22"/>
                  <a:gd name="T5" fmla="*/ 7 h 47"/>
                  <a:gd name="T6" fmla="*/ 18 w 22"/>
                  <a:gd name="T7" fmla="*/ 7 h 47"/>
                  <a:gd name="T8" fmla="*/ 18 w 22"/>
                  <a:gd name="T9" fmla="*/ 11 h 47"/>
                  <a:gd name="T10" fmla="*/ 18 w 22"/>
                  <a:gd name="T11" fmla="*/ 15 h 47"/>
                  <a:gd name="T12" fmla="*/ 18 w 22"/>
                  <a:gd name="T13" fmla="*/ 18 h 47"/>
                  <a:gd name="T14" fmla="*/ 18 w 22"/>
                  <a:gd name="T15" fmla="*/ 22 h 47"/>
                  <a:gd name="T16" fmla="*/ 18 w 22"/>
                  <a:gd name="T17" fmla="*/ 26 h 47"/>
                  <a:gd name="T18" fmla="*/ 18 w 22"/>
                  <a:gd name="T19" fmla="*/ 29 h 47"/>
                  <a:gd name="T20" fmla="*/ 18 w 22"/>
                  <a:gd name="T21" fmla="*/ 33 h 47"/>
                  <a:gd name="T22" fmla="*/ 18 w 22"/>
                  <a:gd name="T23" fmla="*/ 36 h 47"/>
                  <a:gd name="T24" fmla="*/ 22 w 22"/>
                  <a:gd name="T25" fmla="*/ 40 h 47"/>
                  <a:gd name="T26" fmla="*/ 22 w 22"/>
                  <a:gd name="T27" fmla="*/ 40 h 47"/>
                  <a:gd name="T28" fmla="*/ 15 w 22"/>
                  <a:gd name="T29" fmla="*/ 47 h 47"/>
                  <a:gd name="T30" fmla="*/ 8 w 22"/>
                  <a:gd name="T31" fmla="*/ 47 h 47"/>
                  <a:gd name="T32" fmla="*/ 0 w 22"/>
                  <a:gd name="T33" fmla="*/ 44 h 47"/>
                  <a:gd name="T34" fmla="*/ 0 w 22"/>
                  <a:gd name="T35" fmla="*/ 44 h 47"/>
                  <a:gd name="T36" fmla="*/ 4 w 22"/>
                  <a:gd name="T37" fmla="*/ 40 h 47"/>
                  <a:gd name="T38" fmla="*/ 4 w 22"/>
                  <a:gd name="T39" fmla="*/ 36 h 47"/>
                  <a:gd name="T40" fmla="*/ 8 w 22"/>
                  <a:gd name="T41" fmla="*/ 33 h 47"/>
                  <a:gd name="T42" fmla="*/ 8 w 22"/>
                  <a:gd name="T43" fmla="*/ 29 h 47"/>
                  <a:gd name="T44" fmla="*/ 8 w 22"/>
                  <a:gd name="T45" fmla="*/ 29 h 47"/>
                  <a:gd name="T46" fmla="*/ 8 w 22"/>
                  <a:gd name="T47" fmla="*/ 26 h 47"/>
                  <a:gd name="T48" fmla="*/ 8 w 22"/>
                  <a:gd name="T49" fmla="*/ 26 h 47"/>
                  <a:gd name="T50" fmla="*/ 8 w 22"/>
                  <a:gd name="T51" fmla="*/ 22 h 47"/>
                  <a:gd name="T52" fmla="*/ 8 w 22"/>
                  <a:gd name="T53" fmla="*/ 22 h 47"/>
                  <a:gd name="T54" fmla="*/ 18 w 22"/>
                  <a:gd name="T55" fmla="*/ 0 h 47"/>
                  <a:gd name="T56" fmla="*/ 18 w 22"/>
                  <a:gd name="T57" fmla="*/ 0 h 4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2"/>
                  <a:gd name="T88" fmla="*/ 0 h 47"/>
                  <a:gd name="T89" fmla="*/ 22 w 22"/>
                  <a:gd name="T90" fmla="*/ 47 h 4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2" h="47">
                    <a:moveTo>
                      <a:pt x="18" y="0"/>
                    </a:moveTo>
                    <a:lnTo>
                      <a:pt x="18" y="4"/>
                    </a:lnTo>
                    <a:lnTo>
                      <a:pt x="18" y="7"/>
                    </a:lnTo>
                    <a:lnTo>
                      <a:pt x="18" y="11"/>
                    </a:lnTo>
                    <a:lnTo>
                      <a:pt x="18" y="15"/>
                    </a:lnTo>
                    <a:lnTo>
                      <a:pt x="18" y="18"/>
                    </a:lnTo>
                    <a:lnTo>
                      <a:pt x="18" y="22"/>
                    </a:lnTo>
                    <a:lnTo>
                      <a:pt x="18" y="26"/>
                    </a:lnTo>
                    <a:lnTo>
                      <a:pt x="18" y="29"/>
                    </a:lnTo>
                    <a:lnTo>
                      <a:pt x="18" y="33"/>
                    </a:lnTo>
                    <a:lnTo>
                      <a:pt x="18" y="36"/>
                    </a:lnTo>
                    <a:lnTo>
                      <a:pt x="22" y="40"/>
                    </a:lnTo>
                    <a:lnTo>
                      <a:pt x="15" y="47"/>
                    </a:lnTo>
                    <a:lnTo>
                      <a:pt x="8" y="47"/>
                    </a:lnTo>
                    <a:lnTo>
                      <a:pt x="0" y="44"/>
                    </a:lnTo>
                    <a:lnTo>
                      <a:pt x="4" y="40"/>
                    </a:lnTo>
                    <a:lnTo>
                      <a:pt x="4" y="36"/>
                    </a:lnTo>
                    <a:lnTo>
                      <a:pt x="8" y="33"/>
                    </a:lnTo>
                    <a:lnTo>
                      <a:pt x="8" y="29"/>
                    </a:lnTo>
                    <a:lnTo>
                      <a:pt x="8" y="26"/>
                    </a:lnTo>
                    <a:lnTo>
                      <a:pt x="8" y="22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CC80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9" name="Freeform 33"/>
              <p:cNvSpPr>
                <a:spLocks/>
              </p:cNvSpPr>
              <p:nvPr/>
            </p:nvSpPr>
            <p:spPr bwMode="auto">
              <a:xfrm>
                <a:off x="3277" y="2333"/>
                <a:ext cx="25" cy="18"/>
              </a:xfrm>
              <a:custGeom>
                <a:avLst/>
                <a:gdLst>
                  <a:gd name="T0" fmla="*/ 14 w 25"/>
                  <a:gd name="T1" fmla="*/ 0 h 18"/>
                  <a:gd name="T2" fmla="*/ 14 w 25"/>
                  <a:gd name="T3" fmla="*/ 0 h 18"/>
                  <a:gd name="T4" fmla="*/ 11 w 25"/>
                  <a:gd name="T5" fmla="*/ 4 h 18"/>
                  <a:gd name="T6" fmla="*/ 7 w 25"/>
                  <a:gd name="T7" fmla="*/ 4 h 18"/>
                  <a:gd name="T8" fmla="*/ 3 w 25"/>
                  <a:gd name="T9" fmla="*/ 7 h 18"/>
                  <a:gd name="T10" fmla="*/ 0 w 25"/>
                  <a:gd name="T11" fmla="*/ 7 h 18"/>
                  <a:gd name="T12" fmla="*/ 0 w 25"/>
                  <a:gd name="T13" fmla="*/ 7 h 18"/>
                  <a:gd name="T14" fmla="*/ 0 w 25"/>
                  <a:gd name="T15" fmla="*/ 7 h 18"/>
                  <a:gd name="T16" fmla="*/ 0 w 25"/>
                  <a:gd name="T17" fmla="*/ 11 h 18"/>
                  <a:gd name="T18" fmla="*/ 0 w 25"/>
                  <a:gd name="T19" fmla="*/ 11 h 18"/>
                  <a:gd name="T20" fmla="*/ 3 w 25"/>
                  <a:gd name="T21" fmla="*/ 14 h 18"/>
                  <a:gd name="T22" fmla="*/ 7 w 25"/>
                  <a:gd name="T23" fmla="*/ 14 h 18"/>
                  <a:gd name="T24" fmla="*/ 11 w 25"/>
                  <a:gd name="T25" fmla="*/ 18 h 18"/>
                  <a:gd name="T26" fmla="*/ 11 w 25"/>
                  <a:gd name="T27" fmla="*/ 18 h 18"/>
                  <a:gd name="T28" fmla="*/ 14 w 25"/>
                  <a:gd name="T29" fmla="*/ 18 h 18"/>
                  <a:gd name="T30" fmla="*/ 18 w 25"/>
                  <a:gd name="T31" fmla="*/ 14 h 18"/>
                  <a:gd name="T32" fmla="*/ 18 w 25"/>
                  <a:gd name="T33" fmla="*/ 11 h 18"/>
                  <a:gd name="T34" fmla="*/ 25 w 25"/>
                  <a:gd name="T35" fmla="*/ 4 h 18"/>
                  <a:gd name="T36" fmla="*/ 18 w 25"/>
                  <a:gd name="T37" fmla="*/ 0 h 18"/>
                  <a:gd name="T38" fmla="*/ 14 w 25"/>
                  <a:gd name="T39" fmla="*/ 0 h 18"/>
                  <a:gd name="T40" fmla="*/ 14 w 25"/>
                  <a:gd name="T41" fmla="*/ 0 h 1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18"/>
                  <a:gd name="T65" fmla="*/ 25 w 25"/>
                  <a:gd name="T66" fmla="*/ 18 h 1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18">
                    <a:moveTo>
                      <a:pt x="14" y="0"/>
                    </a:move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3" y="14"/>
                    </a:lnTo>
                    <a:lnTo>
                      <a:pt x="7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18" y="11"/>
                    </a:lnTo>
                    <a:lnTo>
                      <a:pt x="25" y="4"/>
                    </a:lnTo>
                    <a:lnTo>
                      <a:pt x="18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7695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0" name="Freeform 34"/>
              <p:cNvSpPr>
                <a:spLocks/>
              </p:cNvSpPr>
              <p:nvPr/>
            </p:nvSpPr>
            <p:spPr bwMode="auto">
              <a:xfrm>
                <a:off x="3280" y="2337"/>
                <a:ext cx="15" cy="10"/>
              </a:xfrm>
              <a:custGeom>
                <a:avLst/>
                <a:gdLst>
                  <a:gd name="T0" fmla="*/ 0 w 15"/>
                  <a:gd name="T1" fmla="*/ 3 h 10"/>
                  <a:gd name="T2" fmla="*/ 11 w 15"/>
                  <a:gd name="T3" fmla="*/ 0 h 10"/>
                  <a:gd name="T4" fmla="*/ 11 w 15"/>
                  <a:gd name="T5" fmla="*/ 3 h 10"/>
                  <a:gd name="T6" fmla="*/ 15 w 15"/>
                  <a:gd name="T7" fmla="*/ 3 h 10"/>
                  <a:gd name="T8" fmla="*/ 15 w 15"/>
                  <a:gd name="T9" fmla="*/ 7 h 10"/>
                  <a:gd name="T10" fmla="*/ 15 w 15"/>
                  <a:gd name="T11" fmla="*/ 7 h 10"/>
                  <a:gd name="T12" fmla="*/ 11 w 15"/>
                  <a:gd name="T13" fmla="*/ 7 h 10"/>
                  <a:gd name="T14" fmla="*/ 11 w 15"/>
                  <a:gd name="T15" fmla="*/ 7 h 10"/>
                  <a:gd name="T16" fmla="*/ 8 w 15"/>
                  <a:gd name="T17" fmla="*/ 7 h 10"/>
                  <a:gd name="T18" fmla="*/ 4 w 15"/>
                  <a:gd name="T19" fmla="*/ 7 h 10"/>
                  <a:gd name="T20" fmla="*/ 4 w 15"/>
                  <a:gd name="T21" fmla="*/ 7 h 10"/>
                  <a:gd name="T22" fmla="*/ 8 w 15"/>
                  <a:gd name="T23" fmla="*/ 10 h 10"/>
                  <a:gd name="T24" fmla="*/ 4 w 15"/>
                  <a:gd name="T25" fmla="*/ 10 h 10"/>
                  <a:gd name="T26" fmla="*/ 0 w 15"/>
                  <a:gd name="T27" fmla="*/ 7 h 10"/>
                  <a:gd name="T28" fmla="*/ 0 w 15"/>
                  <a:gd name="T29" fmla="*/ 3 h 10"/>
                  <a:gd name="T30" fmla="*/ 0 w 15"/>
                  <a:gd name="T31" fmla="*/ 3 h 1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5"/>
                  <a:gd name="T49" fmla="*/ 0 h 10"/>
                  <a:gd name="T50" fmla="*/ 15 w 15"/>
                  <a:gd name="T51" fmla="*/ 10 h 1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5" h="10">
                    <a:moveTo>
                      <a:pt x="0" y="3"/>
                    </a:moveTo>
                    <a:lnTo>
                      <a:pt x="11" y="0"/>
                    </a:lnTo>
                    <a:lnTo>
                      <a:pt x="11" y="3"/>
                    </a:lnTo>
                    <a:lnTo>
                      <a:pt x="15" y="3"/>
                    </a:lnTo>
                    <a:lnTo>
                      <a:pt x="15" y="7"/>
                    </a:lnTo>
                    <a:lnTo>
                      <a:pt x="11" y="7"/>
                    </a:lnTo>
                    <a:lnTo>
                      <a:pt x="8" y="7"/>
                    </a:lnTo>
                    <a:lnTo>
                      <a:pt x="4" y="7"/>
                    </a:lnTo>
                    <a:lnTo>
                      <a:pt x="8" y="10"/>
                    </a:lnTo>
                    <a:lnTo>
                      <a:pt x="4" y="10"/>
                    </a:lnTo>
                    <a:lnTo>
                      <a:pt x="0" y="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1" name="Freeform 35"/>
              <p:cNvSpPr>
                <a:spLocks/>
              </p:cNvSpPr>
              <p:nvPr/>
            </p:nvSpPr>
            <p:spPr bwMode="auto">
              <a:xfrm>
                <a:off x="3237" y="2402"/>
                <a:ext cx="18" cy="40"/>
              </a:xfrm>
              <a:custGeom>
                <a:avLst/>
                <a:gdLst>
                  <a:gd name="T0" fmla="*/ 7 w 18"/>
                  <a:gd name="T1" fmla="*/ 0 h 40"/>
                  <a:gd name="T2" fmla="*/ 0 w 18"/>
                  <a:gd name="T3" fmla="*/ 11 h 40"/>
                  <a:gd name="T4" fmla="*/ 3 w 18"/>
                  <a:gd name="T5" fmla="*/ 29 h 40"/>
                  <a:gd name="T6" fmla="*/ 0 w 18"/>
                  <a:gd name="T7" fmla="*/ 40 h 40"/>
                  <a:gd name="T8" fmla="*/ 14 w 18"/>
                  <a:gd name="T9" fmla="*/ 36 h 40"/>
                  <a:gd name="T10" fmla="*/ 7 w 18"/>
                  <a:gd name="T11" fmla="*/ 29 h 40"/>
                  <a:gd name="T12" fmla="*/ 18 w 18"/>
                  <a:gd name="T13" fmla="*/ 18 h 40"/>
                  <a:gd name="T14" fmla="*/ 7 w 18"/>
                  <a:gd name="T15" fmla="*/ 0 h 40"/>
                  <a:gd name="T16" fmla="*/ 7 w 18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40"/>
                  <a:gd name="T29" fmla="*/ 18 w 18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40">
                    <a:moveTo>
                      <a:pt x="7" y="0"/>
                    </a:moveTo>
                    <a:lnTo>
                      <a:pt x="0" y="11"/>
                    </a:lnTo>
                    <a:lnTo>
                      <a:pt x="3" y="29"/>
                    </a:lnTo>
                    <a:lnTo>
                      <a:pt x="0" y="40"/>
                    </a:lnTo>
                    <a:lnTo>
                      <a:pt x="14" y="36"/>
                    </a:lnTo>
                    <a:lnTo>
                      <a:pt x="7" y="29"/>
                    </a:lnTo>
                    <a:lnTo>
                      <a:pt x="18" y="18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2" name="Freeform 36"/>
              <p:cNvSpPr>
                <a:spLocks/>
              </p:cNvSpPr>
              <p:nvPr/>
            </p:nvSpPr>
            <p:spPr bwMode="auto">
              <a:xfrm>
                <a:off x="3135" y="2347"/>
                <a:ext cx="91" cy="124"/>
              </a:xfrm>
              <a:custGeom>
                <a:avLst/>
                <a:gdLst>
                  <a:gd name="T0" fmla="*/ 72 w 91"/>
                  <a:gd name="T1" fmla="*/ 0 h 124"/>
                  <a:gd name="T2" fmla="*/ 32 w 91"/>
                  <a:gd name="T3" fmla="*/ 0 h 124"/>
                  <a:gd name="T4" fmla="*/ 0 w 91"/>
                  <a:gd name="T5" fmla="*/ 8 h 124"/>
                  <a:gd name="T6" fmla="*/ 3 w 91"/>
                  <a:gd name="T7" fmla="*/ 11 h 124"/>
                  <a:gd name="T8" fmla="*/ 11 w 91"/>
                  <a:gd name="T9" fmla="*/ 15 h 124"/>
                  <a:gd name="T10" fmla="*/ 18 w 91"/>
                  <a:gd name="T11" fmla="*/ 19 h 124"/>
                  <a:gd name="T12" fmla="*/ 25 w 91"/>
                  <a:gd name="T13" fmla="*/ 26 h 124"/>
                  <a:gd name="T14" fmla="*/ 32 w 91"/>
                  <a:gd name="T15" fmla="*/ 29 h 124"/>
                  <a:gd name="T16" fmla="*/ 32 w 91"/>
                  <a:gd name="T17" fmla="*/ 37 h 124"/>
                  <a:gd name="T18" fmla="*/ 36 w 91"/>
                  <a:gd name="T19" fmla="*/ 40 h 124"/>
                  <a:gd name="T20" fmla="*/ 11 w 91"/>
                  <a:gd name="T21" fmla="*/ 33 h 124"/>
                  <a:gd name="T22" fmla="*/ 14 w 91"/>
                  <a:gd name="T23" fmla="*/ 37 h 124"/>
                  <a:gd name="T24" fmla="*/ 18 w 91"/>
                  <a:gd name="T25" fmla="*/ 40 h 124"/>
                  <a:gd name="T26" fmla="*/ 22 w 91"/>
                  <a:gd name="T27" fmla="*/ 47 h 124"/>
                  <a:gd name="T28" fmla="*/ 25 w 91"/>
                  <a:gd name="T29" fmla="*/ 51 h 124"/>
                  <a:gd name="T30" fmla="*/ 29 w 91"/>
                  <a:gd name="T31" fmla="*/ 58 h 124"/>
                  <a:gd name="T32" fmla="*/ 32 w 91"/>
                  <a:gd name="T33" fmla="*/ 66 h 124"/>
                  <a:gd name="T34" fmla="*/ 36 w 91"/>
                  <a:gd name="T35" fmla="*/ 73 h 124"/>
                  <a:gd name="T36" fmla="*/ 43 w 91"/>
                  <a:gd name="T37" fmla="*/ 80 h 124"/>
                  <a:gd name="T38" fmla="*/ 43 w 91"/>
                  <a:gd name="T39" fmla="*/ 87 h 124"/>
                  <a:gd name="T40" fmla="*/ 47 w 91"/>
                  <a:gd name="T41" fmla="*/ 91 h 124"/>
                  <a:gd name="T42" fmla="*/ 51 w 91"/>
                  <a:gd name="T43" fmla="*/ 98 h 124"/>
                  <a:gd name="T44" fmla="*/ 40 w 91"/>
                  <a:gd name="T45" fmla="*/ 105 h 124"/>
                  <a:gd name="T46" fmla="*/ 40 w 91"/>
                  <a:gd name="T47" fmla="*/ 124 h 124"/>
                  <a:gd name="T48" fmla="*/ 43 w 91"/>
                  <a:gd name="T49" fmla="*/ 116 h 124"/>
                  <a:gd name="T50" fmla="*/ 47 w 91"/>
                  <a:gd name="T51" fmla="*/ 113 h 124"/>
                  <a:gd name="T52" fmla="*/ 54 w 91"/>
                  <a:gd name="T53" fmla="*/ 105 h 124"/>
                  <a:gd name="T54" fmla="*/ 62 w 91"/>
                  <a:gd name="T55" fmla="*/ 102 h 124"/>
                  <a:gd name="T56" fmla="*/ 65 w 91"/>
                  <a:gd name="T57" fmla="*/ 102 h 124"/>
                  <a:gd name="T58" fmla="*/ 72 w 91"/>
                  <a:gd name="T59" fmla="*/ 98 h 124"/>
                  <a:gd name="T60" fmla="*/ 76 w 91"/>
                  <a:gd name="T61" fmla="*/ 98 h 124"/>
                  <a:gd name="T62" fmla="*/ 80 w 91"/>
                  <a:gd name="T63" fmla="*/ 98 h 124"/>
                  <a:gd name="T64" fmla="*/ 87 w 91"/>
                  <a:gd name="T65" fmla="*/ 95 h 124"/>
                  <a:gd name="T66" fmla="*/ 91 w 91"/>
                  <a:gd name="T67" fmla="*/ 95 h 124"/>
                  <a:gd name="T68" fmla="*/ 76 w 91"/>
                  <a:gd name="T69" fmla="*/ 15 h 124"/>
                  <a:gd name="T70" fmla="*/ 80 w 91"/>
                  <a:gd name="T71" fmla="*/ 0 h 1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91"/>
                  <a:gd name="T109" fmla="*/ 0 h 124"/>
                  <a:gd name="T110" fmla="*/ 91 w 91"/>
                  <a:gd name="T111" fmla="*/ 124 h 12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91" h="124">
                    <a:moveTo>
                      <a:pt x="80" y="0"/>
                    </a:moveTo>
                    <a:lnTo>
                      <a:pt x="72" y="0"/>
                    </a:lnTo>
                    <a:lnTo>
                      <a:pt x="58" y="4"/>
                    </a:lnTo>
                    <a:lnTo>
                      <a:pt x="32" y="0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3" y="11"/>
                    </a:lnTo>
                    <a:lnTo>
                      <a:pt x="7" y="11"/>
                    </a:lnTo>
                    <a:lnTo>
                      <a:pt x="11" y="15"/>
                    </a:lnTo>
                    <a:lnTo>
                      <a:pt x="14" y="15"/>
                    </a:lnTo>
                    <a:lnTo>
                      <a:pt x="18" y="19"/>
                    </a:lnTo>
                    <a:lnTo>
                      <a:pt x="22" y="22"/>
                    </a:lnTo>
                    <a:lnTo>
                      <a:pt x="25" y="26"/>
                    </a:lnTo>
                    <a:lnTo>
                      <a:pt x="29" y="26"/>
                    </a:lnTo>
                    <a:lnTo>
                      <a:pt x="32" y="29"/>
                    </a:lnTo>
                    <a:lnTo>
                      <a:pt x="32" y="33"/>
                    </a:lnTo>
                    <a:lnTo>
                      <a:pt x="32" y="37"/>
                    </a:lnTo>
                    <a:lnTo>
                      <a:pt x="36" y="40"/>
                    </a:lnTo>
                    <a:lnTo>
                      <a:pt x="11" y="33"/>
                    </a:lnTo>
                    <a:lnTo>
                      <a:pt x="14" y="33"/>
                    </a:lnTo>
                    <a:lnTo>
                      <a:pt x="14" y="37"/>
                    </a:lnTo>
                    <a:lnTo>
                      <a:pt x="18" y="37"/>
                    </a:lnTo>
                    <a:lnTo>
                      <a:pt x="18" y="40"/>
                    </a:lnTo>
                    <a:lnTo>
                      <a:pt x="22" y="44"/>
                    </a:lnTo>
                    <a:lnTo>
                      <a:pt x="22" y="47"/>
                    </a:lnTo>
                    <a:lnTo>
                      <a:pt x="25" y="47"/>
                    </a:lnTo>
                    <a:lnTo>
                      <a:pt x="25" y="51"/>
                    </a:lnTo>
                    <a:lnTo>
                      <a:pt x="29" y="55"/>
                    </a:lnTo>
                    <a:lnTo>
                      <a:pt x="29" y="58"/>
                    </a:lnTo>
                    <a:lnTo>
                      <a:pt x="32" y="62"/>
                    </a:lnTo>
                    <a:lnTo>
                      <a:pt x="32" y="66"/>
                    </a:lnTo>
                    <a:lnTo>
                      <a:pt x="36" y="69"/>
                    </a:lnTo>
                    <a:lnTo>
                      <a:pt x="36" y="73"/>
                    </a:lnTo>
                    <a:lnTo>
                      <a:pt x="40" y="76"/>
                    </a:lnTo>
                    <a:lnTo>
                      <a:pt x="43" y="80"/>
                    </a:lnTo>
                    <a:lnTo>
                      <a:pt x="43" y="84"/>
                    </a:lnTo>
                    <a:lnTo>
                      <a:pt x="43" y="87"/>
                    </a:lnTo>
                    <a:lnTo>
                      <a:pt x="47" y="91"/>
                    </a:lnTo>
                    <a:lnTo>
                      <a:pt x="51" y="95"/>
                    </a:lnTo>
                    <a:lnTo>
                      <a:pt x="51" y="98"/>
                    </a:lnTo>
                    <a:lnTo>
                      <a:pt x="40" y="105"/>
                    </a:lnTo>
                    <a:lnTo>
                      <a:pt x="40" y="124"/>
                    </a:lnTo>
                    <a:lnTo>
                      <a:pt x="40" y="120"/>
                    </a:lnTo>
                    <a:lnTo>
                      <a:pt x="43" y="116"/>
                    </a:lnTo>
                    <a:lnTo>
                      <a:pt x="47" y="113"/>
                    </a:lnTo>
                    <a:lnTo>
                      <a:pt x="51" y="109"/>
                    </a:lnTo>
                    <a:lnTo>
                      <a:pt x="54" y="105"/>
                    </a:lnTo>
                    <a:lnTo>
                      <a:pt x="58" y="105"/>
                    </a:lnTo>
                    <a:lnTo>
                      <a:pt x="62" y="102"/>
                    </a:lnTo>
                    <a:lnTo>
                      <a:pt x="65" y="102"/>
                    </a:lnTo>
                    <a:lnTo>
                      <a:pt x="69" y="102"/>
                    </a:lnTo>
                    <a:lnTo>
                      <a:pt x="72" y="98"/>
                    </a:lnTo>
                    <a:lnTo>
                      <a:pt x="76" y="98"/>
                    </a:lnTo>
                    <a:lnTo>
                      <a:pt x="80" y="98"/>
                    </a:lnTo>
                    <a:lnTo>
                      <a:pt x="83" y="98"/>
                    </a:lnTo>
                    <a:lnTo>
                      <a:pt x="87" y="95"/>
                    </a:lnTo>
                    <a:lnTo>
                      <a:pt x="91" y="95"/>
                    </a:lnTo>
                    <a:lnTo>
                      <a:pt x="76" y="15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3" name="Freeform 37"/>
              <p:cNvSpPr>
                <a:spLocks/>
              </p:cNvSpPr>
              <p:nvPr/>
            </p:nvSpPr>
            <p:spPr bwMode="auto">
              <a:xfrm>
                <a:off x="3186" y="2380"/>
                <a:ext cx="174" cy="177"/>
              </a:xfrm>
              <a:custGeom>
                <a:avLst/>
                <a:gdLst>
                  <a:gd name="T0" fmla="*/ 105 w 174"/>
                  <a:gd name="T1" fmla="*/ 33 h 177"/>
                  <a:gd name="T2" fmla="*/ 102 w 174"/>
                  <a:gd name="T3" fmla="*/ 29 h 177"/>
                  <a:gd name="T4" fmla="*/ 98 w 174"/>
                  <a:gd name="T5" fmla="*/ 22 h 177"/>
                  <a:gd name="T6" fmla="*/ 102 w 174"/>
                  <a:gd name="T7" fmla="*/ 22 h 177"/>
                  <a:gd name="T8" fmla="*/ 105 w 174"/>
                  <a:gd name="T9" fmla="*/ 22 h 177"/>
                  <a:gd name="T10" fmla="*/ 109 w 174"/>
                  <a:gd name="T11" fmla="*/ 22 h 177"/>
                  <a:gd name="T12" fmla="*/ 98 w 174"/>
                  <a:gd name="T13" fmla="*/ 0 h 177"/>
                  <a:gd name="T14" fmla="*/ 105 w 174"/>
                  <a:gd name="T15" fmla="*/ 4 h 177"/>
                  <a:gd name="T16" fmla="*/ 109 w 174"/>
                  <a:gd name="T17" fmla="*/ 11 h 177"/>
                  <a:gd name="T18" fmla="*/ 116 w 174"/>
                  <a:gd name="T19" fmla="*/ 14 h 177"/>
                  <a:gd name="T20" fmla="*/ 123 w 174"/>
                  <a:gd name="T21" fmla="*/ 18 h 177"/>
                  <a:gd name="T22" fmla="*/ 131 w 174"/>
                  <a:gd name="T23" fmla="*/ 22 h 177"/>
                  <a:gd name="T24" fmla="*/ 131 w 174"/>
                  <a:gd name="T25" fmla="*/ 22 h 177"/>
                  <a:gd name="T26" fmla="*/ 127 w 174"/>
                  <a:gd name="T27" fmla="*/ 25 h 177"/>
                  <a:gd name="T28" fmla="*/ 123 w 174"/>
                  <a:gd name="T29" fmla="*/ 29 h 177"/>
                  <a:gd name="T30" fmla="*/ 123 w 174"/>
                  <a:gd name="T31" fmla="*/ 36 h 177"/>
                  <a:gd name="T32" fmla="*/ 123 w 174"/>
                  <a:gd name="T33" fmla="*/ 40 h 177"/>
                  <a:gd name="T34" fmla="*/ 123 w 174"/>
                  <a:gd name="T35" fmla="*/ 43 h 177"/>
                  <a:gd name="T36" fmla="*/ 131 w 174"/>
                  <a:gd name="T37" fmla="*/ 101 h 177"/>
                  <a:gd name="T38" fmla="*/ 149 w 174"/>
                  <a:gd name="T39" fmla="*/ 112 h 177"/>
                  <a:gd name="T40" fmla="*/ 152 w 174"/>
                  <a:gd name="T41" fmla="*/ 123 h 177"/>
                  <a:gd name="T42" fmla="*/ 109 w 174"/>
                  <a:gd name="T43" fmla="*/ 134 h 177"/>
                  <a:gd name="T44" fmla="*/ 87 w 174"/>
                  <a:gd name="T45" fmla="*/ 177 h 177"/>
                  <a:gd name="T46" fmla="*/ 0 w 174"/>
                  <a:gd name="T47" fmla="*/ 177 h 177"/>
                  <a:gd name="T48" fmla="*/ 3 w 174"/>
                  <a:gd name="T49" fmla="*/ 174 h 177"/>
                  <a:gd name="T50" fmla="*/ 11 w 174"/>
                  <a:gd name="T51" fmla="*/ 170 h 177"/>
                  <a:gd name="T52" fmla="*/ 18 w 174"/>
                  <a:gd name="T53" fmla="*/ 163 h 177"/>
                  <a:gd name="T54" fmla="*/ 25 w 174"/>
                  <a:gd name="T55" fmla="*/ 156 h 177"/>
                  <a:gd name="T56" fmla="*/ 36 w 174"/>
                  <a:gd name="T57" fmla="*/ 149 h 177"/>
                  <a:gd name="T58" fmla="*/ 43 w 174"/>
                  <a:gd name="T59" fmla="*/ 141 h 177"/>
                  <a:gd name="T60" fmla="*/ 54 w 174"/>
                  <a:gd name="T61" fmla="*/ 138 h 177"/>
                  <a:gd name="T62" fmla="*/ 62 w 174"/>
                  <a:gd name="T63" fmla="*/ 134 h 177"/>
                  <a:gd name="T64" fmla="*/ 69 w 174"/>
                  <a:gd name="T65" fmla="*/ 130 h 177"/>
                  <a:gd name="T66" fmla="*/ 76 w 174"/>
                  <a:gd name="T67" fmla="*/ 127 h 177"/>
                  <a:gd name="T68" fmla="*/ 87 w 174"/>
                  <a:gd name="T69" fmla="*/ 127 h 177"/>
                  <a:gd name="T70" fmla="*/ 94 w 174"/>
                  <a:gd name="T71" fmla="*/ 123 h 177"/>
                  <a:gd name="T72" fmla="*/ 98 w 174"/>
                  <a:gd name="T73" fmla="*/ 123 h 177"/>
                  <a:gd name="T74" fmla="*/ 105 w 174"/>
                  <a:gd name="T75" fmla="*/ 120 h 177"/>
                  <a:gd name="T76" fmla="*/ 123 w 174"/>
                  <a:gd name="T77" fmla="*/ 120 h 177"/>
                  <a:gd name="T78" fmla="*/ 116 w 174"/>
                  <a:gd name="T79" fmla="*/ 112 h 177"/>
                  <a:gd name="T80" fmla="*/ 102 w 174"/>
                  <a:gd name="T81" fmla="*/ 80 h 177"/>
                  <a:gd name="T82" fmla="*/ 116 w 174"/>
                  <a:gd name="T83" fmla="*/ 43 h 177"/>
                  <a:gd name="T84" fmla="*/ 98 w 174"/>
                  <a:gd name="T85" fmla="*/ 47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74"/>
                  <a:gd name="T130" fmla="*/ 0 h 177"/>
                  <a:gd name="T131" fmla="*/ 174 w 174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74" h="177">
                    <a:moveTo>
                      <a:pt x="98" y="47"/>
                    </a:moveTo>
                    <a:lnTo>
                      <a:pt x="105" y="33"/>
                    </a:lnTo>
                    <a:lnTo>
                      <a:pt x="105" y="29"/>
                    </a:lnTo>
                    <a:lnTo>
                      <a:pt x="102" y="29"/>
                    </a:lnTo>
                    <a:lnTo>
                      <a:pt x="98" y="25"/>
                    </a:lnTo>
                    <a:lnTo>
                      <a:pt x="98" y="22"/>
                    </a:lnTo>
                    <a:lnTo>
                      <a:pt x="102" y="22"/>
                    </a:lnTo>
                    <a:lnTo>
                      <a:pt x="105" y="22"/>
                    </a:lnTo>
                    <a:lnTo>
                      <a:pt x="109" y="22"/>
                    </a:lnTo>
                    <a:lnTo>
                      <a:pt x="112" y="22"/>
                    </a:lnTo>
                    <a:lnTo>
                      <a:pt x="98" y="0"/>
                    </a:lnTo>
                    <a:lnTo>
                      <a:pt x="102" y="4"/>
                    </a:lnTo>
                    <a:lnTo>
                      <a:pt x="105" y="4"/>
                    </a:lnTo>
                    <a:lnTo>
                      <a:pt x="109" y="7"/>
                    </a:lnTo>
                    <a:lnTo>
                      <a:pt x="109" y="11"/>
                    </a:lnTo>
                    <a:lnTo>
                      <a:pt x="112" y="14"/>
                    </a:lnTo>
                    <a:lnTo>
                      <a:pt x="116" y="14"/>
                    </a:lnTo>
                    <a:lnTo>
                      <a:pt x="120" y="18"/>
                    </a:lnTo>
                    <a:lnTo>
                      <a:pt x="123" y="18"/>
                    </a:lnTo>
                    <a:lnTo>
                      <a:pt x="127" y="22"/>
                    </a:lnTo>
                    <a:lnTo>
                      <a:pt x="131" y="22"/>
                    </a:lnTo>
                    <a:lnTo>
                      <a:pt x="134" y="18"/>
                    </a:lnTo>
                    <a:lnTo>
                      <a:pt x="131" y="22"/>
                    </a:lnTo>
                    <a:lnTo>
                      <a:pt x="127" y="22"/>
                    </a:lnTo>
                    <a:lnTo>
                      <a:pt x="127" y="25"/>
                    </a:lnTo>
                    <a:lnTo>
                      <a:pt x="123" y="29"/>
                    </a:lnTo>
                    <a:lnTo>
                      <a:pt x="123" y="33"/>
                    </a:lnTo>
                    <a:lnTo>
                      <a:pt x="123" y="36"/>
                    </a:lnTo>
                    <a:lnTo>
                      <a:pt x="123" y="40"/>
                    </a:lnTo>
                    <a:lnTo>
                      <a:pt x="123" y="43"/>
                    </a:lnTo>
                    <a:lnTo>
                      <a:pt x="120" y="47"/>
                    </a:lnTo>
                    <a:lnTo>
                      <a:pt x="131" y="101"/>
                    </a:lnTo>
                    <a:lnTo>
                      <a:pt x="142" y="101"/>
                    </a:lnTo>
                    <a:lnTo>
                      <a:pt x="149" y="112"/>
                    </a:lnTo>
                    <a:lnTo>
                      <a:pt x="174" y="130"/>
                    </a:lnTo>
                    <a:lnTo>
                      <a:pt x="152" y="123"/>
                    </a:lnTo>
                    <a:lnTo>
                      <a:pt x="138" y="130"/>
                    </a:lnTo>
                    <a:lnTo>
                      <a:pt x="109" y="134"/>
                    </a:lnTo>
                    <a:lnTo>
                      <a:pt x="94" y="138"/>
                    </a:lnTo>
                    <a:lnTo>
                      <a:pt x="87" y="177"/>
                    </a:lnTo>
                    <a:lnTo>
                      <a:pt x="0" y="177"/>
                    </a:lnTo>
                    <a:lnTo>
                      <a:pt x="3" y="177"/>
                    </a:lnTo>
                    <a:lnTo>
                      <a:pt x="3" y="174"/>
                    </a:lnTo>
                    <a:lnTo>
                      <a:pt x="7" y="170"/>
                    </a:lnTo>
                    <a:lnTo>
                      <a:pt x="11" y="170"/>
                    </a:lnTo>
                    <a:lnTo>
                      <a:pt x="14" y="167"/>
                    </a:lnTo>
                    <a:lnTo>
                      <a:pt x="18" y="163"/>
                    </a:lnTo>
                    <a:lnTo>
                      <a:pt x="21" y="159"/>
                    </a:lnTo>
                    <a:lnTo>
                      <a:pt x="25" y="156"/>
                    </a:lnTo>
                    <a:lnTo>
                      <a:pt x="29" y="152"/>
                    </a:lnTo>
                    <a:lnTo>
                      <a:pt x="36" y="149"/>
                    </a:lnTo>
                    <a:lnTo>
                      <a:pt x="40" y="145"/>
                    </a:lnTo>
                    <a:lnTo>
                      <a:pt x="43" y="141"/>
                    </a:lnTo>
                    <a:lnTo>
                      <a:pt x="47" y="138"/>
                    </a:lnTo>
                    <a:lnTo>
                      <a:pt x="54" y="138"/>
                    </a:lnTo>
                    <a:lnTo>
                      <a:pt x="58" y="134"/>
                    </a:lnTo>
                    <a:lnTo>
                      <a:pt x="62" y="134"/>
                    </a:lnTo>
                    <a:lnTo>
                      <a:pt x="65" y="130"/>
                    </a:lnTo>
                    <a:lnTo>
                      <a:pt x="69" y="130"/>
                    </a:lnTo>
                    <a:lnTo>
                      <a:pt x="72" y="130"/>
                    </a:lnTo>
                    <a:lnTo>
                      <a:pt x="76" y="127"/>
                    </a:lnTo>
                    <a:lnTo>
                      <a:pt x="83" y="127"/>
                    </a:lnTo>
                    <a:lnTo>
                      <a:pt x="87" y="127"/>
                    </a:lnTo>
                    <a:lnTo>
                      <a:pt x="91" y="123"/>
                    </a:lnTo>
                    <a:lnTo>
                      <a:pt x="94" y="123"/>
                    </a:lnTo>
                    <a:lnTo>
                      <a:pt x="98" y="123"/>
                    </a:lnTo>
                    <a:lnTo>
                      <a:pt x="102" y="123"/>
                    </a:lnTo>
                    <a:lnTo>
                      <a:pt x="105" y="120"/>
                    </a:lnTo>
                    <a:lnTo>
                      <a:pt x="109" y="120"/>
                    </a:lnTo>
                    <a:lnTo>
                      <a:pt x="123" y="120"/>
                    </a:lnTo>
                    <a:lnTo>
                      <a:pt x="134" y="109"/>
                    </a:lnTo>
                    <a:lnTo>
                      <a:pt x="116" y="112"/>
                    </a:lnTo>
                    <a:lnTo>
                      <a:pt x="102" y="112"/>
                    </a:lnTo>
                    <a:lnTo>
                      <a:pt x="102" y="80"/>
                    </a:lnTo>
                    <a:lnTo>
                      <a:pt x="116" y="54"/>
                    </a:lnTo>
                    <a:lnTo>
                      <a:pt x="116" y="43"/>
                    </a:lnTo>
                    <a:lnTo>
                      <a:pt x="105" y="47"/>
                    </a:lnTo>
                    <a:lnTo>
                      <a:pt x="98" y="47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4" name="Freeform 38"/>
              <p:cNvSpPr>
                <a:spLocks/>
              </p:cNvSpPr>
              <p:nvPr/>
            </p:nvSpPr>
            <p:spPr bwMode="auto">
              <a:xfrm>
                <a:off x="3080" y="2402"/>
                <a:ext cx="157" cy="155"/>
              </a:xfrm>
              <a:custGeom>
                <a:avLst/>
                <a:gdLst>
                  <a:gd name="T0" fmla="*/ 80 w 157"/>
                  <a:gd name="T1" fmla="*/ 87 h 155"/>
                  <a:gd name="T2" fmla="*/ 77 w 157"/>
                  <a:gd name="T3" fmla="*/ 79 h 155"/>
                  <a:gd name="T4" fmla="*/ 73 w 157"/>
                  <a:gd name="T5" fmla="*/ 72 h 155"/>
                  <a:gd name="T6" fmla="*/ 73 w 157"/>
                  <a:gd name="T7" fmla="*/ 69 h 155"/>
                  <a:gd name="T8" fmla="*/ 69 w 157"/>
                  <a:gd name="T9" fmla="*/ 61 h 155"/>
                  <a:gd name="T10" fmla="*/ 66 w 157"/>
                  <a:gd name="T11" fmla="*/ 54 h 155"/>
                  <a:gd name="T12" fmla="*/ 66 w 157"/>
                  <a:gd name="T13" fmla="*/ 47 h 155"/>
                  <a:gd name="T14" fmla="*/ 62 w 157"/>
                  <a:gd name="T15" fmla="*/ 36 h 155"/>
                  <a:gd name="T16" fmla="*/ 62 w 157"/>
                  <a:gd name="T17" fmla="*/ 29 h 155"/>
                  <a:gd name="T18" fmla="*/ 62 w 157"/>
                  <a:gd name="T19" fmla="*/ 21 h 155"/>
                  <a:gd name="T20" fmla="*/ 62 w 157"/>
                  <a:gd name="T21" fmla="*/ 14 h 155"/>
                  <a:gd name="T22" fmla="*/ 62 w 157"/>
                  <a:gd name="T23" fmla="*/ 11 h 155"/>
                  <a:gd name="T24" fmla="*/ 62 w 157"/>
                  <a:gd name="T25" fmla="*/ 7 h 155"/>
                  <a:gd name="T26" fmla="*/ 58 w 157"/>
                  <a:gd name="T27" fmla="*/ 7 h 155"/>
                  <a:gd name="T28" fmla="*/ 55 w 157"/>
                  <a:gd name="T29" fmla="*/ 14 h 155"/>
                  <a:gd name="T30" fmla="*/ 55 w 157"/>
                  <a:gd name="T31" fmla="*/ 18 h 155"/>
                  <a:gd name="T32" fmla="*/ 55 w 157"/>
                  <a:gd name="T33" fmla="*/ 25 h 155"/>
                  <a:gd name="T34" fmla="*/ 51 w 157"/>
                  <a:gd name="T35" fmla="*/ 29 h 155"/>
                  <a:gd name="T36" fmla="*/ 51 w 157"/>
                  <a:gd name="T37" fmla="*/ 36 h 155"/>
                  <a:gd name="T38" fmla="*/ 51 w 157"/>
                  <a:gd name="T39" fmla="*/ 36 h 155"/>
                  <a:gd name="T40" fmla="*/ 47 w 157"/>
                  <a:gd name="T41" fmla="*/ 32 h 155"/>
                  <a:gd name="T42" fmla="*/ 47 w 157"/>
                  <a:gd name="T43" fmla="*/ 29 h 155"/>
                  <a:gd name="T44" fmla="*/ 47 w 157"/>
                  <a:gd name="T45" fmla="*/ 21 h 155"/>
                  <a:gd name="T46" fmla="*/ 47 w 157"/>
                  <a:gd name="T47" fmla="*/ 18 h 155"/>
                  <a:gd name="T48" fmla="*/ 44 w 157"/>
                  <a:gd name="T49" fmla="*/ 11 h 155"/>
                  <a:gd name="T50" fmla="*/ 44 w 157"/>
                  <a:gd name="T51" fmla="*/ 3 h 155"/>
                  <a:gd name="T52" fmla="*/ 44 w 157"/>
                  <a:gd name="T53" fmla="*/ 3 h 155"/>
                  <a:gd name="T54" fmla="*/ 40 w 157"/>
                  <a:gd name="T55" fmla="*/ 0 h 155"/>
                  <a:gd name="T56" fmla="*/ 37 w 157"/>
                  <a:gd name="T57" fmla="*/ 3 h 155"/>
                  <a:gd name="T58" fmla="*/ 37 w 157"/>
                  <a:gd name="T59" fmla="*/ 7 h 155"/>
                  <a:gd name="T60" fmla="*/ 33 w 157"/>
                  <a:gd name="T61" fmla="*/ 14 h 155"/>
                  <a:gd name="T62" fmla="*/ 33 w 157"/>
                  <a:gd name="T63" fmla="*/ 21 h 155"/>
                  <a:gd name="T64" fmla="*/ 29 w 157"/>
                  <a:gd name="T65" fmla="*/ 29 h 155"/>
                  <a:gd name="T66" fmla="*/ 29 w 157"/>
                  <a:gd name="T67" fmla="*/ 36 h 155"/>
                  <a:gd name="T68" fmla="*/ 29 w 157"/>
                  <a:gd name="T69" fmla="*/ 43 h 155"/>
                  <a:gd name="T70" fmla="*/ 26 w 157"/>
                  <a:gd name="T71" fmla="*/ 50 h 155"/>
                  <a:gd name="T72" fmla="*/ 26 w 157"/>
                  <a:gd name="T73" fmla="*/ 54 h 155"/>
                  <a:gd name="T74" fmla="*/ 26 w 157"/>
                  <a:gd name="T75" fmla="*/ 61 h 155"/>
                  <a:gd name="T76" fmla="*/ 26 w 157"/>
                  <a:gd name="T77" fmla="*/ 69 h 155"/>
                  <a:gd name="T78" fmla="*/ 26 w 157"/>
                  <a:gd name="T79" fmla="*/ 72 h 155"/>
                  <a:gd name="T80" fmla="*/ 18 w 157"/>
                  <a:gd name="T81" fmla="*/ 101 h 155"/>
                  <a:gd name="T82" fmla="*/ 0 w 157"/>
                  <a:gd name="T83" fmla="*/ 98 h 155"/>
                  <a:gd name="T84" fmla="*/ 124 w 157"/>
                  <a:gd name="T85" fmla="*/ 155 h 155"/>
                  <a:gd name="T86" fmla="*/ 124 w 157"/>
                  <a:gd name="T87" fmla="*/ 130 h 155"/>
                  <a:gd name="T88" fmla="*/ 80 w 157"/>
                  <a:gd name="T89" fmla="*/ 108 h 155"/>
                  <a:gd name="T90" fmla="*/ 106 w 157"/>
                  <a:gd name="T91" fmla="*/ 123 h 155"/>
                  <a:gd name="T92" fmla="*/ 109 w 157"/>
                  <a:gd name="T93" fmla="*/ 119 h 155"/>
                  <a:gd name="T94" fmla="*/ 106 w 157"/>
                  <a:gd name="T95" fmla="*/ 112 h 155"/>
                  <a:gd name="T96" fmla="*/ 102 w 157"/>
                  <a:gd name="T97" fmla="*/ 108 h 155"/>
                  <a:gd name="T98" fmla="*/ 95 w 157"/>
                  <a:gd name="T99" fmla="*/ 101 h 155"/>
                  <a:gd name="T100" fmla="*/ 91 w 157"/>
                  <a:gd name="T101" fmla="*/ 98 h 155"/>
                  <a:gd name="T102" fmla="*/ 80 w 157"/>
                  <a:gd name="T103" fmla="*/ 87 h 15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57"/>
                  <a:gd name="T157" fmla="*/ 0 h 155"/>
                  <a:gd name="T158" fmla="*/ 157 w 157"/>
                  <a:gd name="T159" fmla="*/ 155 h 155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57" h="155">
                    <a:moveTo>
                      <a:pt x="80" y="87"/>
                    </a:moveTo>
                    <a:lnTo>
                      <a:pt x="80" y="87"/>
                    </a:lnTo>
                    <a:lnTo>
                      <a:pt x="80" y="83"/>
                    </a:lnTo>
                    <a:lnTo>
                      <a:pt x="77" y="79"/>
                    </a:lnTo>
                    <a:lnTo>
                      <a:pt x="77" y="76"/>
                    </a:lnTo>
                    <a:lnTo>
                      <a:pt x="73" y="72"/>
                    </a:lnTo>
                    <a:lnTo>
                      <a:pt x="73" y="69"/>
                    </a:lnTo>
                    <a:lnTo>
                      <a:pt x="69" y="65"/>
                    </a:lnTo>
                    <a:lnTo>
                      <a:pt x="69" y="61"/>
                    </a:lnTo>
                    <a:lnTo>
                      <a:pt x="69" y="58"/>
                    </a:lnTo>
                    <a:lnTo>
                      <a:pt x="66" y="54"/>
                    </a:lnTo>
                    <a:lnTo>
                      <a:pt x="66" y="50"/>
                    </a:lnTo>
                    <a:lnTo>
                      <a:pt x="66" y="47"/>
                    </a:lnTo>
                    <a:lnTo>
                      <a:pt x="66" y="43"/>
                    </a:lnTo>
                    <a:lnTo>
                      <a:pt x="62" y="36"/>
                    </a:lnTo>
                    <a:lnTo>
                      <a:pt x="62" y="32"/>
                    </a:lnTo>
                    <a:lnTo>
                      <a:pt x="62" y="29"/>
                    </a:lnTo>
                    <a:lnTo>
                      <a:pt x="62" y="25"/>
                    </a:lnTo>
                    <a:lnTo>
                      <a:pt x="62" y="21"/>
                    </a:lnTo>
                    <a:lnTo>
                      <a:pt x="62" y="18"/>
                    </a:lnTo>
                    <a:lnTo>
                      <a:pt x="62" y="14"/>
                    </a:lnTo>
                    <a:lnTo>
                      <a:pt x="62" y="11"/>
                    </a:lnTo>
                    <a:lnTo>
                      <a:pt x="62" y="7"/>
                    </a:lnTo>
                    <a:lnTo>
                      <a:pt x="58" y="7"/>
                    </a:lnTo>
                    <a:lnTo>
                      <a:pt x="58" y="11"/>
                    </a:lnTo>
                    <a:lnTo>
                      <a:pt x="55" y="14"/>
                    </a:lnTo>
                    <a:lnTo>
                      <a:pt x="55" y="18"/>
                    </a:lnTo>
                    <a:lnTo>
                      <a:pt x="55" y="21"/>
                    </a:lnTo>
                    <a:lnTo>
                      <a:pt x="55" y="25"/>
                    </a:lnTo>
                    <a:lnTo>
                      <a:pt x="55" y="29"/>
                    </a:lnTo>
                    <a:lnTo>
                      <a:pt x="51" y="29"/>
                    </a:lnTo>
                    <a:lnTo>
                      <a:pt x="51" y="32"/>
                    </a:lnTo>
                    <a:lnTo>
                      <a:pt x="51" y="36"/>
                    </a:lnTo>
                    <a:lnTo>
                      <a:pt x="47" y="32"/>
                    </a:lnTo>
                    <a:lnTo>
                      <a:pt x="47" y="29"/>
                    </a:lnTo>
                    <a:lnTo>
                      <a:pt x="47" y="25"/>
                    </a:lnTo>
                    <a:lnTo>
                      <a:pt x="47" y="21"/>
                    </a:lnTo>
                    <a:lnTo>
                      <a:pt x="47" y="18"/>
                    </a:lnTo>
                    <a:lnTo>
                      <a:pt x="47" y="14"/>
                    </a:lnTo>
                    <a:lnTo>
                      <a:pt x="44" y="11"/>
                    </a:lnTo>
                    <a:lnTo>
                      <a:pt x="44" y="7"/>
                    </a:lnTo>
                    <a:lnTo>
                      <a:pt x="44" y="3"/>
                    </a:lnTo>
                    <a:lnTo>
                      <a:pt x="44" y="0"/>
                    </a:lnTo>
                    <a:lnTo>
                      <a:pt x="40" y="0"/>
                    </a:lnTo>
                    <a:lnTo>
                      <a:pt x="40" y="3"/>
                    </a:lnTo>
                    <a:lnTo>
                      <a:pt x="37" y="3"/>
                    </a:lnTo>
                    <a:lnTo>
                      <a:pt x="37" y="7"/>
                    </a:lnTo>
                    <a:lnTo>
                      <a:pt x="37" y="11"/>
                    </a:lnTo>
                    <a:lnTo>
                      <a:pt x="33" y="14"/>
                    </a:lnTo>
                    <a:lnTo>
                      <a:pt x="33" y="18"/>
                    </a:lnTo>
                    <a:lnTo>
                      <a:pt x="33" y="21"/>
                    </a:lnTo>
                    <a:lnTo>
                      <a:pt x="33" y="25"/>
                    </a:lnTo>
                    <a:lnTo>
                      <a:pt x="29" y="29"/>
                    </a:lnTo>
                    <a:lnTo>
                      <a:pt x="29" y="32"/>
                    </a:lnTo>
                    <a:lnTo>
                      <a:pt x="29" y="36"/>
                    </a:lnTo>
                    <a:lnTo>
                      <a:pt x="29" y="40"/>
                    </a:lnTo>
                    <a:lnTo>
                      <a:pt x="29" y="43"/>
                    </a:lnTo>
                    <a:lnTo>
                      <a:pt x="29" y="47"/>
                    </a:lnTo>
                    <a:lnTo>
                      <a:pt x="26" y="50"/>
                    </a:lnTo>
                    <a:lnTo>
                      <a:pt x="26" y="54"/>
                    </a:lnTo>
                    <a:lnTo>
                      <a:pt x="26" y="58"/>
                    </a:lnTo>
                    <a:lnTo>
                      <a:pt x="26" y="61"/>
                    </a:lnTo>
                    <a:lnTo>
                      <a:pt x="26" y="69"/>
                    </a:lnTo>
                    <a:lnTo>
                      <a:pt x="26" y="72"/>
                    </a:lnTo>
                    <a:lnTo>
                      <a:pt x="29" y="72"/>
                    </a:lnTo>
                    <a:lnTo>
                      <a:pt x="18" y="101"/>
                    </a:lnTo>
                    <a:lnTo>
                      <a:pt x="4" y="65"/>
                    </a:lnTo>
                    <a:lnTo>
                      <a:pt x="0" y="98"/>
                    </a:lnTo>
                    <a:lnTo>
                      <a:pt x="7" y="155"/>
                    </a:lnTo>
                    <a:lnTo>
                      <a:pt x="124" y="155"/>
                    </a:lnTo>
                    <a:lnTo>
                      <a:pt x="157" y="116"/>
                    </a:lnTo>
                    <a:lnTo>
                      <a:pt x="124" y="130"/>
                    </a:lnTo>
                    <a:lnTo>
                      <a:pt x="106" y="134"/>
                    </a:lnTo>
                    <a:lnTo>
                      <a:pt x="80" y="108"/>
                    </a:lnTo>
                    <a:lnTo>
                      <a:pt x="106" y="123"/>
                    </a:lnTo>
                    <a:lnTo>
                      <a:pt x="109" y="119"/>
                    </a:lnTo>
                    <a:lnTo>
                      <a:pt x="109" y="116"/>
                    </a:lnTo>
                    <a:lnTo>
                      <a:pt x="106" y="112"/>
                    </a:lnTo>
                    <a:lnTo>
                      <a:pt x="106" y="108"/>
                    </a:lnTo>
                    <a:lnTo>
                      <a:pt x="102" y="108"/>
                    </a:lnTo>
                    <a:lnTo>
                      <a:pt x="98" y="105"/>
                    </a:lnTo>
                    <a:lnTo>
                      <a:pt x="95" y="101"/>
                    </a:lnTo>
                    <a:lnTo>
                      <a:pt x="91" y="101"/>
                    </a:lnTo>
                    <a:lnTo>
                      <a:pt x="91" y="98"/>
                    </a:lnTo>
                    <a:lnTo>
                      <a:pt x="87" y="98"/>
                    </a:lnTo>
                    <a:lnTo>
                      <a:pt x="80" y="87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5" name="Freeform 39"/>
              <p:cNvSpPr>
                <a:spLocks/>
              </p:cNvSpPr>
              <p:nvPr/>
            </p:nvSpPr>
            <p:spPr bwMode="auto">
              <a:xfrm>
                <a:off x="3302" y="2420"/>
                <a:ext cx="40" cy="72"/>
              </a:xfrm>
              <a:custGeom>
                <a:avLst/>
                <a:gdLst>
                  <a:gd name="T0" fmla="*/ 26 w 40"/>
                  <a:gd name="T1" fmla="*/ 3 h 72"/>
                  <a:gd name="T2" fmla="*/ 18 w 40"/>
                  <a:gd name="T3" fmla="*/ 0 h 72"/>
                  <a:gd name="T4" fmla="*/ 0 w 40"/>
                  <a:gd name="T5" fmla="*/ 3 h 72"/>
                  <a:gd name="T6" fmla="*/ 0 w 40"/>
                  <a:gd name="T7" fmla="*/ 43 h 72"/>
                  <a:gd name="T8" fmla="*/ 4 w 40"/>
                  <a:gd name="T9" fmla="*/ 72 h 72"/>
                  <a:gd name="T10" fmla="*/ 33 w 40"/>
                  <a:gd name="T11" fmla="*/ 65 h 72"/>
                  <a:gd name="T12" fmla="*/ 40 w 40"/>
                  <a:gd name="T13" fmla="*/ 18 h 72"/>
                  <a:gd name="T14" fmla="*/ 26 w 40"/>
                  <a:gd name="T15" fmla="*/ 3 h 72"/>
                  <a:gd name="T16" fmla="*/ 26 w 40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0"/>
                  <a:gd name="T28" fmla="*/ 0 h 72"/>
                  <a:gd name="T29" fmla="*/ 40 w 40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0" h="72">
                    <a:moveTo>
                      <a:pt x="26" y="3"/>
                    </a:moveTo>
                    <a:lnTo>
                      <a:pt x="18" y="0"/>
                    </a:lnTo>
                    <a:lnTo>
                      <a:pt x="0" y="3"/>
                    </a:lnTo>
                    <a:lnTo>
                      <a:pt x="0" y="43"/>
                    </a:lnTo>
                    <a:lnTo>
                      <a:pt x="4" y="72"/>
                    </a:lnTo>
                    <a:lnTo>
                      <a:pt x="33" y="65"/>
                    </a:lnTo>
                    <a:lnTo>
                      <a:pt x="40" y="18"/>
                    </a:lnTo>
                    <a:lnTo>
                      <a:pt x="26" y="3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6" name="Freeform 40"/>
              <p:cNvSpPr>
                <a:spLocks/>
              </p:cNvSpPr>
              <p:nvPr/>
            </p:nvSpPr>
            <p:spPr bwMode="auto">
              <a:xfrm>
                <a:off x="3298" y="2423"/>
                <a:ext cx="44" cy="55"/>
              </a:xfrm>
              <a:custGeom>
                <a:avLst/>
                <a:gdLst>
                  <a:gd name="T0" fmla="*/ 44 w 44"/>
                  <a:gd name="T1" fmla="*/ 15 h 55"/>
                  <a:gd name="T2" fmla="*/ 44 w 44"/>
                  <a:gd name="T3" fmla="*/ 15 h 55"/>
                  <a:gd name="T4" fmla="*/ 44 w 44"/>
                  <a:gd name="T5" fmla="*/ 19 h 55"/>
                  <a:gd name="T6" fmla="*/ 44 w 44"/>
                  <a:gd name="T7" fmla="*/ 19 h 55"/>
                  <a:gd name="T8" fmla="*/ 44 w 44"/>
                  <a:gd name="T9" fmla="*/ 22 h 55"/>
                  <a:gd name="T10" fmla="*/ 44 w 44"/>
                  <a:gd name="T11" fmla="*/ 22 h 55"/>
                  <a:gd name="T12" fmla="*/ 44 w 44"/>
                  <a:gd name="T13" fmla="*/ 26 h 55"/>
                  <a:gd name="T14" fmla="*/ 40 w 44"/>
                  <a:gd name="T15" fmla="*/ 29 h 55"/>
                  <a:gd name="T16" fmla="*/ 40 w 44"/>
                  <a:gd name="T17" fmla="*/ 33 h 55"/>
                  <a:gd name="T18" fmla="*/ 40 w 44"/>
                  <a:gd name="T19" fmla="*/ 37 h 55"/>
                  <a:gd name="T20" fmla="*/ 37 w 44"/>
                  <a:gd name="T21" fmla="*/ 40 h 55"/>
                  <a:gd name="T22" fmla="*/ 37 w 44"/>
                  <a:gd name="T23" fmla="*/ 44 h 55"/>
                  <a:gd name="T24" fmla="*/ 37 w 44"/>
                  <a:gd name="T25" fmla="*/ 48 h 55"/>
                  <a:gd name="T26" fmla="*/ 33 w 44"/>
                  <a:gd name="T27" fmla="*/ 51 h 55"/>
                  <a:gd name="T28" fmla="*/ 33 w 44"/>
                  <a:gd name="T29" fmla="*/ 55 h 55"/>
                  <a:gd name="T30" fmla="*/ 33 w 44"/>
                  <a:gd name="T31" fmla="*/ 55 h 55"/>
                  <a:gd name="T32" fmla="*/ 33 w 44"/>
                  <a:gd name="T33" fmla="*/ 55 h 55"/>
                  <a:gd name="T34" fmla="*/ 22 w 44"/>
                  <a:gd name="T35" fmla="*/ 26 h 55"/>
                  <a:gd name="T36" fmla="*/ 22 w 44"/>
                  <a:gd name="T37" fmla="*/ 44 h 55"/>
                  <a:gd name="T38" fmla="*/ 4 w 44"/>
                  <a:gd name="T39" fmla="*/ 55 h 55"/>
                  <a:gd name="T40" fmla="*/ 0 w 44"/>
                  <a:gd name="T41" fmla="*/ 26 h 55"/>
                  <a:gd name="T42" fmla="*/ 4 w 44"/>
                  <a:gd name="T43" fmla="*/ 4 h 55"/>
                  <a:gd name="T44" fmla="*/ 15 w 44"/>
                  <a:gd name="T45" fmla="*/ 0 h 55"/>
                  <a:gd name="T46" fmla="*/ 19 w 44"/>
                  <a:gd name="T47" fmla="*/ 11 h 55"/>
                  <a:gd name="T48" fmla="*/ 19 w 44"/>
                  <a:gd name="T49" fmla="*/ 0 h 55"/>
                  <a:gd name="T50" fmla="*/ 44 w 44"/>
                  <a:gd name="T51" fmla="*/ 15 h 55"/>
                  <a:gd name="T52" fmla="*/ 44 w 44"/>
                  <a:gd name="T53" fmla="*/ 15 h 5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44"/>
                  <a:gd name="T82" fmla="*/ 0 h 55"/>
                  <a:gd name="T83" fmla="*/ 44 w 44"/>
                  <a:gd name="T84" fmla="*/ 55 h 5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44" h="55">
                    <a:moveTo>
                      <a:pt x="44" y="15"/>
                    </a:moveTo>
                    <a:lnTo>
                      <a:pt x="44" y="15"/>
                    </a:lnTo>
                    <a:lnTo>
                      <a:pt x="44" y="19"/>
                    </a:lnTo>
                    <a:lnTo>
                      <a:pt x="44" y="22"/>
                    </a:lnTo>
                    <a:lnTo>
                      <a:pt x="44" y="26"/>
                    </a:lnTo>
                    <a:lnTo>
                      <a:pt x="40" y="29"/>
                    </a:lnTo>
                    <a:lnTo>
                      <a:pt x="40" y="33"/>
                    </a:lnTo>
                    <a:lnTo>
                      <a:pt x="40" y="37"/>
                    </a:lnTo>
                    <a:lnTo>
                      <a:pt x="37" y="40"/>
                    </a:lnTo>
                    <a:lnTo>
                      <a:pt x="37" y="44"/>
                    </a:lnTo>
                    <a:lnTo>
                      <a:pt x="37" y="48"/>
                    </a:lnTo>
                    <a:lnTo>
                      <a:pt x="33" y="51"/>
                    </a:lnTo>
                    <a:lnTo>
                      <a:pt x="33" y="55"/>
                    </a:lnTo>
                    <a:lnTo>
                      <a:pt x="22" y="26"/>
                    </a:lnTo>
                    <a:lnTo>
                      <a:pt x="22" y="44"/>
                    </a:lnTo>
                    <a:lnTo>
                      <a:pt x="4" y="55"/>
                    </a:lnTo>
                    <a:lnTo>
                      <a:pt x="0" y="26"/>
                    </a:lnTo>
                    <a:lnTo>
                      <a:pt x="4" y="4"/>
                    </a:lnTo>
                    <a:lnTo>
                      <a:pt x="15" y="0"/>
                    </a:lnTo>
                    <a:lnTo>
                      <a:pt x="19" y="11"/>
                    </a:lnTo>
                    <a:lnTo>
                      <a:pt x="19" y="0"/>
                    </a:lnTo>
                    <a:lnTo>
                      <a:pt x="44" y="15"/>
                    </a:lnTo>
                    <a:close/>
                  </a:path>
                </a:pathLst>
              </a:custGeom>
              <a:solidFill>
                <a:srgbClr val="9CB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7" name="Freeform 41"/>
              <p:cNvSpPr>
                <a:spLocks/>
              </p:cNvSpPr>
              <p:nvPr/>
            </p:nvSpPr>
            <p:spPr bwMode="auto">
              <a:xfrm>
                <a:off x="3317" y="2329"/>
                <a:ext cx="127" cy="131"/>
              </a:xfrm>
              <a:custGeom>
                <a:avLst/>
                <a:gdLst>
                  <a:gd name="T0" fmla="*/ 25 w 127"/>
                  <a:gd name="T1" fmla="*/ 84 h 131"/>
                  <a:gd name="T2" fmla="*/ 25 w 127"/>
                  <a:gd name="T3" fmla="*/ 76 h 131"/>
                  <a:gd name="T4" fmla="*/ 29 w 127"/>
                  <a:gd name="T5" fmla="*/ 73 h 131"/>
                  <a:gd name="T6" fmla="*/ 32 w 127"/>
                  <a:gd name="T7" fmla="*/ 62 h 131"/>
                  <a:gd name="T8" fmla="*/ 36 w 127"/>
                  <a:gd name="T9" fmla="*/ 58 h 131"/>
                  <a:gd name="T10" fmla="*/ 36 w 127"/>
                  <a:gd name="T11" fmla="*/ 55 h 131"/>
                  <a:gd name="T12" fmla="*/ 40 w 127"/>
                  <a:gd name="T13" fmla="*/ 44 h 131"/>
                  <a:gd name="T14" fmla="*/ 43 w 127"/>
                  <a:gd name="T15" fmla="*/ 37 h 131"/>
                  <a:gd name="T16" fmla="*/ 47 w 127"/>
                  <a:gd name="T17" fmla="*/ 26 h 131"/>
                  <a:gd name="T18" fmla="*/ 51 w 127"/>
                  <a:gd name="T19" fmla="*/ 18 h 131"/>
                  <a:gd name="T20" fmla="*/ 54 w 127"/>
                  <a:gd name="T21" fmla="*/ 15 h 131"/>
                  <a:gd name="T22" fmla="*/ 54 w 127"/>
                  <a:gd name="T23" fmla="*/ 22 h 131"/>
                  <a:gd name="T24" fmla="*/ 54 w 127"/>
                  <a:gd name="T25" fmla="*/ 29 h 131"/>
                  <a:gd name="T26" fmla="*/ 54 w 127"/>
                  <a:gd name="T27" fmla="*/ 47 h 131"/>
                  <a:gd name="T28" fmla="*/ 58 w 127"/>
                  <a:gd name="T29" fmla="*/ 40 h 131"/>
                  <a:gd name="T30" fmla="*/ 65 w 127"/>
                  <a:gd name="T31" fmla="*/ 29 h 131"/>
                  <a:gd name="T32" fmla="*/ 72 w 127"/>
                  <a:gd name="T33" fmla="*/ 22 h 131"/>
                  <a:gd name="T34" fmla="*/ 76 w 127"/>
                  <a:gd name="T35" fmla="*/ 15 h 131"/>
                  <a:gd name="T36" fmla="*/ 83 w 127"/>
                  <a:gd name="T37" fmla="*/ 4 h 131"/>
                  <a:gd name="T38" fmla="*/ 91 w 127"/>
                  <a:gd name="T39" fmla="*/ 4 h 131"/>
                  <a:gd name="T40" fmla="*/ 105 w 127"/>
                  <a:gd name="T41" fmla="*/ 0 h 131"/>
                  <a:gd name="T42" fmla="*/ 105 w 127"/>
                  <a:gd name="T43" fmla="*/ 8 h 131"/>
                  <a:gd name="T44" fmla="*/ 105 w 127"/>
                  <a:gd name="T45" fmla="*/ 15 h 131"/>
                  <a:gd name="T46" fmla="*/ 102 w 127"/>
                  <a:gd name="T47" fmla="*/ 22 h 131"/>
                  <a:gd name="T48" fmla="*/ 98 w 127"/>
                  <a:gd name="T49" fmla="*/ 29 h 131"/>
                  <a:gd name="T50" fmla="*/ 94 w 127"/>
                  <a:gd name="T51" fmla="*/ 37 h 131"/>
                  <a:gd name="T52" fmla="*/ 91 w 127"/>
                  <a:gd name="T53" fmla="*/ 47 h 131"/>
                  <a:gd name="T54" fmla="*/ 87 w 127"/>
                  <a:gd name="T55" fmla="*/ 55 h 131"/>
                  <a:gd name="T56" fmla="*/ 102 w 127"/>
                  <a:gd name="T57" fmla="*/ 37 h 131"/>
                  <a:gd name="T58" fmla="*/ 123 w 127"/>
                  <a:gd name="T59" fmla="*/ 29 h 131"/>
                  <a:gd name="T60" fmla="*/ 98 w 127"/>
                  <a:gd name="T61" fmla="*/ 62 h 131"/>
                  <a:gd name="T62" fmla="*/ 94 w 127"/>
                  <a:gd name="T63" fmla="*/ 73 h 131"/>
                  <a:gd name="T64" fmla="*/ 105 w 127"/>
                  <a:gd name="T65" fmla="*/ 76 h 131"/>
                  <a:gd name="T66" fmla="*/ 112 w 127"/>
                  <a:gd name="T67" fmla="*/ 84 h 131"/>
                  <a:gd name="T68" fmla="*/ 112 w 127"/>
                  <a:gd name="T69" fmla="*/ 91 h 131"/>
                  <a:gd name="T70" fmla="*/ 102 w 127"/>
                  <a:gd name="T71" fmla="*/ 91 h 131"/>
                  <a:gd name="T72" fmla="*/ 80 w 127"/>
                  <a:gd name="T73" fmla="*/ 91 h 131"/>
                  <a:gd name="T74" fmla="*/ 76 w 127"/>
                  <a:gd name="T75" fmla="*/ 94 h 131"/>
                  <a:gd name="T76" fmla="*/ 65 w 127"/>
                  <a:gd name="T77" fmla="*/ 98 h 131"/>
                  <a:gd name="T78" fmla="*/ 58 w 127"/>
                  <a:gd name="T79" fmla="*/ 98 h 131"/>
                  <a:gd name="T80" fmla="*/ 51 w 127"/>
                  <a:gd name="T81" fmla="*/ 102 h 131"/>
                  <a:gd name="T82" fmla="*/ 47 w 127"/>
                  <a:gd name="T83" fmla="*/ 102 h 131"/>
                  <a:gd name="T84" fmla="*/ 40 w 127"/>
                  <a:gd name="T85" fmla="*/ 102 h 131"/>
                  <a:gd name="T86" fmla="*/ 29 w 127"/>
                  <a:gd name="T87" fmla="*/ 109 h 131"/>
                  <a:gd name="T88" fmla="*/ 18 w 127"/>
                  <a:gd name="T89" fmla="*/ 120 h 131"/>
                  <a:gd name="T90" fmla="*/ 11 w 127"/>
                  <a:gd name="T91" fmla="*/ 127 h 131"/>
                  <a:gd name="T92" fmla="*/ 0 w 127"/>
                  <a:gd name="T93" fmla="*/ 94 h 13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27"/>
                  <a:gd name="T142" fmla="*/ 0 h 131"/>
                  <a:gd name="T143" fmla="*/ 127 w 127"/>
                  <a:gd name="T144" fmla="*/ 131 h 13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27" h="131">
                    <a:moveTo>
                      <a:pt x="0" y="94"/>
                    </a:moveTo>
                    <a:lnTo>
                      <a:pt x="25" y="84"/>
                    </a:lnTo>
                    <a:lnTo>
                      <a:pt x="25" y="80"/>
                    </a:lnTo>
                    <a:lnTo>
                      <a:pt x="25" y="76"/>
                    </a:lnTo>
                    <a:lnTo>
                      <a:pt x="29" y="73"/>
                    </a:lnTo>
                    <a:lnTo>
                      <a:pt x="29" y="69"/>
                    </a:lnTo>
                    <a:lnTo>
                      <a:pt x="32" y="65"/>
                    </a:lnTo>
                    <a:lnTo>
                      <a:pt x="32" y="62"/>
                    </a:lnTo>
                    <a:lnTo>
                      <a:pt x="36" y="62"/>
                    </a:lnTo>
                    <a:lnTo>
                      <a:pt x="36" y="58"/>
                    </a:lnTo>
                    <a:lnTo>
                      <a:pt x="36" y="55"/>
                    </a:lnTo>
                    <a:lnTo>
                      <a:pt x="36" y="51"/>
                    </a:lnTo>
                    <a:lnTo>
                      <a:pt x="40" y="47"/>
                    </a:lnTo>
                    <a:lnTo>
                      <a:pt x="40" y="44"/>
                    </a:lnTo>
                    <a:lnTo>
                      <a:pt x="40" y="40"/>
                    </a:lnTo>
                    <a:lnTo>
                      <a:pt x="43" y="37"/>
                    </a:lnTo>
                    <a:lnTo>
                      <a:pt x="43" y="33"/>
                    </a:lnTo>
                    <a:lnTo>
                      <a:pt x="47" y="29"/>
                    </a:lnTo>
                    <a:lnTo>
                      <a:pt x="47" y="26"/>
                    </a:lnTo>
                    <a:lnTo>
                      <a:pt x="47" y="22"/>
                    </a:lnTo>
                    <a:lnTo>
                      <a:pt x="47" y="18"/>
                    </a:lnTo>
                    <a:lnTo>
                      <a:pt x="51" y="18"/>
                    </a:lnTo>
                    <a:lnTo>
                      <a:pt x="51" y="15"/>
                    </a:lnTo>
                    <a:lnTo>
                      <a:pt x="54" y="15"/>
                    </a:lnTo>
                    <a:lnTo>
                      <a:pt x="54" y="18"/>
                    </a:lnTo>
                    <a:lnTo>
                      <a:pt x="58" y="18"/>
                    </a:lnTo>
                    <a:lnTo>
                      <a:pt x="54" y="22"/>
                    </a:lnTo>
                    <a:lnTo>
                      <a:pt x="54" y="26"/>
                    </a:lnTo>
                    <a:lnTo>
                      <a:pt x="54" y="29"/>
                    </a:lnTo>
                    <a:lnTo>
                      <a:pt x="51" y="37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4" y="44"/>
                    </a:lnTo>
                    <a:lnTo>
                      <a:pt x="58" y="44"/>
                    </a:lnTo>
                    <a:lnTo>
                      <a:pt x="58" y="40"/>
                    </a:lnTo>
                    <a:lnTo>
                      <a:pt x="61" y="37"/>
                    </a:lnTo>
                    <a:lnTo>
                      <a:pt x="65" y="33"/>
                    </a:lnTo>
                    <a:lnTo>
                      <a:pt x="65" y="29"/>
                    </a:lnTo>
                    <a:lnTo>
                      <a:pt x="69" y="26"/>
                    </a:lnTo>
                    <a:lnTo>
                      <a:pt x="69" y="22"/>
                    </a:lnTo>
                    <a:lnTo>
                      <a:pt x="72" y="22"/>
                    </a:lnTo>
                    <a:lnTo>
                      <a:pt x="72" y="18"/>
                    </a:lnTo>
                    <a:lnTo>
                      <a:pt x="76" y="15"/>
                    </a:lnTo>
                    <a:lnTo>
                      <a:pt x="80" y="11"/>
                    </a:lnTo>
                    <a:lnTo>
                      <a:pt x="83" y="8"/>
                    </a:lnTo>
                    <a:lnTo>
                      <a:pt x="83" y="4"/>
                    </a:lnTo>
                    <a:lnTo>
                      <a:pt x="87" y="0"/>
                    </a:lnTo>
                    <a:lnTo>
                      <a:pt x="91" y="4"/>
                    </a:lnTo>
                    <a:lnTo>
                      <a:pt x="94" y="15"/>
                    </a:lnTo>
                    <a:lnTo>
                      <a:pt x="102" y="0"/>
                    </a:lnTo>
                    <a:lnTo>
                      <a:pt x="105" y="0"/>
                    </a:lnTo>
                    <a:lnTo>
                      <a:pt x="109" y="8"/>
                    </a:lnTo>
                    <a:lnTo>
                      <a:pt x="105" y="8"/>
                    </a:lnTo>
                    <a:lnTo>
                      <a:pt x="105" y="11"/>
                    </a:lnTo>
                    <a:lnTo>
                      <a:pt x="105" y="15"/>
                    </a:lnTo>
                    <a:lnTo>
                      <a:pt x="105" y="18"/>
                    </a:lnTo>
                    <a:lnTo>
                      <a:pt x="102" y="22"/>
                    </a:lnTo>
                    <a:lnTo>
                      <a:pt x="102" y="26"/>
                    </a:lnTo>
                    <a:lnTo>
                      <a:pt x="98" y="29"/>
                    </a:lnTo>
                    <a:lnTo>
                      <a:pt x="98" y="33"/>
                    </a:lnTo>
                    <a:lnTo>
                      <a:pt x="94" y="37"/>
                    </a:lnTo>
                    <a:lnTo>
                      <a:pt x="94" y="40"/>
                    </a:lnTo>
                    <a:lnTo>
                      <a:pt x="94" y="44"/>
                    </a:lnTo>
                    <a:lnTo>
                      <a:pt x="91" y="47"/>
                    </a:lnTo>
                    <a:lnTo>
                      <a:pt x="91" y="51"/>
                    </a:lnTo>
                    <a:lnTo>
                      <a:pt x="87" y="55"/>
                    </a:lnTo>
                    <a:lnTo>
                      <a:pt x="87" y="58"/>
                    </a:lnTo>
                    <a:lnTo>
                      <a:pt x="102" y="37"/>
                    </a:lnTo>
                    <a:lnTo>
                      <a:pt x="123" y="18"/>
                    </a:lnTo>
                    <a:lnTo>
                      <a:pt x="127" y="22"/>
                    </a:lnTo>
                    <a:lnTo>
                      <a:pt x="123" y="29"/>
                    </a:lnTo>
                    <a:lnTo>
                      <a:pt x="116" y="37"/>
                    </a:lnTo>
                    <a:lnTo>
                      <a:pt x="109" y="44"/>
                    </a:lnTo>
                    <a:lnTo>
                      <a:pt x="98" y="62"/>
                    </a:lnTo>
                    <a:lnTo>
                      <a:pt x="91" y="73"/>
                    </a:lnTo>
                    <a:lnTo>
                      <a:pt x="94" y="73"/>
                    </a:lnTo>
                    <a:lnTo>
                      <a:pt x="98" y="73"/>
                    </a:lnTo>
                    <a:lnTo>
                      <a:pt x="105" y="76"/>
                    </a:lnTo>
                    <a:lnTo>
                      <a:pt x="109" y="80"/>
                    </a:lnTo>
                    <a:lnTo>
                      <a:pt x="112" y="80"/>
                    </a:lnTo>
                    <a:lnTo>
                      <a:pt x="112" y="84"/>
                    </a:lnTo>
                    <a:lnTo>
                      <a:pt x="112" y="87"/>
                    </a:lnTo>
                    <a:lnTo>
                      <a:pt x="112" y="91"/>
                    </a:lnTo>
                    <a:lnTo>
                      <a:pt x="109" y="91"/>
                    </a:lnTo>
                    <a:lnTo>
                      <a:pt x="102" y="91"/>
                    </a:lnTo>
                    <a:lnTo>
                      <a:pt x="94" y="87"/>
                    </a:lnTo>
                    <a:lnTo>
                      <a:pt x="83" y="91"/>
                    </a:lnTo>
                    <a:lnTo>
                      <a:pt x="80" y="91"/>
                    </a:lnTo>
                    <a:lnTo>
                      <a:pt x="76" y="94"/>
                    </a:lnTo>
                    <a:lnTo>
                      <a:pt x="72" y="98"/>
                    </a:lnTo>
                    <a:lnTo>
                      <a:pt x="65" y="98"/>
                    </a:lnTo>
                    <a:lnTo>
                      <a:pt x="61" y="98"/>
                    </a:lnTo>
                    <a:lnTo>
                      <a:pt x="58" y="98"/>
                    </a:lnTo>
                    <a:lnTo>
                      <a:pt x="54" y="98"/>
                    </a:lnTo>
                    <a:lnTo>
                      <a:pt x="51" y="102"/>
                    </a:lnTo>
                    <a:lnTo>
                      <a:pt x="47" y="102"/>
                    </a:lnTo>
                    <a:lnTo>
                      <a:pt x="43" y="102"/>
                    </a:lnTo>
                    <a:lnTo>
                      <a:pt x="40" y="102"/>
                    </a:lnTo>
                    <a:lnTo>
                      <a:pt x="36" y="105"/>
                    </a:lnTo>
                    <a:lnTo>
                      <a:pt x="32" y="109"/>
                    </a:lnTo>
                    <a:lnTo>
                      <a:pt x="29" y="109"/>
                    </a:lnTo>
                    <a:lnTo>
                      <a:pt x="25" y="113"/>
                    </a:lnTo>
                    <a:lnTo>
                      <a:pt x="21" y="116"/>
                    </a:lnTo>
                    <a:lnTo>
                      <a:pt x="18" y="120"/>
                    </a:lnTo>
                    <a:lnTo>
                      <a:pt x="14" y="123"/>
                    </a:lnTo>
                    <a:lnTo>
                      <a:pt x="11" y="123"/>
                    </a:lnTo>
                    <a:lnTo>
                      <a:pt x="11" y="127"/>
                    </a:lnTo>
                    <a:lnTo>
                      <a:pt x="7" y="131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D99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8" name="Freeform 42"/>
              <p:cNvSpPr>
                <a:spLocks/>
              </p:cNvSpPr>
              <p:nvPr/>
            </p:nvSpPr>
            <p:spPr bwMode="auto">
              <a:xfrm>
                <a:off x="3273" y="2521"/>
                <a:ext cx="55" cy="40"/>
              </a:xfrm>
              <a:custGeom>
                <a:avLst/>
                <a:gdLst>
                  <a:gd name="T0" fmla="*/ 0 w 55"/>
                  <a:gd name="T1" fmla="*/ 11 h 40"/>
                  <a:gd name="T2" fmla="*/ 7 w 55"/>
                  <a:gd name="T3" fmla="*/ 4 h 40"/>
                  <a:gd name="T4" fmla="*/ 33 w 55"/>
                  <a:gd name="T5" fmla="*/ 0 h 40"/>
                  <a:gd name="T6" fmla="*/ 51 w 55"/>
                  <a:gd name="T7" fmla="*/ 22 h 40"/>
                  <a:gd name="T8" fmla="*/ 55 w 55"/>
                  <a:gd name="T9" fmla="*/ 40 h 40"/>
                  <a:gd name="T10" fmla="*/ 18 w 55"/>
                  <a:gd name="T11" fmla="*/ 36 h 40"/>
                  <a:gd name="T12" fmla="*/ 0 w 55"/>
                  <a:gd name="T13" fmla="*/ 11 h 40"/>
                  <a:gd name="T14" fmla="*/ 0 w 55"/>
                  <a:gd name="T15" fmla="*/ 11 h 4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5"/>
                  <a:gd name="T25" fmla="*/ 0 h 40"/>
                  <a:gd name="T26" fmla="*/ 55 w 55"/>
                  <a:gd name="T27" fmla="*/ 40 h 4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5" h="40">
                    <a:moveTo>
                      <a:pt x="0" y="11"/>
                    </a:moveTo>
                    <a:lnTo>
                      <a:pt x="7" y="4"/>
                    </a:lnTo>
                    <a:lnTo>
                      <a:pt x="33" y="0"/>
                    </a:lnTo>
                    <a:lnTo>
                      <a:pt x="51" y="22"/>
                    </a:lnTo>
                    <a:lnTo>
                      <a:pt x="55" y="40"/>
                    </a:lnTo>
                    <a:lnTo>
                      <a:pt x="18" y="3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CB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9" name="Freeform 43"/>
              <p:cNvSpPr>
                <a:spLocks/>
              </p:cNvSpPr>
              <p:nvPr/>
            </p:nvSpPr>
            <p:spPr bwMode="auto">
              <a:xfrm>
                <a:off x="3280" y="2521"/>
                <a:ext cx="33" cy="33"/>
              </a:xfrm>
              <a:custGeom>
                <a:avLst/>
                <a:gdLst>
                  <a:gd name="T0" fmla="*/ 8 w 33"/>
                  <a:gd name="T1" fmla="*/ 0 h 33"/>
                  <a:gd name="T2" fmla="*/ 26 w 33"/>
                  <a:gd name="T3" fmla="*/ 0 h 33"/>
                  <a:gd name="T4" fmla="*/ 26 w 33"/>
                  <a:gd name="T5" fmla="*/ 0 h 33"/>
                  <a:gd name="T6" fmla="*/ 26 w 33"/>
                  <a:gd name="T7" fmla="*/ 4 h 33"/>
                  <a:gd name="T8" fmla="*/ 29 w 33"/>
                  <a:gd name="T9" fmla="*/ 8 h 33"/>
                  <a:gd name="T10" fmla="*/ 29 w 33"/>
                  <a:gd name="T11" fmla="*/ 8 h 33"/>
                  <a:gd name="T12" fmla="*/ 33 w 33"/>
                  <a:gd name="T13" fmla="*/ 11 h 33"/>
                  <a:gd name="T14" fmla="*/ 33 w 33"/>
                  <a:gd name="T15" fmla="*/ 15 h 33"/>
                  <a:gd name="T16" fmla="*/ 33 w 33"/>
                  <a:gd name="T17" fmla="*/ 18 h 33"/>
                  <a:gd name="T18" fmla="*/ 33 w 33"/>
                  <a:gd name="T19" fmla="*/ 22 h 33"/>
                  <a:gd name="T20" fmla="*/ 33 w 33"/>
                  <a:gd name="T21" fmla="*/ 26 h 33"/>
                  <a:gd name="T22" fmla="*/ 33 w 33"/>
                  <a:gd name="T23" fmla="*/ 26 h 33"/>
                  <a:gd name="T24" fmla="*/ 33 w 33"/>
                  <a:gd name="T25" fmla="*/ 29 h 33"/>
                  <a:gd name="T26" fmla="*/ 33 w 33"/>
                  <a:gd name="T27" fmla="*/ 33 h 33"/>
                  <a:gd name="T28" fmla="*/ 33 w 33"/>
                  <a:gd name="T29" fmla="*/ 33 h 33"/>
                  <a:gd name="T30" fmla="*/ 15 w 33"/>
                  <a:gd name="T31" fmla="*/ 4 h 33"/>
                  <a:gd name="T32" fmla="*/ 8 w 33"/>
                  <a:gd name="T33" fmla="*/ 4 h 33"/>
                  <a:gd name="T34" fmla="*/ 0 w 33"/>
                  <a:gd name="T35" fmla="*/ 8 h 33"/>
                  <a:gd name="T36" fmla="*/ 4 w 33"/>
                  <a:gd name="T37" fmla="*/ 4 h 33"/>
                  <a:gd name="T38" fmla="*/ 8 w 33"/>
                  <a:gd name="T39" fmla="*/ 0 h 33"/>
                  <a:gd name="T40" fmla="*/ 8 w 33"/>
                  <a:gd name="T41" fmla="*/ 0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3"/>
                  <a:gd name="T64" fmla="*/ 0 h 33"/>
                  <a:gd name="T65" fmla="*/ 33 w 33"/>
                  <a:gd name="T66" fmla="*/ 33 h 3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3" h="33">
                    <a:moveTo>
                      <a:pt x="8" y="0"/>
                    </a:moveTo>
                    <a:lnTo>
                      <a:pt x="26" y="0"/>
                    </a:lnTo>
                    <a:lnTo>
                      <a:pt x="26" y="4"/>
                    </a:lnTo>
                    <a:lnTo>
                      <a:pt x="29" y="8"/>
                    </a:lnTo>
                    <a:lnTo>
                      <a:pt x="33" y="11"/>
                    </a:lnTo>
                    <a:lnTo>
                      <a:pt x="33" y="15"/>
                    </a:lnTo>
                    <a:lnTo>
                      <a:pt x="33" y="18"/>
                    </a:lnTo>
                    <a:lnTo>
                      <a:pt x="33" y="22"/>
                    </a:lnTo>
                    <a:lnTo>
                      <a:pt x="33" y="26"/>
                    </a:lnTo>
                    <a:lnTo>
                      <a:pt x="33" y="29"/>
                    </a:lnTo>
                    <a:lnTo>
                      <a:pt x="33" y="33"/>
                    </a:lnTo>
                    <a:lnTo>
                      <a:pt x="15" y="4"/>
                    </a:lnTo>
                    <a:lnTo>
                      <a:pt x="8" y="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0" name="Freeform 44"/>
              <p:cNvSpPr>
                <a:spLocks/>
              </p:cNvSpPr>
              <p:nvPr/>
            </p:nvSpPr>
            <p:spPr bwMode="auto">
              <a:xfrm>
                <a:off x="3218" y="2521"/>
                <a:ext cx="88" cy="44"/>
              </a:xfrm>
              <a:custGeom>
                <a:avLst/>
                <a:gdLst>
                  <a:gd name="T0" fmla="*/ 73 w 88"/>
                  <a:gd name="T1" fmla="*/ 8 h 44"/>
                  <a:gd name="T2" fmla="*/ 55 w 88"/>
                  <a:gd name="T3" fmla="*/ 11 h 44"/>
                  <a:gd name="T4" fmla="*/ 48 w 88"/>
                  <a:gd name="T5" fmla="*/ 8 h 44"/>
                  <a:gd name="T6" fmla="*/ 44 w 88"/>
                  <a:gd name="T7" fmla="*/ 8 h 44"/>
                  <a:gd name="T8" fmla="*/ 44 w 88"/>
                  <a:gd name="T9" fmla="*/ 8 h 44"/>
                  <a:gd name="T10" fmla="*/ 44 w 88"/>
                  <a:gd name="T11" fmla="*/ 4 h 44"/>
                  <a:gd name="T12" fmla="*/ 40 w 88"/>
                  <a:gd name="T13" fmla="*/ 4 h 44"/>
                  <a:gd name="T14" fmla="*/ 40 w 88"/>
                  <a:gd name="T15" fmla="*/ 4 h 44"/>
                  <a:gd name="T16" fmla="*/ 37 w 88"/>
                  <a:gd name="T17" fmla="*/ 4 h 44"/>
                  <a:gd name="T18" fmla="*/ 33 w 88"/>
                  <a:gd name="T19" fmla="*/ 4 h 44"/>
                  <a:gd name="T20" fmla="*/ 33 w 88"/>
                  <a:gd name="T21" fmla="*/ 4 h 44"/>
                  <a:gd name="T22" fmla="*/ 30 w 88"/>
                  <a:gd name="T23" fmla="*/ 4 h 44"/>
                  <a:gd name="T24" fmla="*/ 26 w 88"/>
                  <a:gd name="T25" fmla="*/ 0 h 44"/>
                  <a:gd name="T26" fmla="*/ 22 w 88"/>
                  <a:gd name="T27" fmla="*/ 0 h 44"/>
                  <a:gd name="T28" fmla="*/ 22 w 88"/>
                  <a:gd name="T29" fmla="*/ 0 h 44"/>
                  <a:gd name="T30" fmla="*/ 19 w 88"/>
                  <a:gd name="T31" fmla="*/ 4 h 44"/>
                  <a:gd name="T32" fmla="*/ 15 w 88"/>
                  <a:gd name="T33" fmla="*/ 4 h 44"/>
                  <a:gd name="T34" fmla="*/ 11 w 88"/>
                  <a:gd name="T35" fmla="*/ 8 h 44"/>
                  <a:gd name="T36" fmla="*/ 8 w 88"/>
                  <a:gd name="T37" fmla="*/ 11 h 44"/>
                  <a:gd name="T38" fmla="*/ 8 w 88"/>
                  <a:gd name="T39" fmla="*/ 15 h 44"/>
                  <a:gd name="T40" fmla="*/ 8 w 88"/>
                  <a:gd name="T41" fmla="*/ 15 h 44"/>
                  <a:gd name="T42" fmla="*/ 0 w 88"/>
                  <a:gd name="T43" fmla="*/ 26 h 44"/>
                  <a:gd name="T44" fmla="*/ 0 w 88"/>
                  <a:gd name="T45" fmla="*/ 36 h 44"/>
                  <a:gd name="T46" fmla="*/ 37 w 88"/>
                  <a:gd name="T47" fmla="*/ 44 h 44"/>
                  <a:gd name="T48" fmla="*/ 55 w 88"/>
                  <a:gd name="T49" fmla="*/ 44 h 44"/>
                  <a:gd name="T50" fmla="*/ 66 w 88"/>
                  <a:gd name="T51" fmla="*/ 44 h 44"/>
                  <a:gd name="T52" fmla="*/ 73 w 88"/>
                  <a:gd name="T53" fmla="*/ 36 h 44"/>
                  <a:gd name="T54" fmla="*/ 88 w 88"/>
                  <a:gd name="T55" fmla="*/ 36 h 44"/>
                  <a:gd name="T56" fmla="*/ 73 w 88"/>
                  <a:gd name="T57" fmla="*/ 8 h 44"/>
                  <a:gd name="T58" fmla="*/ 73 w 88"/>
                  <a:gd name="T59" fmla="*/ 8 h 4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88"/>
                  <a:gd name="T91" fmla="*/ 0 h 44"/>
                  <a:gd name="T92" fmla="*/ 88 w 88"/>
                  <a:gd name="T93" fmla="*/ 44 h 44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88" h="44">
                    <a:moveTo>
                      <a:pt x="73" y="8"/>
                    </a:moveTo>
                    <a:lnTo>
                      <a:pt x="55" y="11"/>
                    </a:lnTo>
                    <a:lnTo>
                      <a:pt x="48" y="8"/>
                    </a:lnTo>
                    <a:lnTo>
                      <a:pt x="44" y="8"/>
                    </a:lnTo>
                    <a:lnTo>
                      <a:pt x="44" y="4"/>
                    </a:lnTo>
                    <a:lnTo>
                      <a:pt x="40" y="4"/>
                    </a:lnTo>
                    <a:lnTo>
                      <a:pt x="37" y="4"/>
                    </a:lnTo>
                    <a:lnTo>
                      <a:pt x="33" y="4"/>
                    </a:lnTo>
                    <a:lnTo>
                      <a:pt x="30" y="4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4"/>
                    </a:lnTo>
                    <a:lnTo>
                      <a:pt x="15" y="4"/>
                    </a:lnTo>
                    <a:lnTo>
                      <a:pt x="11" y="8"/>
                    </a:lnTo>
                    <a:lnTo>
                      <a:pt x="8" y="11"/>
                    </a:lnTo>
                    <a:lnTo>
                      <a:pt x="8" y="15"/>
                    </a:lnTo>
                    <a:lnTo>
                      <a:pt x="0" y="26"/>
                    </a:lnTo>
                    <a:lnTo>
                      <a:pt x="0" y="36"/>
                    </a:lnTo>
                    <a:lnTo>
                      <a:pt x="37" y="44"/>
                    </a:lnTo>
                    <a:lnTo>
                      <a:pt x="55" y="44"/>
                    </a:lnTo>
                    <a:lnTo>
                      <a:pt x="66" y="44"/>
                    </a:lnTo>
                    <a:lnTo>
                      <a:pt x="73" y="36"/>
                    </a:lnTo>
                    <a:lnTo>
                      <a:pt x="88" y="36"/>
                    </a:lnTo>
                    <a:lnTo>
                      <a:pt x="73" y="8"/>
                    </a:lnTo>
                    <a:close/>
                  </a:path>
                </a:pathLst>
              </a:custGeom>
              <a:solidFill>
                <a:srgbClr val="CC80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1" name="Freeform 45"/>
              <p:cNvSpPr>
                <a:spLocks/>
              </p:cNvSpPr>
              <p:nvPr/>
            </p:nvSpPr>
            <p:spPr bwMode="auto">
              <a:xfrm>
                <a:off x="3211" y="2532"/>
                <a:ext cx="62" cy="36"/>
              </a:xfrm>
              <a:custGeom>
                <a:avLst/>
                <a:gdLst>
                  <a:gd name="T0" fmla="*/ 7 w 62"/>
                  <a:gd name="T1" fmla="*/ 22 h 36"/>
                  <a:gd name="T2" fmla="*/ 7 w 62"/>
                  <a:gd name="T3" fmla="*/ 18 h 36"/>
                  <a:gd name="T4" fmla="*/ 11 w 62"/>
                  <a:gd name="T5" fmla="*/ 18 h 36"/>
                  <a:gd name="T6" fmla="*/ 26 w 62"/>
                  <a:gd name="T7" fmla="*/ 0 h 36"/>
                  <a:gd name="T8" fmla="*/ 18 w 62"/>
                  <a:gd name="T9" fmla="*/ 18 h 36"/>
                  <a:gd name="T10" fmla="*/ 22 w 62"/>
                  <a:gd name="T11" fmla="*/ 22 h 36"/>
                  <a:gd name="T12" fmla="*/ 26 w 62"/>
                  <a:gd name="T13" fmla="*/ 22 h 36"/>
                  <a:gd name="T14" fmla="*/ 26 w 62"/>
                  <a:gd name="T15" fmla="*/ 22 h 36"/>
                  <a:gd name="T16" fmla="*/ 26 w 62"/>
                  <a:gd name="T17" fmla="*/ 22 h 36"/>
                  <a:gd name="T18" fmla="*/ 29 w 62"/>
                  <a:gd name="T19" fmla="*/ 22 h 36"/>
                  <a:gd name="T20" fmla="*/ 29 w 62"/>
                  <a:gd name="T21" fmla="*/ 18 h 36"/>
                  <a:gd name="T22" fmla="*/ 33 w 62"/>
                  <a:gd name="T23" fmla="*/ 15 h 36"/>
                  <a:gd name="T24" fmla="*/ 33 w 62"/>
                  <a:gd name="T25" fmla="*/ 11 h 36"/>
                  <a:gd name="T26" fmla="*/ 37 w 62"/>
                  <a:gd name="T27" fmla="*/ 11 h 36"/>
                  <a:gd name="T28" fmla="*/ 37 w 62"/>
                  <a:gd name="T29" fmla="*/ 11 h 36"/>
                  <a:gd name="T30" fmla="*/ 37 w 62"/>
                  <a:gd name="T31" fmla="*/ 15 h 36"/>
                  <a:gd name="T32" fmla="*/ 37 w 62"/>
                  <a:gd name="T33" fmla="*/ 18 h 36"/>
                  <a:gd name="T34" fmla="*/ 37 w 62"/>
                  <a:gd name="T35" fmla="*/ 22 h 36"/>
                  <a:gd name="T36" fmla="*/ 37 w 62"/>
                  <a:gd name="T37" fmla="*/ 25 h 36"/>
                  <a:gd name="T38" fmla="*/ 40 w 62"/>
                  <a:gd name="T39" fmla="*/ 25 h 36"/>
                  <a:gd name="T40" fmla="*/ 40 w 62"/>
                  <a:gd name="T41" fmla="*/ 22 h 36"/>
                  <a:gd name="T42" fmla="*/ 44 w 62"/>
                  <a:gd name="T43" fmla="*/ 22 h 36"/>
                  <a:gd name="T44" fmla="*/ 47 w 62"/>
                  <a:gd name="T45" fmla="*/ 22 h 36"/>
                  <a:gd name="T46" fmla="*/ 47 w 62"/>
                  <a:gd name="T47" fmla="*/ 22 h 36"/>
                  <a:gd name="T48" fmla="*/ 51 w 62"/>
                  <a:gd name="T49" fmla="*/ 22 h 36"/>
                  <a:gd name="T50" fmla="*/ 55 w 62"/>
                  <a:gd name="T51" fmla="*/ 22 h 36"/>
                  <a:gd name="T52" fmla="*/ 62 w 62"/>
                  <a:gd name="T53" fmla="*/ 33 h 36"/>
                  <a:gd name="T54" fmla="*/ 44 w 62"/>
                  <a:gd name="T55" fmla="*/ 36 h 36"/>
                  <a:gd name="T56" fmla="*/ 29 w 62"/>
                  <a:gd name="T57" fmla="*/ 29 h 36"/>
                  <a:gd name="T58" fmla="*/ 7 w 62"/>
                  <a:gd name="T59" fmla="*/ 25 h 36"/>
                  <a:gd name="T60" fmla="*/ 0 w 62"/>
                  <a:gd name="T61" fmla="*/ 25 h 36"/>
                  <a:gd name="T62" fmla="*/ 0 w 62"/>
                  <a:gd name="T63" fmla="*/ 25 h 36"/>
                  <a:gd name="T64" fmla="*/ 0 w 62"/>
                  <a:gd name="T65" fmla="*/ 25 h 36"/>
                  <a:gd name="T66" fmla="*/ 0 w 62"/>
                  <a:gd name="T67" fmla="*/ 22 h 36"/>
                  <a:gd name="T68" fmla="*/ 0 w 62"/>
                  <a:gd name="T69" fmla="*/ 22 h 36"/>
                  <a:gd name="T70" fmla="*/ 4 w 62"/>
                  <a:gd name="T71" fmla="*/ 22 h 36"/>
                  <a:gd name="T72" fmla="*/ 4 w 62"/>
                  <a:gd name="T73" fmla="*/ 22 h 36"/>
                  <a:gd name="T74" fmla="*/ 4 w 62"/>
                  <a:gd name="T75" fmla="*/ 22 h 36"/>
                  <a:gd name="T76" fmla="*/ 7 w 62"/>
                  <a:gd name="T77" fmla="*/ 22 h 36"/>
                  <a:gd name="T78" fmla="*/ 7 w 62"/>
                  <a:gd name="T79" fmla="*/ 22 h 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2"/>
                  <a:gd name="T121" fmla="*/ 0 h 36"/>
                  <a:gd name="T122" fmla="*/ 62 w 62"/>
                  <a:gd name="T123" fmla="*/ 36 h 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2" h="36">
                    <a:moveTo>
                      <a:pt x="7" y="22"/>
                    </a:moveTo>
                    <a:lnTo>
                      <a:pt x="7" y="18"/>
                    </a:lnTo>
                    <a:lnTo>
                      <a:pt x="11" y="18"/>
                    </a:lnTo>
                    <a:lnTo>
                      <a:pt x="26" y="0"/>
                    </a:lnTo>
                    <a:lnTo>
                      <a:pt x="18" y="18"/>
                    </a:lnTo>
                    <a:lnTo>
                      <a:pt x="22" y="22"/>
                    </a:lnTo>
                    <a:lnTo>
                      <a:pt x="26" y="22"/>
                    </a:lnTo>
                    <a:lnTo>
                      <a:pt x="29" y="22"/>
                    </a:lnTo>
                    <a:lnTo>
                      <a:pt x="29" y="18"/>
                    </a:lnTo>
                    <a:lnTo>
                      <a:pt x="33" y="15"/>
                    </a:lnTo>
                    <a:lnTo>
                      <a:pt x="33" y="11"/>
                    </a:lnTo>
                    <a:lnTo>
                      <a:pt x="37" y="11"/>
                    </a:lnTo>
                    <a:lnTo>
                      <a:pt x="37" y="15"/>
                    </a:lnTo>
                    <a:lnTo>
                      <a:pt x="37" y="18"/>
                    </a:lnTo>
                    <a:lnTo>
                      <a:pt x="37" y="22"/>
                    </a:lnTo>
                    <a:lnTo>
                      <a:pt x="37" y="25"/>
                    </a:lnTo>
                    <a:lnTo>
                      <a:pt x="40" y="25"/>
                    </a:lnTo>
                    <a:lnTo>
                      <a:pt x="40" y="22"/>
                    </a:lnTo>
                    <a:lnTo>
                      <a:pt x="44" y="22"/>
                    </a:lnTo>
                    <a:lnTo>
                      <a:pt x="47" y="22"/>
                    </a:lnTo>
                    <a:lnTo>
                      <a:pt x="51" y="22"/>
                    </a:lnTo>
                    <a:lnTo>
                      <a:pt x="55" y="22"/>
                    </a:lnTo>
                    <a:lnTo>
                      <a:pt x="62" y="33"/>
                    </a:lnTo>
                    <a:lnTo>
                      <a:pt x="44" y="36"/>
                    </a:lnTo>
                    <a:lnTo>
                      <a:pt x="29" y="29"/>
                    </a:lnTo>
                    <a:lnTo>
                      <a:pt x="7" y="25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4" y="22"/>
                    </a:lnTo>
                    <a:lnTo>
                      <a:pt x="7" y="22"/>
                    </a:lnTo>
                    <a:close/>
                  </a:path>
                </a:pathLst>
              </a:custGeom>
              <a:solidFill>
                <a:srgbClr val="BF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2" name="Freeform 46"/>
              <p:cNvSpPr>
                <a:spLocks/>
              </p:cNvSpPr>
              <p:nvPr/>
            </p:nvSpPr>
            <p:spPr bwMode="auto">
              <a:xfrm>
                <a:off x="3288" y="2529"/>
                <a:ext cx="21" cy="32"/>
              </a:xfrm>
              <a:custGeom>
                <a:avLst/>
                <a:gdLst>
                  <a:gd name="T0" fmla="*/ 0 w 21"/>
                  <a:gd name="T1" fmla="*/ 0 h 32"/>
                  <a:gd name="T2" fmla="*/ 0 w 21"/>
                  <a:gd name="T3" fmla="*/ 0 h 32"/>
                  <a:gd name="T4" fmla="*/ 3 w 21"/>
                  <a:gd name="T5" fmla="*/ 3 h 32"/>
                  <a:gd name="T6" fmla="*/ 3 w 21"/>
                  <a:gd name="T7" fmla="*/ 3 h 32"/>
                  <a:gd name="T8" fmla="*/ 7 w 21"/>
                  <a:gd name="T9" fmla="*/ 7 h 32"/>
                  <a:gd name="T10" fmla="*/ 7 w 21"/>
                  <a:gd name="T11" fmla="*/ 7 h 32"/>
                  <a:gd name="T12" fmla="*/ 7 w 21"/>
                  <a:gd name="T13" fmla="*/ 10 h 32"/>
                  <a:gd name="T14" fmla="*/ 7 w 21"/>
                  <a:gd name="T15" fmla="*/ 14 h 32"/>
                  <a:gd name="T16" fmla="*/ 7 w 21"/>
                  <a:gd name="T17" fmla="*/ 18 h 32"/>
                  <a:gd name="T18" fmla="*/ 7 w 21"/>
                  <a:gd name="T19" fmla="*/ 21 h 32"/>
                  <a:gd name="T20" fmla="*/ 3 w 21"/>
                  <a:gd name="T21" fmla="*/ 25 h 32"/>
                  <a:gd name="T22" fmla="*/ 3 w 21"/>
                  <a:gd name="T23" fmla="*/ 25 h 32"/>
                  <a:gd name="T24" fmla="*/ 3 w 21"/>
                  <a:gd name="T25" fmla="*/ 28 h 32"/>
                  <a:gd name="T26" fmla="*/ 0 w 21"/>
                  <a:gd name="T27" fmla="*/ 32 h 32"/>
                  <a:gd name="T28" fmla="*/ 0 w 21"/>
                  <a:gd name="T29" fmla="*/ 32 h 32"/>
                  <a:gd name="T30" fmla="*/ 21 w 21"/>
                  <a:gd name="T31" fmla="*/ 28 h 32"/>
                  <a:gd name="T32" fmla="*/ 21 w 21"/>
                  <a:gd name="T33" fmla="*/ 28 h 32"/>
                  <a:gd name="T34" fmla="*/ 21 w 21"/>
                  <a:gd name="T35" fmla="*/ 28 h 32"/>
                  <a:gd name="T36" fmla="*/ 18 w 21"/>
                  <a:gd name="T37" fmla="*/ 25 h 32"/>
                  <a:gd name="T38" fmla="*/ 18 w 21"/>
                  <a:gd name="T39" fmla="*/ 21 h 32"/>
                  <a:gd name="T40" fmla="*/ 18 w 21"/>
                  <a:gd name="T41" fmla="*/ 18 h 32"/>
                  <a:gd name="T42" fmla="*/ 14 w 21"/>
                  <a:gd name="T43" fmla="*/ 18 h 32"/>
                  <a:gd name="T44" fmla="*/ 14 w 21"/>
                  <a:gd name="T45" fmla="*/ 14 h 32"/>
                  <a:gd name="T46" fmla="*/ 14 w 21"/>
                  <a:gd name="T47" fmla="*/ 10 h 32"/>
                  <a:gd name="T48" fmla="*/ 10 w 21"/>
                  <a:gd name="T49" fmla="*/ 10 h 32"/>
                  <a:gd name="T50" fmla="*/ 10 w 21"/>
                  <a:gd name="T51" fmla="*/ 7 h 32"/>
                  <a:gd name="T52" fmla="*/ 7 w 21"/>
                  <a:gd name="T53" fmla="*/ 3 h 32"/>
                  <a:gd name="T54" fmla="*/ 7 w 21"/>
                  <a:gd name="T55" fmla="*/ 3 h 32"/>
                  <a:gd name="T56" fmla="*/ 3 w 21"/>
                  <a:gd name="T57" fmla="*/ 0 h 32"/>
                  <a:gd name="T58" fmla="*/ 3 w 21"/>
                  <a:gd name="T59" fmla="*/ 0 h 32"/>
                  <a:gd name="T60" fmla="*/ 0 w 21"/>
                  <a:gd name="T61" fmla="*/ 0 h 32"/>
                  <a:gd name="T62" fmla="*/ 0 w 21"/>
                  <a:gd name="T63" fmla="*/ 0 h 3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1"/>
                  <a:gd name="T97" fmla="*/ 0 h 32"/>
                  <a:gd name="T98" fmla="*/ 21 w 21"/>
                  <a:gd name="T99" fmla="*/ 32 h 3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1" h="32">
                    <a:moveTo>
                      <a:pt x="0" y="0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7" y="7"/>
                    </a:lnTo>
                    <a:lnTo>
                      <a:pt x="7" y="10"/>
                    </a:lnTo>
                    <a:lnTo>
                      <a:pt x="7" y="14"/>
                    </a:lnTo>
                    <a:lnTo>
                      <a:pt x="7" y="18"/>
                    </a:lnTo>
                    <a:lnTo>
                      <a:pt x="7" y="21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0" y="32"/>
                    </a:lnTo>
                    <a:lnTo>
                      <a:pt x="21" y="28"/>
                    </a:lnTo>
                    <a:lnTo>
                      <a:pt x="18" y="25"/>
                    </a:lnTo>
                    <a:lnTo>
                      <a:pt x="18" y="21"/>
                    </a:lnTo>
                    <a:lnTo>
                      <a:pt x="18" y="18"/>
                    </a:lnTo>
                    <a:lnTo>
                      <a:pt x="14" y="18"/>
                    </a:lnTo>
                    <a:lnTo>
                      <a:pt x="14" y="14"/>
                    </a:lnTo>
                    <a:lnTo>
                      <a:pt x="14" y="10"/>
                    </a:lnTo>
                    <a:lnTo>
                      <a:pt x="10" y="10"/>
                    </a:lnTo>
                    <a:lnTo>
                      <a:pt x="10" y="7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3" name="Freeform 47"/>
              <p:cNvSpPr>
                <a:spLocks/>
              </p:cNvSpPr>
              <p:nvPr/>
            </p:nvSpPr>
            <p:spPr bwMode="auto">
              <a:xfrm>
                <a:off x="3186" y="2380"/>
                <a:ext cx="21" cy="58"/>
              </a:xfrm>
              <a:custGeom>
                <a:avLst/>
                <a:gdLst>
                  <a:gd name="T0" fmla="*/ 7 w 21"/>
                  <a:gd name="T1" fmla="*/ 0 h 58"/>
                  <a:gd name="T2" fmla="*/ 0 w 21"/>
                  <a:gd name="T3" fmla="*/ 14 h 58"/>
                  <a:gd name="T4" fmla="*/ 11 w 21"/>
                  <a:gd name="T5" fmla="*/ 22 h 58"/>
                  <a:gd name="T6" fmla="*/ 0 w 21"/>
                  <a:gd name="T7" fmla="*/ 29 h 58"/>
                  <a:gd name="T8" fmla="*/ 18 w 21"/>
                  <a:gd name="T9" fmla="*/ 58 h 58"/>
                  <a:gd name="T10" fmla="*/ 21 w 21"/>
                  <a:gd name="T11" fmla="*/ 33 h 58"/>
                  <a:gd name="T12" fmla="*/ 7 w 21"/>
                  <a:gd name="T13" fmla="*/ 11 h 58"/>
                  <a:gd name="T14" fmla="*/ 7 w 21"/>
                  <a:gd name="T15" fmla="*/ 0 h 58"/>
                  <a:gd name="T16" fmla="*/ 7 w 21"/>
                  <a:gd name="T17" fmla="*/ 0 h 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58"/>
                  <a:gd name="T29" fmla="*/ 21 w 21"/>
                  <a:gd name="T30" fmla="*/ 58 h 5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58">
                    <a:moveTo>
                      <a:pt x="7" y="0"/>
                    </a:moveTo>
                    <a:lnTo>
                      <a:pt x="0" y="14"/>
                    </a:lnTo>
                    <a:lnTo>
                      <a:pt x="11" y="22"/>
                    </a:lnTo>
                    <a:lnTo>
                      <a:pt x="0" y="29"/>
                    </a:lnTo>
                    <a:lnTo>
                      <a:pt x="18" y="58"/>
                    </a:lnTo>
                    <a:lnTo>
                      <a:pt x="21" y="33"/>
                    </a:lnTo>
                    <a:lnTo>
                      <a:pt x="7" y="1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4" name="Freeform 48"/>
              <p:cNvSpPr>
                <a:spLocks/>
              </p:cNvSpPr>
              <p:nvPr/>
            </p:nvSpPr>
            <p:spPr bwMode="auto">
              <a:xfrm>
                <a:off x="3502" y="2380"/>
                <a:ext cx="288" cy="181"/>
              </a:xfrm>
              <a:custGeom>
                <a:avLst/>
                <a:gdLst>
                  <a:gd name="T0" fmla="*/ 124 w 288"/>
                  <a:gd name="T1" fmla="*/ 0 h 181"/>
                  <a:gd name="T2" fmla="*/ 120 w 288"/>
                  <a:gd name="T3" fmla="*/ 4 h 181"/>
                  <a:gd name="T4" fmla="*/ 117 w 288"/>
                  <a:gd name="T5" fmla="*/ 4 h 181"/>
                  <a:gd name="T6" fmla="*/ 109 w 288"/>
                  <a:gd name="T7" fmla="*/ 7 h 181"/>
                  <a:gd name="T8" fmla="*/ 106 w 288"/>
                  <a:gd name="T9" fmla="*/ 11 h 181"/>
                  <a:gd name="T10" fmla="*/ 98 w 288"/>
                  <a:gd name="T11" fmla="*/ 11 h 181"/>
                  <a:gd name="T12" fmla="*/ 91 w 288"/>
                  <a:gd name="T13" fmla="*/ 14 h 181"/>
                  <a:gd name="T14" fmla="*/ 84 w 288"/>
                  <a:gd name="T15" fmla="*/ 18 h 181"/>
                  <a:gd name="T16" fmla="*/ 77 w 288"/>
                  <a:gd name="T17" fmla="*/ 18 h 181"/>
                  <a:gd name="T18" fmla="*/ 69 w 288"/>
                  <a:gd name="T19" fmla="*/ 22 h 181"/>
                  <a:gd name="T20" fmla="*/ 62 w 288"/>
                  <a:gd name="T21" fmla="*/ 22 h 181"/>
                  <a:gd name="T22" fmla="*/ 58 w 288"/>
                  <a:gd name="T23" fmla="*/ 25 h 181"/>
                  <a:gd name="T24" fmla="*/ 58 w 288"/>
                  <a:gd name="T25" fmla="*/ 29 h 181"/>
                  <a:gd name="T26" fmla="*/ 55 w 288"/>
                  <a:gd name="T27" fmla="*/ 36 h 181"/>
                  <a:gd name="T28" fmla="*/ 47 w 288"/>
                  <a:gd name="T29" fmla="*/ 47 h 181"/>
                  <a:gd name="T30" fmla="*/ 44 w 288"/>
                  <a:gd name="T31" fmla="*/ 62 h 181"/>
                  <a:gd name="T32" fmla="*/ 37 w 288"/>
                  <a:gd name="T33" fmla="*/ 76 h 181"/>
                  <a:gd name="T34" fmla="*/ 29 w 288"/>
                  <a:gd name="T35" fmla="*/ 91 h 181"/>
                  <a:gd name="T36" fmla="*/ 22 w 288"/>
                  <a:gd name="T37" fmla="*/ 109 h 181"/>
                  <a:gd name="T38" fmla="*/ 15 w 288"/>
                  <a:gd name="T39" fmla="*/ 123 h 181"/>
                  <a:gd name="T40" fmla="*/ 11 w 288"/>
                  <a:gd name="T41" fmla="*/ 134 h 181"/>
                  <a:gd name="T42" fmla="*/ 7 w 288"/>
                  <a:gd name="T43" fmla="*/ 141 h 181"/>
                  <a:gd name="T44" fmla="*/ 4 w 288"/>
                  <a:gd name="T45" fmla="*/ 152 h 181"/>
                  <a:gd name="T46" fmla="*/ 4 w 288"/>
                  <a:gd name="T47" fmla="*/ 156 h 181"/>
                  <a:gd name="T48" fmla="*/ 0 w 288"/>
                  <a:gd name="T49" fmla="*/ 163 h 181"/>
                  <a:gd name="T50" fmla="*/ 0 w 288"/>
                  <a:gd name="T51" fmla="*/ 167 h 181"/>
                  <a:gd name="T52" fmla="*/ 284 w 288"/>
                  <a:gd name="T53" fmla="*/ 181 h 181"/>
                  <a:gd name="T54" fmla="*/ 288 w 288"/>
                  <a:gd name="T55" fmla="*/ 167 h 181"/>
                  <a:gd name="T56" fmla="*/ 288 w 288"/>
                  <a:gd name="T57" fmla="*/ 167 h 181"/>
                  <a:gd name="T58" fmla="*/ 288 w 288"/>
                  <a:gd name="T59" fmla="*/ 163 h 181"/>
                  <a:gd name="T60" fmla="*/ 288 w 288"/>
                  <a:gd name="T61" fmla="*/ 159 h 181"/>
                  <a:gd name="T62" fmla="*/ 284 w 288"/>
                  <a:gd name="T63" fmla="*/ 152 h 181"/>
                  <a:gd name="T64" fmla="*/ 280 w 288"/>
                  <a:gd name="T65" fmla="*/ 145 h 181"/>
                  <a:gd name="T66" fmla="*/ 277 w 288"/>
                  <a:gd name="T67" fmla="*/ 138 h 181"/>
                  <a:gd name="T68" fmla="*/ 273 w 288"/>
                  <a:gd name="T69" fmla="*/ 123 h 181"/>
                  <a:gd name="T70" fmla="*/ 266 w 288"/>
                  <a:gd name="T71" fmla="*/ 112 h 181"/>
                  <a:gd name="T72" fmla="*/ 259 w 288"/>
                  <a:gd name="T73" fmla="*/ 98 h 181"/>
                  <a:gd name="T74" fmla="*/ 255 w 288"/>
                  <a:gd name="T75" fmla="*/ 87 h 181"/>
                  <a:gd name="T76" fmla="*/ 251 w 288"/>
                  <a:gd name="T77" fmla="*/ 76 h 181"/>
                  <a:gd name="T78" fmla="*/ 248 w 288"/>
                  <a:gd name="T79" fmla="*/ 69 h 181"/>
                  <a:gd name="T80" fmla="*/ 244 w 288"/>
                  <a:gd name="T81" fmla="*/ 65 h 181"/>
                  <a:gd name="T82" fmla="*/ 229 w 288"/>
                  <a:gd name="T83" fmla="*/ 43 h 181"/>
                  <a:gd name="T84" fmla="*/ 135 w 288"/>
                  <a:gd name="T85" fmla="*/ 0 h 18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8"/>
                  <a:gd name="T130" fmla="*/ 0 h 181"/>
                  <a:gd name="T131" fmla="*/ 288 w 288"/>
                  <a:gd name="T132" fmla="*/ 181 h 18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8" h="181">
                    <a:moveTo>
                      <a:pt x="135" y="0"/>
                    </a:moveTo>
                    <a:lnTo>
                      <a:pt x="124" y="0"/>
                    </a:lnTo>
                    <a:lnTo>
                      <a:pt x="120" y="4"/>
                    </a:lnTo>
                    <a:lnTo>
                      <a:pt x="117" y="4"/>
                    </a:lnTo>
                    <a:lnTo>
                      <a:pt x="113" y="7"/>
                    </a:lnTo>
                    <a:lnTo>
                      <a:pt x="109" y="7"/>
                    </a:lnTo>
                    <a:lnTo>
                      <a:pt x="106" y="11"/>
                    </a:lnTo>
                    <a:lnTo>
                      <a:pt x="102" y="11"/>
                    </a:lnTo>
                    <a:lnTo>
                      <a:pt x="98" y="11"/>
                    </a:lnTo>
                    <a:lnTo>
                      <a:pt x="95" y="14"/>
                    </a:lnTo>
                    <a:lnTo>
                      <a:pt x="91" y="14"/>
                    </a:lnTo>
                    <a:lnTo>
                      <a:pt x="88" y="14"/>
                    </a:lnTo>
                    <a:lnTo>
                      <a:pt x="84" y="18"/>
                    </a:lnTo>
                    <a:lnTo>
                      <a:pt x="80" y="18"/>
                    </a:lnTo>
                    <a:lnTo>
                      <a:pt x="77" y="18"/>
                    </a:lnTo>
                    <a:lnTo>
                      <a:pt x="73" y="22"/>
                    </a:lnTo>
                    <a:lnTo>
                      <a:pt x="69" y="22"/>
                    </a:lnTo>
                    <a:lnTo>
                      <a:pt x="66" y="22"/>
                    </a:lnTo>
                    <a:lnTo>
                      <a:pt x="62" y="22"/>
                    </a:lnTo>
                    <a:lnTo>
                      <a:pt x="58" y="25"/>
                    </a:lnTo>
                    <a:lnTo>
                      <a:pt x="58" y="29"/>
                    </a:lnTo>
                    <a:lnTo>
                      <a:pt x="55" y="29"/>
                    </a:lnTo>
                    <a:lnTo>
                      <a:pt x="55" y="36"/>
                    </a:lnTo>
                    <a:lnTo>
                      <a:pt x="51" y="40"/>
                    </a:lnTo>
                    <a:lnTo>
                      <a:pt x="47" y="47"/>
                    </a:lnTo>
                    <a:lnTo>
                      <a:pt x="44" y="51"/>
                    </a:lnTo>
                    <a:lnTo>
                      <a:pt x="44" y="62"/>
                    </a:lnTo>
                    <a:lnTo>
                      <a:pt x="37" y="65"/>
                    </a:lnTo>
                    <a:lnTo>
                      <a:pt x="37" y="76"/>
                    </a:lnTo>
                    <a:lnTo>
                      <a:pt x="33" y="83"/>
                    </a:lnTo>
                    <a:lnTo>
                      <a:pt x="29" y="91"/>
                    </a:lnTo>
                    <a:lnTo>
                      <a:pt x="26" y="98"/>
                    </a:lnTo>
                    <a:lnTo>
                      <a:pt x="22" y="109"/>
                    </a:lnTo>
                    <a:lnTo>
                      <a:pt x="18" y="116"/>
                    </a:lnTo>
                    <a:lnTo>
                      <a:pt x="15" y="123"/>
                    </a:lnTo>
                    <a:lnTo>
                      <a:pt x="11" y="127"/>
                    </a:lnTo>
                    <a:lnTo>
                      <a:pt x="11" y="134"/>
                    </a:lnTo>
                    <a:lnTo>
                      <a:pt x="7" y="138"/>
                    </a:lnTo>
                    <a:lnTo>
                      <a:pt x="7" y="141"/>
                    </a:lnTo>
                    <a:lnTo>
                      <a:pt x="4" y="149"/>
                    </a:lnTo>
                    <a:lnTo>
                      <a:pt x="4" y="152"/>
                    </a:lnTo>
                    <a:lnTo>
                      <a:pt x="4" y="156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7"/>
                    </a:lnTo>
                    <a:lnTo>
                      <a:pt x="0" y="181"/>
                    </a:lnTo>
                    <a:lnTo>
                      <a:pt x="284" y="181"/>
                    </a:lnTo>
                    <a:lnTo>
                      <a:pt x="288" y="170"/>
                    </a:lnTo>
                    <a:lnTo>
                      <a:pt x="288" y="167"/>
                    </a:lnTo>
                    <a:lnTo>
                      <a:pt x="288" y="163"/>
                    </a:lnTo>
                    <a:lnTo>
                      <a:pt x="288" y="159"/>
                    </a:lnTo>
                    <a:lnTo>
                      <a:pt x="284" y="156"/>
                    </a:lnTo>
                    <a:lnTo>
                      <a:pt x="284" y="152"/>
                    </a:lnTo>
                    <a:lnTo>
                      <a:pt x="280" y="145"/>
                    </a:lnTo>
                    <a:lnTo>
                      <a:pt x="280" y="141"/>
                    </a:lnTo>
                    <a:lnTo>
                      <a:pt x="277" y="138"/>
                    </a:lnTo>
                    <a:lnTo>
                      <a:pt x="273" y="130"/>
                    </a:lnTo>
                    <a:lnTo>
                      <a:pt x="273" y="123"/>
                    </a:lnTo>
                    <a:lnTo>
                      <a:pt x="269" y="120"/>
                    </a:lnTo>
                    <a:lnTo>
                      <a:pt x="266" y="112"/>
                    </a:lnTo>
                    <a:lnTo>
                      <a:pt x="262" y="105"/>
                    </a:lnTo>
                    <a:lnTo>
                      <a:pt x="259" y="98"/>
                    </a:lnTo>
                    <a:lnTo>
                      <a:pt x="259" y="94"/>
                    </a:lnTo>
                    <a:lnTo>
                      <a:pt x="255" y="87"/>
                    </a:lnTo>
                    <a:lnTo>
                      <a:pt x="251" y="83"/>
                    </a:lnTo>
                    <a:lnTo>
                      <a:pt x="251" y="76"/>
                    </a:lnTo>
                    <a:lnTo>
                      <a:pt x="248" y="72"/>
                    </a:lnTo>
                    <a:lnTo>
                      <a:pt x="248" y="69"/>
                    </a:lnTo>
                    <a:lnTo>
                      <a:pt x="244" y="65"/>
                    </a:lnTo>
                    <a:lnTo>
                      <a:pt x="229" y="43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5" name="Freeform 49"/>
              <p:cNvSpPr>
                <a:spLocks/>
              </p:cNvSpPr>
              <p:nvPr/>
            </p:nvSpPr>
            <p:spPr bwMode="auto">
              <a:xfrm>
                <a:off x="3611" y="2384"/>
                <a:ext cx="26" cy="119"/>
              </a:xfrm>
              <a:custGeom>
                <a:avLst/>
                <a:gdLst>
                  <a:gd name="T0" fmla="*/ 26 w 26"/>
                  <a:gd name="T1" fmla="*/ 0 h 119"/>
                  <a:gd name="T2" fmla="*/ 15 w 26"/>
                  <a:gd name="T3" fmla="*/ 0 h 119"/>
                  <a:gd name="T4" fmla="*/ 0 w 26"/>
                  <a:gd name="T5" fmla="*/ 10 h 119"/>
                  <a:gd name="T6" fmla="*/ 0 w 26"/>
                  <a:gd name="T7" fmla="*/ 10 h 119"/>
                  <a:gd name="T8" fmla="*/ 0 w 26"/>
                  <a:gd name="T9" fmla="*/ 10 h 119"/>
                  <a:gd name="T10" fmla="*/ 0 w 26"/>
                  <a:gd name="T11" fmla="*/ 14 h 119"/>
                  <a:gd name="T12" fmla="*/ 0 w 26"/>
                  <a:gd name="T13" fmla="*/ 18 h 119"/>
                  <a:gd name="T14" fmla="*/ 0 w 26"/>
                  <a:gd name="T15" fmla="*/ 21 h 119"/>
                  <a:gd name="T16" fmla="*/ 0 w 26"/>
                  <a:gd name="T17" fmla="*/ 21 h 119"/>
                  <a:gd name="T18" fmla="*/ 0 w 26"/>
                  <a:gd name="T19" fmla="*/ 25 h 119"/>
                  <a:gd name="T20" fmla="*/ 0 w 26"/>
                  <a:gd name="T21" fmla="*/ 29 h 119"/>
                  <a:gd name="T22" fmla="*/ 0 w 26"/>
                  <a:gd name="T23" fmla="*/ 32 h 119"/>
                  <a:gd name="T24" fmla="*/ 0 w 26"/>
                  <a:gd name="T25" fmla="*/ 36 h 119"/>
                  <a:gd name="T26" fmla="*/ 0 w 26"/>
                  <a:gd name="T27" fmla="*/ 39 h 119"/>
                  <a:gd name="T28" fmla="*/ 4 w 26"/>
                  <a:gd name="T29" fmla="*/ 43 h 119"/>
                  <a:gd name="T30" fmla="*/ 4 w 26"/>
                  <a:gd name="T31" fmla="*/ 47 h 119"/>
                  <a:gd name="T32" fmla="*/ 4 w 26"/>
                  <a:gd name="T33" fmla="*/ 54 h 119"/>
                  <a:gd name="T34" fmla="*/ 4 w 26"/>
                  <a:gd name="T35" fmla="*/ 58 h 119"/>
                  <a:gd name="T36" fmla="*/ 8 w 26"/>
                  <a:gd name="T37" fmla="*/ 65 h 119"/>
                  <a:gd name="T38" fmla="*/ 8 w 26"/>
                  <a:gd name="T39" fmla="*/ 68 h 119"/>
                  <a:gd name="T40" fmla="*/ 8 w 26"/>
                  <a:gd name="T41" fmla="*/ 76 h 119"/>
                  <a:gd name="T42" fmla="*/ 11 w 26"/>
                  <a:gd name="T43" fmla="*/ 79 h 119"/>
                  <a:gd name="T44" fmla="*/ 11 w 26"/>
                  <a:gd name="T45" fmla="*/ 87 h 119"/>
                  <a:gd name="T46" fmla="*/ 11 w 26"/>
                  <a:gd name="T47" fmla="*/ 90 h 119"/>
                  <a:gd name="T48" fmla="*/ 11 w 26"/>
                  <a:gd name="T49" fmla="*/ 97 h 119"/>
                  <a:gd name="T50" fmla="*/ 15 w 26"/>
                  <a:gd name="T51" fmla="*/ 101 h 119"/>
                  <a:gd name="T52" fmla="*/ 15 w 26"/>
                  <a:gd name="T53" fmla="*/ 105 h 119"/>
                  <a:gd name="T54" fmla="*/ 15 w 26"/>
                  <a:gd name="T55" fmla="*/ 108 h 119"/>
                  <a:gd name="T56" fmla="*/ 15 w 26"/>
                  <a:gd name="T57" fmla="*/ 108 h 119"/>
                  <a:gd name="T58" fmla="*/ 19 w 26"/>
                  <a:gd name="T59" fmla="*/ 112 h 119"/>
                  <a:gd name="T60" fmla="*/ 19 w 26"/>
                  <a:gd name="T61" fmla="*/ 112 h 119"/>
                  <a:gd name="T62" fmla="*/ 26 w 26"/>
                  <a:gd name="T63" fmla="*/ 119 h 119"/>
                  <a:gd name="T64" fmla="*/ 26 w 26"/>
                  <a:gd name="T65" fmla="*/ 0 h 119"/>
                  <a:gd name="T66" fmla="*/ 26 w 26"/>
                  <a:gd name="T67" fmla="*/ 0 h 11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6"/>
                  <a:gd name="T103" fmla="*/ 0 h 119"/>
                  <a:gd name="T104" fmla="*/ 26 w 26"/>
                  <a:gd name="T105" fmla="*/ 119 h 11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6" h="119">
                    <a:moveTo>
                      <a:pt x="26" y="0"/>
                    </a:moveTo>
                    <a:lnTo>
                      <a:pt x="15" y="0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4" y="43"/>
                    </a:lnTo>
                    <a:lnTo>
                      <a:pt x="4" y="47"/>
                    </a:lnTo>
                    <a:lnTo>
                      <a:pt x="4" y="54"/>
                    </a:lnTo>
                    <a:lnTo>
                      <a:pt x="4" y="58"/>
                    </a:lnTo>
                    <a:lnTo>
                      <a:pt x="8" y="65"/>
                    </a:lnTo>
                    <a:lnTo>
                      <a:pt x="8" y="68"/>
                    </a:lnTo>
                    <a:lnTo>
                      <a:pt x="8" y="76"/>
                    </a:lnTo>
                    <a:lnTo>
                      <a:pt x="11" y="79"/>
                    </a:lnTo>
                    <a:lnTo>
                      <a:pt x="11" y="87"/>
                    </a:lnTo>
                    <a:lnTo>
                      <a:pt x="11" y="90"/>
                    </a:lnTo>
                    <a:lnTo>
                      <a:pt x="11" y="97"/>
                    </a:lnTo>
                    <a:lnTo>
                      <a:pt x="15" y="101"/>
                    </a:lnTo>
                    <a:lnTo>
                      <a:pt x="15" y="105"/>
                    </a:lnTo>
                    <a:lnTo>
                      <a:pt x="15" y="108"/>
                    </a:lnTo>
                    <a:lnTo>
                      <a:pt x="19" y="112"/>
                    </a:lnTo>
                    <a:lnTo>
                      <a:pt x="26" y="119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6" name="Freeform 50"/>
              <p:cNvSpPr>
                <a:spLocks/>
              </p:cNvSpPr>
              <p:nvPr/>
            </p:nvSpPr>
            <p:spPr bwMode="auto">
              <a:xfrm>
                <a:off x="3531" y="2438"/>
                <a:ext cx="66" cy="76"/>
              </a:xfrm>
              <a:custGeom>
                <a:avLst/>
                <a:gdLst>
                  <a:gd name="T0" fmla="*/ 44 w 66"/>
                  <a:gd name="T1" fmla="*/ 4 h 76"/>
                  <a:gd name="T2" fmla="*/ 48 w 66"/>
                  <a:gd name="T3" fmla="*/ 7 h 76"/>
                  <a:gd name="T4" fmla="*/ 48 w 66"/>
                  <a:gd name="T5" fmla="*/ 11 h 76"/>
                  <a:gd name="T6" fmla="*/ 51 w 66"/>
                  <a:gd name="T7" fmla="*/ 14 h 76"/>
                  <a:gd name="T8" fmla="*/ 55 w 66"/>
                  <a:gd name="T9" fmla="*/ 22 h 76"/>
                  <a:gd name="T10" fmla="*/ 59 w 66"/>
                  <a:gd name="T11" fmla="*/ 25 h 76"/>
                  <a:gd name="T12" fmla="*/ 62 w 66"/>
                  <a:gd name="T13" fmla="*/ 33 h 76"/>
                  <a:gd name="T14" fmla="*/ 62 w 66"/>
                  <a:gd name="T15" fmla="*/ 40 h 76"/>
                  <a:gd name="T16" fmla="*/ 66 w 66"/>
                  <a:gd name="T17" fmla="*/ 43 h 76"/>
                  <a:gd name="T18" fmla="*/ 66 w 66"/>
                  <a:gd name="T19" fmla="*/ 51 h 76"/>
                  <a:gd name="T20" fmla="*/ 66 w 66"/>
                  <a:gd name="T21" fmla="*/ 54 h 76"/>
                  <a:gd name="T22" fmla="*/ 66 w 66"/>
                  <a:gd name="T23" fmla="*/ 58 h 76"/>
                  <a:gd name="T24" fmla="*/ 66 w 66"/>
                  <a:gd name="T25" fmla="*/ 62 h 76"/>
                  <a:gd name="T26" fmla="*/ 40 w 66"/>
                  <a:gd name="T27" fmla="*/ 69 h 76"/>
                  <a:gd name="T28" fmla="*/ 40 w 66"/>
                  <a:gd name="T29" fmla="*/ 65 h 76"/>
                  <a:gd name="T30" fmla="*/ 37 w 66"/>
                  <a:gd name="T31" fmla="*/ 65 h 76"/>
                  <a:gd name="T32" fmla="*/ 29 w 66"/>
                  <a:gd name="T33" fmla="*/ 65 h 76"/>
                  <a:gd name="T34" fmla="*/ 26 w 66"/>
                  <a:gd name="T35" fmla="*/ 69 h 76"/>
                  <a:gd name="T36" fmla="*/ 22 w 66"/>
                  <a:gd name="T37" fmla="*/ 69 h 76"/>
                  <a:gd name="T38" fmla="*/ 15 w 66"/>
                  <a:gd name="T39" fmla="*/ 69 h 76"/>
                  <a:gd name="T40" fmla="*/ 11 w 66"/>
                  <a:gd name="T41" fmla="*/ 72 h 76"/>
                  <a:gd name="T42" fmla="*/ 8 w 66"/>
                  <a:gd name="T43" fmla="*/ 72 h 76"/>
                  <a:gd name="T44" fmla="*/ 4 w 66"/>
                  <a:gd name="T45" fmla="*/ 76 h 76"/>
                  <a:gd name="T46" fmla="*/ 0 w 66"/>
                  <a:gd name="T47" fmla="*/ 76 h 76"/>
                  <a:gd name="T48" fmla="*/ 4 w 66"/>
                  <a:gd name="T49" fmla="*/ 72 h 76"/>
                  <a:gd name="T50" fmla="*/ 8 w 66"/>
                  <a:gd name="T51" fmla="*/ 69 h 76"/>
                  <a:gd name="T52" fmla="*/ 15 w 66"/>
                  <a:gd name="T53" fmla="*/ 65 h 76"/>
                  <a:gd name="T54" fmla="*/ 18 w 66"/>
                  <a:gd name="T55" fmla="*/ 65 h 76"/>
                  <a:gd name="T56" fmla="*/ 4 w 66"/>
                  <a:gd name="T57" fmla="*/ 58 h 76"/>
                  <a:gd name="T58" fmla="*/ 11 w 66"/>
                  <a:gd name="T59" fmla="*/ 54 h 76"/>
                  <a:gd name="T60" fmla="*/ 18 w 66"/>
                  <a:gd name="T61" fmla="*/ 54 h 76"/>
                  <a:gd name="T62" fmla="*/ 26 w 66"/>
                  <a:gd name="T63" fmla="*/ 54 h 76"/>
                  <a:gd name="T64" fmla="*/ 29 w 66"/>
                  <a:gd name="T65" fmla="*/ 54 h 76"/>
                  <a:gd name="T66" fmla="*/ 37 w 66"/>
                  <a:gd name="T67" fmla="*/ 54 h 76"/>
                  <a:gd name="T68" fmla="*/ 40 w 66"/>
                  <a:gd name="T69" fmla="*/ 54 h 76"/>
                  <a:gd name="T70" fmla="*/ 40 w 66"/>
                  <a:gd name="T71" fmla="*/ 51 h 76"/>
                  <a:gd name="T72" fmla="*/ 40 w 66"/>
                  <a:gd name="T73" fmla="*/ 47 h 76"/>
                  <a:gd name="T74" fmla="*/ 40 w 66"/>
                  <a:gd name="T75" fmla="*/ 40 h 76"/>
                  <a:gd name="T76" fmla="*/ 40 w 66"/>
                  <a:gd name="T77" fmla="*/ 36 h 76"/>
                  <a:gd name="T78" fmla="*/ 44 w 66"/>
                  <a:gd name="T79" fmla="*/ 29 h 76"/>
                  <a:gd name="T80" fmla="*/ 44 w 66"/>
                  <a:gd name="T81" fmla="*/ 25 h 76"/>
                  <a:gd name="T82" fmla="*/ 44 w 66"/>
                  <a:gd name="T83" fmla="*/ 22 h 76"/>
                  <a:gd name="T84" fmla="*/ 44 w 66"/>
                  <a:gd name="T85" fmla="*/ 14 h 76"/>
                  <a:gd name="T86" fmla="*/ 44 w 66"/>
                  <a:gd name="T87" fmla="*/ 11 h 76"/>
                  <a:gd name="T88" fmla="*/ 44 w 66"/>
                  <a:gd name="T89" fmla="*/ 4 h 76"/>
                  <a:gd name="T90" fmla="*/ 44 w 66"/>
                  <a:gd name="T91" fmla="*/ 0 h 76"/>
                  <a:gd name="T92" fmla="*/ 44 w 66"/>
                  <a:gd name="T93" fmla="*/ 0 h 7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66"/>
                  <a:gd name="T142" fmla="*/ 0 h 76"/>
                  <a:gd name="T143" fmla="*/ 66 w 66"/>
                  <a:gd name="T144" fmla="*/ 76 h 7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66" h="76">
                    <a:moveTo>
                      <a:pt x="44" y="0"/>
                    </a:moveTo>
                    <a:lnTo>
                      <a:pt x="44" y="4"/>
                    </a:lnTo>
                    <a:lnTo>
                      <a:pt x="48" y="7"/>
                    </a:lnTo>
                    <a:lnTo>
                      <a:pt x="48" y="11"/>
                    </a:lnTo>
                    <a:lnTo>
                      <a:pt x="51" y="14"/>
                    </a:lnTo>
                    <a:lnTo>
                      <a:pt x="55" y="18"/>
                    </a:lnTo>
                    <a:lnTo>
                      <a:pt x="55" y="22"/>
                    </a:lnTo>
                    <a:lnTo>
                      <a:pt x="59" y="25"/>
                    </a:lnTo>
                    <a:lnTo>
                      <a:pt x="59" y="29"/>
                    </a:lnTo>
                    <a:lnTo>
                      <a:pt x="62" y="33"/>
                    </a:lnTo>
                    <a:lnTo>
                      <a:pt x="62" y="36"/>
                    </a:lnTo>
                    <a:lnTo>
                      <a:pt x="62" y="40"/>
                    </a:lnTo>
                    <a:lnTo>
                      <a:pt x="66" y="43"/>
                    </a:lnTo>
                    <a:lnTo>
                      <a:pt x="66" y="47"/>
                    </a:lnTo>
                    <a:lnTo>
                      <a:pt x="66" y="51"/>
                    </a:lnTo>
                    <a:lnTo>
                      <a:pt x="66" y="54"/>
                    </a:lnTo>
                    <a:lnTo>
                      <a:pt x="66" y="58"/>
                    </a:lnTo>
                    <a:lnTo>
                      <a:pt x="66" y="62"/>
                    </a:lnTo>
                    <a:lnTo>
                      <a:pt x="40" y="69"/>
                    </a:lnTo>
                    <a:lnTo>
                      <a:pt x="40" y="65"/>
                    </a:lnTo>
                    <a:lnTo>
                      <a:pt x="37" y="65"/>
                    </a:lnTo>
                    <a:lnTo>
                      <a:pt x="33" y="65"/>
                    </a:lnTo>
                    <a:lnTo>
                      <a:pt x="29" y="65"/>
                    </a:lnTo>
                    <a:lnTo>
                      <a:pt x="26" y="69"/>
                    </a:lnTo>
                    <a:lnTo>
                      <a:pt x="22" y="69"/>
                    </a:lnTo>
                    <a:lnTo>
                      <a:pt x="18" y="69"/>
                    </a:lnTo>
                    <a:lnTo>
                      <a:pt x="15" y="69"/>
                    </a:lnTo>
                    <a:lnTo>
                      <a:pt x="15" y="72"/>
                    </a:lnTo>
                    <a:lnTo>
                      <a:pt x="11" y="72"/>
                    </a:lnTo>
                    <a:lnTo>
                      <a:pt x="8" y="72"/>
                    </a:lnTo>
                    <a:lnTo>
                      <a:pt x="4" y="72"/>
                    </a:lnTo>
                    <a:lnTo>
                      <a:pt x="4" y="76"/>
                    </a:lnTo>
                    <a:lnTo>
                      <a:pt x="0" y="76"/>
                    </a:lnTo>
                    <a:lnTo>
                      <a:pt x="4" y="72"/>
                    </a:lnTo>
                    <a:lnTo>
                      <a:pt x="8" y="69"/>
                    </a:lnTo>
                    <a:lnTo>
                      <a:pt x="11" y="65"/>
                    </a:lnTo>
                    <a:lnTo>
                      <a:pt x="15" y="65"/>
                    </a:lnTo>
                    <a:lnTo>
                      <a:pt x="18" y="65"/>
                    </a:lnTo>
                    <a:lnTo>
                      <a:pt x="4" y="58"/>
                    </a:lnTo>
                    <a:lnTo>
                      <a:pt x="8" y="58"/>
                    </a:lnTo>
                    <a:lnTo>
                      <a:pt x="11" y="54"/>
                    </a:lnTo>
                    <a:lnTo>
                      <a:pt x="15" y="54"/>
                    </a:lnTo>
                    <a:lnTo>
                      <a:pt x="18" y="54"/>
                    </a:lnTo>
                    <a:lnTo>
                      <a:pt x="22" y="54"/>
                    </a:lnTo>
                    <a:lnTo>
                      <a:pt x="26" y="54"/>
                    </a:lnTo>
                    <a:lnTo>
                      <a:pt x="29" y="54"/>
                    </a:lnTo>
                    <a:lnTo>
                      <a:pt x="33" y="54"/>
                    </a:lnTo>
                    <a:lnTo>
                      <a:pt x="37" y="54"/>
                    </a:lnTo>
                    <a:lnTo>
                      <a:pt x="40" y="54"/>
                    </a:lnTo>
                    <a:lnTo>
                      <a:pt x="40" y="51"/>
                    </a:lnTo>
                    <a:lnTo>
                      <a:pt x="40" y="47"/>
                    </a:lnTo>
                    <a:lnTo>
                      <a:pt x="40" y="43"/>
                    </a:lnTo>
                    <a:lnTo>
                      <a:pt x="40" y="40"/>
                    </a:lnTo>
                    <a:lnTo>
                      <a:pt x="40" y="36"/>
                    </a:lnTo>
                    <a:lnTo>
                      <a:pt x="44" y="33"/>
                    </a:lnTo>
                    <a:lnTo>
                      <a:pt x="44" y="29"/>
                    </a:lnTo>
                    <a:lnTo>
                      <a:pt x="44" y="25"/>
                    </a:lnTo>
                    <a:lnTo>
                      <a:pt x="44" y="22"/>
                    </a:lnTo>
                    <a:lnTo>
                      <a:pt x="44" y="18"/>
                    </a:lnTo>
                    <a:lnTo>
                      <a:pt x="44" y="14"/>
                    </a:lnTo>
                    <a:lnTo>
                      <a:pt x="44" y="11"/>
                    </a:lnTo>
                    <a:lnTo>
                      <a:pt x="44" y="7"/>
                    </a:lnTo>
                    <a:lnTo>
                      <a:pt x="44" y="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7" name="Freeform 51"/>
              <p:cNvSpPr>
                <a:spLocks/>
              </p:cNvSpPr>
              <p:nvPr/>
            </p:nvSpPr>
            <p:spPr bwMode="auto">
              <a:xfrm>
                <a:off x="3506" y="2510"/>
                <a:ext cx="80" cy="47"/>
              </a:xfrm>
              <a:custGeom>
                <a:avLst/>
                <a:gdLst>
                  <a:gd name="T0" fmla="*/ 54 w 80"/>
                  <a:gd name="T1" fmla="*/ 0 h 47"/>
                  <a:gd name="T2" fmla="*/ 54 w 80"/>
                  <a:gd name="T3" fmla="*/ 0 h 47"/>
                  <a:gd name="T4" fmla="*/ 54 w 80"/>
                  <a:gd name="T5" fmla="*/ 4 h 47"/>
                  <a:gd name="T6" fmla="*/ 54 w 80"/>
                  <a:gd name="T7" fmla="*/ 8 h 47"/>
                  <a:gd name="T8" fmla="*/ 51 w 80"/>
                  <a:gd name="T9" fmla="*/ 8 h 47"/>
                  <a:gd name="T10" fmla="*/ 51 w 80"/>
                  <a:gd name="T11" fmla="*/ 11 h 47"/>
                  <a:gd name="T12" fmla="*/ 51 w 80"/>
                  <a:gd name="T13" fmla="*/ 15 h 47"/>
                  <a:gd name="T14" fmla="*/ 47 w 80"/>
                  <a:gd name="T15" fmla="*/ 19 h 47"/>
                  <a:gd name="T16" fmla="*/ 47 w 80"/>
                  <a:gd name="T17" fmla="*/ 22 h 47"/>
                  <a:gd name="T18" fmla="*/ 47 w 80"/>
                  <a:gd name="T19" fmla="*/ 26 h 47"/>
                  <a:gd name="T20" fmla="*/ 43 w 80"/>
                  <a:gd name="T21" fmla="*/ 29 h 47"/>
                  <a:gd name="T22" fmla="*/ 43 w 80"/>
                  <a:gd name="T23" fmla="*/ 33 h 47"/>
                  <a:gd name="T24" fmla="*/ 43 w 80"/>
                  <a:gd name="T25" fmla="*/ 37 h 47"/>
                  <a:gd name="T26" fmla="*/ 43 w 80"/>
                  <a:gd name="T27" fmla="*/ 37 h 47"/>
                  <a:gd name="T28" fmla="*/ 43 w 80"/>
                  <a:gd name="T29" fmla="*/ 37 h 47"/>
                  <a:gd name="T30" fmla="*/ 43 w 80"/>
                  <a:gd name="T31" fmla="*/ 37 h 47"/>
                  <a:gd name="T32" fmla="*/ 40 w 80"/>
                  <a:gd name="T33" fmla="*/ 33 h 47"/>
                  <a:gd name="T34" fmla="*/ 40 w 80"/>
                  <a:gd name="T35" fmla="*/ 33 h 47"/>
                  <a:gd name="T36" fmla="*/ 36 w 80"/>
                  <a:gd name="T37" fmla="*/ 33 h 47"/>
                  <a:gd name="T38" fmla="*/ 33 w 80"/>
                  <a:gd name="T39" fmla="*/ 33 h 47"/>
                  <a:gd name="T40" fmla="*/ 29 w 80"/>
                  <a:gd name="T41" fmla="*/ 33 h 47"/>
                  <a:gd name="T42" fmla="*/ 25 w 80"/>
                  <a:gd name="T43" fmla="*/ 33 h 47"/>
                  <a:gd name="T44" fmla="*/ 25 w 80"/>
                  <a:gd name="T45" fmla="*/ 33 h 47"/>
                  <a:gd name="T46" fmla="*/ 22 w 80"/>
                  <a:gd name="T47" fmla="*/ 33 h 47"/>
                  <a:gd name="T48" fmla="*/ 18 w 80"/>
                  <a:gd name="T49" fmla="*/ 37 h 47"/>
                  <a:gd name="T50" fmla="*/ 18 w 80"/>
                  <a:gd name="T51" fmla="*/ 37 h 47"/>
                  <a:gd name="T52" fmla="*/ 14 w 80"/>
                  <a:gd name="T53" fmla="*/ 37 h 47"/>
                  <a:gd name="T54" fmla="*/ 11 w 80"/>
                  <a:gd name="T55" fmla="*/ 40 h 47"/>
                  <a:gd name="T56" fmla="*/ 11 w 80"/>
                  <a:gd name="T57" fmla="*/ 40 h 47"/>
                  <a:gd name="T58" fmla="*/ 7 w 80"/>
                  <a:gd name="T59" fmla="*/ 44 h 47"/>
                  <a:gd name="T60" fmla="*/ 3 w 80"/>
                  <a:gd name="T61" fmla="*/ 47 h 47"/>
                  <a:gd name="T62" fmla="*/ 0 w 80"/>
                  <a:gd name="T63" fmla="*/ 47 h 47"/>
                  <a:gd name="T64" fmla="*/ 0 w 80"/>
                  <a:gd name="T65" fmla="*/ 47 h 47"/>
                  <a:gd name="T66" fmla="*/ 51 w 80"/>
                  <a:gd name="T67" fmla="*/ 47 h 47"/>
                  <a:gd name="T68" fmla="*/ 51 w 80"/>
                  <a:gd name="T69" fmla="*/ 44 h 47"/>
                  <a:gd name="T70" fmla="*/ 54 w 80"/>
                  <a:gd name="T71" fmla="*/ 44 h 47"/>
                  <a:gd name="T72" fmla="*/ 54 w 80"/>
                  <a:gd name="T73" fmla="*/ 40 h 47"/>
                  <a:gd name="T74" fmla="*/ 58 w 80"/>
                  <a:gd name="T75" fmla="*/ 37 h 47"/>
                  <a:gd name="T76" fmla="*/ 62 w 80"/>
                  <a:gd name="T77" fmla="*/ 37 h 47"/>
                  <a:gd name="T78" fmla="*/ 65 w 80"/>
                  <a:gd name="T79" fmla="*/ 33 h 47"/>
                  <a:gd name="T80" fmla="*/ 65 w 80"/>
                  <a:gd name="T81" fmla="*/ 29 h 47"/>
                  <a:gd name="T82" fmla="*/ 69 w 80"/>
                  <a:gd name="T83" fmla="*/ 29 h 47"/>
                  <a:gd name="T84" fmla="*/ 73 w 80"/>
                  <a:gd name="T85" fmla="*/ 26 h 47"/>
                  <a:gd name="T86" fmla="*/ 73 w 80"/>
                  <a:gd name="T87" fmla="*/ 22 h 47"/>
                  <a:gd name="T88" fmla="*/ 76 w 80"/>
                  <a:gd name="T89" fmla="*/ 19 h 47"/>
                  <a:gd name="T90" fmla="*/ 76 w 80"/>
                  <a:gd name="T91" fmla="*/ 15 h 47"/>
                  <a:gd name="T92" fmla="*/ 80 w 80"/>
                  <a:gd name="T93" fmla="*/ 15 h 47"/>
                  <a:gd name="T94" fmla="*/ 80 w 80"/>
                  <a:gd name="T95" fmla="*/ 11 h 47"/>
                  <a:gd name="T96" fmla="*/ 80 w 80"/>
                  <a:gd name="T97" fmla="*/ 8 h 47"/>
                  <a:gd name="T98" fmla="*/ 80 w 80"/>
                  <a:gd name="T99" fmla="*/ 4 h 47"/>
                  <a:gd name="T100" fmla="*/ 76 w 80"/>
                  <a:gd name="T101" fmla="*/ 4 h 47"/>
                  <a:gd name="T102" fmla="*/ 73 w 80"/>
                  <a:gd name="T103" fmla="*/ 4 h 47"/>
                  <a:gd name="T104" fmla="*/ 69 w 80"/>
                  <a:gd name="T105" fmla="*/ 0 h 47"/>
                  <a:gd name="T106" fmla="*/ 65 w 80"/>
                  <a:gd name="T107" fmla="*/ 0 h 47"/>
                  <a:gd name="T108" fmla="*/ 65 w 80"/>
                  <a:gd name="T109" fmla="*/ 0 h 47"/>
                  <a:gd name="T110" fmla="*/ 65 w 80"/>
                  <a:gd name="T111" fmla="*/ 4 h 47"/>
                  <a:gd name="T112" fmla="*/ 54 w 80"/>
                  <a:gd name="T113" fmla="*/ 0 h 47"/>
                  <a:gd name="T114" fmla="*/ 54 w 80"/>
                  <a:gd name="T115" fmla="*/ 0 h 4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0"/>
                  <a:gd name="T175" fmla="*/ 0 h 47"/>
                  <a:gd name="T176" fmla="*/ 80 w 80"/>
                  <a:gd name="T177" fmla="*/ 47 h 47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0" h="47">
                    <a:moveTo>
                      <a:pt x="54" y="0"/>
                    </a:moveTo>
                    <a:lnTo>
                      <a:pt x="54" y="0"/>
                    </a:lnTo>
                    <a:lnTo>
                      <a:pt x="54" y="4"/>
                    </a:lnTo>
                    <a:lnTo>
                      <a:pt x="54" y="8"/>
                    </a:lnTo>
                    <a:lnTo>
                      <a:pt x="51" y="8"/>
                    </a:lnTo>
                    <a:lnTo>
                      <a:pt x="51" y="11"/>
                    </a:lnTo>
                    <a:lnTo>
                      <a:pt x="51" y="15"/>
                    </a:lnTo>
                    <a:lnTo>
                      <a:pt x="47" y="19"/>
                    </a:lnTo>
                    <a:lnTo>
                      <a:pt x="47" y="22"/>
                    </a:lnTo>
                    <a:lnTo>
                      <a:pt x="47" y="26"/>
                    </a:lnTo>
                    <a:lnTo>
                      <a:pt x="43" y="29"/>
                    </a:lnTo>
                    <a:lnTo>
                      <a:pt x="43" y="33"/>
                    </a:lnTo>
                    <a:lnTo>
                      <a:pt x="43" y="37"/>
                    </a:lnTo>
                    <a:lnTo>
                      <a:pt x="40" y="33"/>
                    </a:lnTo>
                    <a:lnTo>
                      <a:pt x="36" y="33"/>
                    </a:lnTo>
                    <a:lnTo>
                      <a:pt x="33" y="33"/>
                    </a:lnTo>
                    <a:lnTo>
                      <a:pt x="29" y="33"/>
                    </a:lnTo>
                    <a:lnTo>
                      <a:pt x="25" y="33"/>
                    </a:lnTo>
                    <a:lnTo>
                      <a:pt x="22" y="33"/>
                    </a:lnTo>
                    <a:lnTo>
                      <a:pt x="18" y="37"/>
                    </a:lnTo>
                    <a:lnTo>
                      <a:pt x="14" y="37"/>
                    </a:lnTo>
                    <a:lnTo>
                      <a:pt x="11" y="40"/>
                    </a:lnTo>
                    <a:lnTo>
                      <a:pt x="7" y="44"/>
                    </a:lnTo>
                    <a:lnTo>
                      <a:pt x="3" y="47"/>
                    </a:lnTo>
                    <a:lnTo>
                      <a:pt x="0" y="47"/>
                    </a:lnTo>
                    <a:lnTo>
                      <a:pt x="51" y="47"/>
                    </a:lnTo>
                    <a:lnTo>
                      <a:pt x="51" y="44"/>
                    </a:lnTo>
                    <a:lnTo>
                      <a:pt x="54" y="44"/>
                    </a:lnTo>
                    <a:lnTo>
                      <a:pt x="54" y="40"/>
                    </a:lnTo>
                    <a:lnTo>
                      <a:pt x="58" y="37"/>
                    </a:lnTo>
                    <a:lnTo>
                      <a:pt x="62" y="37"/>
                    </a:lnTo>
                    <a:lnTo>
                      <a:pt x="65" y="33"/>
                    </a:lnTo>
                    <a:lnTo>
                      <a:pt x="65" y="29"/>
                    </a:lnTo>
                    <a:lnTo>
                      <a:pt x="69" y="29"/>
                    </a:lnTo>
                    <a:lnTo>
                      <a:pt x="73" y="26"/>
                    </a:lnTo>
                    <a:lnTo>
                      <a:pt x="73" y="22"/>
                    </a:lnTo>
                    <a:lnTo>
                      <a:pt x="76" y="19"/>
                    </a:lnTo>
                    <a:lnTo>
                      <a:pt x="76" y="15"/>
                    </a:lnTo>
                    <a:lnTo>
                      <a:pt x="80" y="15"/>
                    </a:lnTo>
                    <a:lnTo>
                      <a:pt x="80" y="11"/>
                    </a:lnTo>
                    <a:lnTo>
                      <a:pt x="80" y="8"/>
                    </a:lnTo>
                    <a:lnTo>
                      <a:pt x="80" y="4"/>
                    </a:lnTo>
                    <a:lnTo>
                      <a:pt x="76" y="4"/>
                    </a:lnTo>
                    <a:lnTo>
                      <a:pt x="73" y="4"/>
                    </a:lnTo>
                    <a:lnTo>
                      <a:pt x="69" y="0"/>
                    </a:lnTo>
                    <a:lnTo>
                      <a:pt x="65" y="0"/>
                    </a:lnTo>
                    <a:lnTo>
                      <a:pt x="65" y="4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8" name="Freeform 52"/>
              <p:cNvSpPr>
                <a:spLocks/>
              </p:cNvSpPr>
              <p:nvPr/>
            </p:nvSpPr>
            <p:spPr bwMode="auto">
              <a:xfrm>
                <a:off x="3568" y="2503"/>
                <a:ext cx="91" cy="58"/>
              </a:xfrm>
              <a:custGeom>
                <a:avLst/>
                <a:gdLst>
                  <a:gd name="T0" fmla="*/ 22 w 91"/>
                  <a:gd name="T1" fmla="*/ 18 h 58"/>
                  <a:gd name="T2" fmla="*/ 22 w 91"/>
                  <a:gd name="T3" fmla="*/ 18 h 58"/>
                  <a:gd name="T4" fmla="*/ 22 w 91"/>
                  <a:gd name="T5" fmla="*/ 22 h 58"/>
                  <a:gd name="T6" fmla="*/ 18 w 91"/>
                  <a:gd name="T7" fmla="*/ 22 h 58"/>
                  <a:gd name="T8" fmla="*/ 18 w 91"/>
                  <a:gd name="T9" fmla="*/ 26 h 58"/>
                  <a:gd name="T10" fmla="*/ 18 w 91"/>
                  <a:gd name="T11" fmla="*/ 29 h 58"/>
                  <a:gd name="T12" fmla="*/ 18 w 91"/>
                  <a:gd name="T13" fmla="*/ 33 h 58"/>
                  <a:gd name="T14" fmla="*/ 14 w 91"/>
                  <a:gd name="T15" fmla="*/ 33 h 58"/>
                  <a:gd name="T16" fmla="*/ 11 w 91"/>
                  <a:gd name="T17" fmla="*/ 40 h 58"/>
                  <a:gd name="T18" fmla="*/ 7 w 91"/>
                  <a:gd name="T19" fmla="*/ 44 h 58"/>
                  <a:gd name="T20" fmla="*/ 7 w 91"/>
                  <a:gd name="T21" fmla="*/ 47 h 58"/>
                  <a:gd name="T22" fmla="*/ 3 w 91"/>
                  <a:gd name="T23" fmla="*/ 51 h 58"/>
                  <a:gd name="T24" fmla="*/ 0 w 91"/>
                  <a:gd name="T25" fmla="*/ 54 h 58"/>
                  <a:gd name="T26" fmla="*/ 0 w 91"/>
                  <a:gd name="T27" fmla="*/ 54 h 58"/>
                  <a:gd name="T28" fmla="*/ 0 w 91"/>
                  <a:gd name="T29" fmla="*/ 58 h 58"/>
                  <a:gd name="T30" fmla="*/ 91 w 91"/>
                  <a:gd name="T31" fmla="*/ 58 h 58"/>
                  <a:gd name="T32" fmla="*/ 76 w 91"/>
                  <a:gd name="T33" fmla="*/ 18 h 58"/>
                  <a:gd name="T34" fmla="*/ 43 w 91"/>
                  <a:gd name="T35" fmla="*/ 0 h 58"/>
                  <a:gd name="T36" fmla="*/ 22 w 91"/>
                  <a:gd name="T37" fmla="*/ 18 h 58"/>
                  <a:gd name="T38" fmla="*/ 22 w 91"/>
                  <a:gd name="T39" fmla="*/ 18 h 5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1"/>
                  <a:gd name="T61" fmla="*/ 0 h 58"/>
                  <a:gd name="T62" fmla="*/ 91 w 91"/>
                  <a:gd name="T63" fmla="*/ 58 h 5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1" h="58">
                    <a:moveTo>
                      <a:pt x="22" y="18"/>
                    </a:moveTo>
                    <a:lnTo>
                      <a:pt x="22" y="18"/>
                    </a:lnTo>
                    <a:lnTo>
                      <a:pt x="22" y="22"/>
                    </a:lnTo>
                    <a:lnTo>
                      <a:pt x="18" y="22"/>
                    </a:lnTo>
                    <a:lnTo>
                      <a:pt x="18" y="26"/>
                    </a:lnTo>
                    <a:lnTo>
                      <a:pt x="18" y="29"/>
                    </a:lnTo>
                    <a:lnTo>
                      <a:pt x="18" y="33"/>
                    </a:lnTo>
                    <a:lnTo>
                      <a:pt x="14" y="33"/>
                    </a:lnTo>
                    <a:lnTo>
                      <a:pt x="11" y="40"/>
                    </a:lnTo>
                    <a:lnTo>
                      <a:pt x="7" y="44"/>
                    </a:lnTo>
                    <a:lnTo>
                      <a:pt x="7" y="47"/>
                    </a:lnTo>
                    <a:lnTo>
                      <a:pt x="3" y="51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91" y="58"/>
                    </a:lnTo>
                    <a:lnTo>
                      <a:pt x="76" y="18"/>
                    </a:lnTo>
                    <a:lnTo>
                      <a:pt x="43" y="0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9" name="Freeform 53"/>
              <p:cNvSpPr>
                <a:spLocks/>
              </p:cNvSpPr>
              <p:nvPr/>
            </p:nvSpPr>
            <p:spPr bwMode="auto">
              <a:xfrm>
                <a:off x="3659" y="2384"/>
                <a:ext cx="98" cy="155"/>
              </a:xfrm>
              <a:custGeom>
                <a:avLst/>
                <a:gdLst>
                  <a:gd name="T0" fmla="*/ 3 w 98"/>
                  <a:gd name="T1" fmla="*/ 0 h 155"/>
                  <a:gd name="T2" fmla="*/ 7 w 98"/>
                  <a:gd name="T3" fmla="*/ 0 h 155"/>
                  <a:gd name="T4" fmla="*/ 14 w 98"/>
                  <a:gd name="T5" fmla="*/ 3 h 155"/>
                  <a:gd name="T6" fmla="*/ 18 w 98"/>
                  <a:gd name="T7" fmla="*/ 7 h 155"/>
                  <a:gd name="T8" fmla="*/ 25 w 98"/>
                  <a:gd name="T9" fmla="*/ 10 h 155"/>
                  <a:gd name="T10" fmla="*/ 32 w 98"/>
                  <a:gd name="T11" fmla="*/ 10 h 155"/>
                  <a:gd name="T12" fmla="*/ 43 w 98"/>
                  <a:gd name="T13" fmla="*/ 14 h 155"/>
                  <a:gd name="T14" fmla="*/ 51 w 98"/>
                  <a:gd name="T15" fmla="*/ 18 h 155"/>
                  <a:gd name="T16" fmla="*/ 54 w 98"/>
                  <a:gd name="T17" fmla="*/ 21 h 155"/>
                  <a:gd name="T18" fmla="*/ 61 w 98"/>
                  <a:gd name="T19" fmla="*/ 25 h 155"/>
                  <a:gd name="T20" fmla="*/ 69 w 98"/>
                  <a:gd name="T21" fmla="*/ 25 h 155"/>
                  <a:gd name="T22" fmla="*/ 72 w 98"/>
                  <a:gd name="T23" fmla="*/ 29 h 155"/>
                  <a:gd name="T24" fmla="*/ 80 w 98"/>
                  <a:gd name="T25" fmla="*/ 32 h 155"/>
                  <a:gd name="T26" fmla="*/ 91 w 98"/>
                  <a:gd name="T27" fmla="*/ 72 h 155"/>
                  <a:gd name="T28" fmla="*/ 91 w 98"/>
                  <a:gd name="T29" fmla="*/ 68 h 155"/>
                  <a:gd name="T30" fmla="*/ 91 w 98"/>
                  <a:gd name="T31" fmla="*/ 65 h 155"/>
                  <a:gd name="T32" fmla="*/ 87 w 98"/>
                  <a:gd name="T33" fmla="*/ 65 h 155"/>
                  <a:gd name="T34" fmla="*/ 83 w 98"/>
                  <a:gd name="T35" fmla="*/ 65 h 155"/>
                  <a:gd name="T36" fmla="*/ 80 w 98"/>
                  <a:gd name="T37" fmla="*/ 68 h 155"/>
                  <a:gd name="T38" fmla="*/ 76 w 98"/>
                  <a:gd name="T39" fmla="*/ 76 h 155"/>
                  <a:gd name="T40" fmla="*/ 72 w 98"/>
                  <a:gd name="T41" fmla="*/ 83 h 155"/>
                  <a:gd name="T42" fmla="*/ 72 w 98"/>
                  <a:gd name="T43" fmla="*/ 87 h 155"/>
                  <a:gd name="T44" fmla="*/ 69 w 98"/>
                  <a:gd name="T45" fmla="*/ 94 h 155"/>
                  <a:gd name="T46" fmla="*/ 65 w 98"/>
                  <a:gd name="T47" fmla="*/ 97 h 155"/>
                  <a:gd name="T48" fmla="*/ 65 w 98"/>
                  <a:gd name="T49" fmla="*/ 105 h 155"/>
                  <a:gd name="T50" fmla="*/ 61 w 98"/>
                  <a:gd name="T51" fmla="*/ 123 h 155"/>
                  <a:gd name="T52" fmla="*/ 65 w 98"/>
                  <a:gd name="T53" fmla="*/ 119 h 155"/>
                  <a:gd name="T54" fmla="*/ 69 w 98"/>
                  <a:gd name="T55" fmla="*/ 119 h 155"/>
                  <a:gd name="T56" fmla="*/ 76 w 98"/>
                  <a:gd name="T57" fmla="*/ 119 h 155"/>
                  <a:gd name="T58" fmla="*/ 83 w 98"/>
                  <a:gd name="T59" fmla="*/ 119 h 155"/>
                  <a:gd name="T60" fmla="*/ 91 w 98"/>
                  <a:gd name="T61" fmla="*/ 123 h 155"/>
                  <a:gd name="T62" fmla="*/ 94 w 98"/>
                  <a:gd name="T63" fmla="*/ 123 h 155"/>
                  <a:gd name="T64" fmla="*/ 94 w 98"/>
                  <a:gd name="T65" fmla="*/ 123 h 155"/>
                  <a:gd name="T66" fmla="*/ 91 w 98"/>
                  <a:gd name="T67" fmla="*/ 123 h 155"/>
                  <a:gd name="T68" fmla="*/ 83 w 98"/>
                  <a:gd name="T69" fmla="*/ 126 h 155"/>
                  <a:gd name="T70" fmla="*/ 80 w 98"/>
                  <a:gd name="T71" fmla="*/ 126 h 155"/>
                  <a:gd name="T72" fmla="*/ 72 w 98"/>
                  <a:gd name="T73" fmla="*/ 130 h 155"/>
                  <a:gd name="T74" fmla="*/ 65 w 98"/>
                  <a:gd name="T75" fmla="*/ 134 h 155"/>
                  <a:gd name="T76" fmla="*/ 58 w 98"/>
                  <a:gd name="T77" fmla="*/ 137 h 155"/>
                  <a:gd name="T78" fmla="*/ 54 w 98"/>
                  <a:gd name="T79" fmla="*/ 145 h 155"/>
                  <a:gd name="T80" fmla="*/ 54 w 98"/>
                  <a:gd name="T81" fmla="*/ 148 h 155"/>
                  <a:gd name="T82" fmla="*/ 14 w 98"/>
                  <a:gd name="T83" fmla="*/ 155 h 155"/>
                  <a:gd name="T84" fmla="*/ 0 w 98"/>
                  <a:gd name="T85" fmla="*/ 0 h 15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98"/>
                  <a:gd name="T130" fmla="*/ 0 h 155"/>
                  <a:gd name="T131" fmla="*/ 98 w 98"/>
                  <a:gd name="T132" fmla="*/ 155 h 15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98" h="155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18" y="7"/>
                    </a:lnTo>
                    <a:lnTo>
                      <a:pt x="21" y="7"/>
                    </a:lnTo>
                    <a:lnTo>
                      <a:pt x="25" y="10"/>
                    </a:lnTo>
                    <a:lnTo>
                      <a:pt x="29" y="10"/>
                    </a:lnTo>
                    <a:lnTo>
                      <a:pt x="32" y="10"/>
                    </a:lnTo>
                    <a:lnTo>
                      <a:pt x="40" y="14"/>
                    </a:lnTo>
                    <a:lnTo>
                      <a:pt x="43" y="14"/>
                    </a:lnTo>
                    <a:lnTo>
                      <a:pt x="47" y="18"/>
                    </a:lnTo>
                    <a:lnTo>
                      <a:pt x="51" y="18"/>
                    </a:lnTo>
                    <a:lnTo>
                      <a:pt x="54" y="21"/>
                    </a:lnTo>
                    <a:lnTo>
                      <a:pt x="58" y="25"/>
                    </a:lnTo>
                    <a:lnTo>
                      <a:pt x="61" y="25"/>
                    </a:lnTo>
                    <a:lnTo>
                      <a:pt x="65" y="25"/>
                    </a:lnTo>
                    <a:lnTo>
                      <a:pt x="69" y="25"/>
                    </a:lnTo>
                    <a:lnTo>
                      <a:pt x="69" y="29"/>
                    </a:lnTo>
                    <a:lnTo>
                      <a:pt x="72" y="29"/>
                    </a:lnTo>
                    <a:lnTo>
                      <a:pt x="76" y="32"/>
                    </a:lnTo>
                    <a:lnTo>
                      <a:pt x="80" y="32"/>
                    </a:lnTo>
                    <a:lnTo>
                      <a:pt x="91" y="72"/>
                    </a:lnTo>
                    <a:lnTo>
                      <a:pt x="91" y="68"/>
                    </a:lnTo>
                    <a:lnTo>
                      <a:pt x="91" y="65"/>
                    </a:lnTo>
                    <a:lnTo>
                      <a:pt x="87" y="65"/>
                    </a:lnTo>
                    <a:lnTo>
                      <a:pt x="83" y="65"/>
                    </a:lnTo>
                    <a:lnTo>
                      <a:pt x="80" y="68"/>
                    </a:lnTo>
                    <a:lnTo>
                      <a:pt x="80" y="72"/>
                    </a:lnTo>
                    <a:lnTo>
                      <a:pt x="76" y="76"/>
                    </a:lnTo>
                    <a:lnTo>
                      <a:pt x="76" y="79"/>
                    </a:lnTo>
                    <a:lnTo>
                      <a:pt x="72" y="83"/>
                    </a:lnTo>
                    <a:lnTo>
                      <a:pt x="72" y="87"/>
                    </a:lnTo>
                    <a:lnTo>
                      <a:pt x="69" y="90"/>
                    </a:lnTo>
                    <a:lnTo>
                      <a:pt x="69" y="94"/>
                    </a:lnTo>
                    <a:lnTo>
                      <a:pt x="65" y="97"/>
                    </a:lnTo>
                    <a:lnTo>
                      <a:pt x="65" y="101"/>
                    </a:lnTo>
                    <a:lnTo>
                      <a:pt x="65" y="105"/>
                    </a:lnTo>
                    <a:lnTo>
                      <a:pt x="61" y="123"/>
                    </a:lnTo>
                    <a:lnTo>
                      <a:pt x="65" y="119"/>
                    </a:lnTo>
                    <a:lnTo>
                      <a:pt x="69" y="119"/>
                    </a:lnTo>
                    <a:lnTo>
                      <a:pt x="72" y="119"/>
                    </a:lnTo>
                    <a:lnTo>
                      <a:pt x="76" y="119"/>
                    </a:lnTo>
                    <a:lnTo>
                      <a:pt x="80" y="119"/>
                    </a:lnTo>
                    <a:lnTo>
                      <a:pt x="83" y="119"/>
                    </a:lnTo>
                    <a:lnTo>
                      <a:pt x="87" y="119"/>
                    </a:lnTo>
                    <a:lnTo>
                      <a:pt x="91" y="123"/>
                    </a:lnTo>
                    <a:lnTo>
                      <a:pt x="94" y="123"/>
                    </a:lnTo>
                    <a:lnTo>
                      <a:pt x="98" y="123"/>
                    </a:lnTo>
                    <a:lnTo>
                      <a:pt x="94" y="123"/>
                    </a:lnTo>
                    <a:lnTo>
                      <a:pt x="91" y="123"/>
                    </a:lnTo>
                    <a:lnTo>
                      <a:pt x="87" y="126"/>
                    </a:lnTo>
                    <a:lnTo>
                      <a:pt x="83" y="126"/>
                    </a:lnTo>
                    <a:lnTo>
                      <a:pt x="80" y="126"/>
                    </a:lnTo>
                    <a:lnTo>
                      <a:pt x="76" y="126"/>
                    </a:lnTo>
                    <a:lnTo>
                      <a:pt x="72" y="130"/>
                    </a:lnTo>
                    <a:lnTo>
                      <a:pt x="69" y="130"/>
                    </a:lnTo>
                    <a:lnTo>
                      <a:pt x="65" y="134"/>
                    </a:lnTo>
                    <a:lnTo>
                      <a:pt x="61" y="137"/>
                    </a:lnTo>
                    <a:lnTo>
                      <a:pt x="58" y="137"/>
                    </a:lnTo>
                    <a:lnTo>
                      <a:pt x="58" y="141"/>
                    </a:lnTo>
                    <a:lnTo>
                      <a:pt x="54" y="145"/>
                    </a:lnTo>
                    <a:lnTo>
                      <a:pt x="54" y="148"/>
                    </a:lnTo>
                    <a:lnTo>
                      <a:pt x="14" y="1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0" name="Freeform 54"/>
              <p:cNvSpPr>
                <a:spLocks/>
              </p:cNvSpPr>
              <p:nvPr/>
            </p:nvSpPr>
            <p:spPr bwMode="auto">
              <a:xfrm>
                <a:off x="3622" y="2416"/>
                <a:ext cx="77" cy="105"/>
              </a:xfrm>
              <a:custGeom>
                <a:avLst/>
                <a:gdLst>
                  <a:gd name="T0" fmla="*/ 4 w 77"/>
                  <a:gd name="T1" fmla="*/ 0 h 105"/>
                  <a:gd name="T2" fmla="*/ 77 w 77"/>
                  <a:gd name="T3" fmla="*/ 0 h 105"/>
                  <a:gd name="T4" fmla="*/ 73 w 77"/>
                  <a:gd name="T5" fmla="*/ 55 h 105"/>
                  <a:gd name="T6" fmla="*/ 55 w 77"/>
                  <a:gd name="T7" fmla="*/ 105 h 105"/>
                  <a:gd name="T8" fmla="*/ 18 w 77"/>
                  <a:gd name="T9" fmla="*/ 80 h 105"/>
                  <a:gd name="T10" fmla="*/ 0 w 77"/>
                  <a:gd name="T11" fmla="*/ 15 h 105"/>
                  <a:gd name="T12" fmla="*/ 4 w 77"/>
                  <a:gd name="T13" fmla="*/ 0 h 105"/>
                  <a:gd name="T14" fmla="*/ 4 w 77"/>
                  <a:gd name="T15" fmla="*/ 0 h 10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7"/>
                  <a:gd name="T25" fmla="*/ 0 h 105"/>
                  <a:gd name="T26" fmla="*/ 77 w 77"/>
                  <a:gd name="T27" fmla="*/ 105 h 10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7" h="105">
                    <a:moveTo>
                      <a:pt x="4" y="0"/>
                    </a:moveTo>
                    <a:lnTo>
                      <a:pt x="77" y="0"/>
                    </a:lnTo>
                    <a:lnTo>
                      <a:pt x="73" y="55"/>
                    </a:lnTo>
                    <a:lnTo>
                      <a:pt x="55" y="105"/>
                    </a:lnTo>
                    <a:lnTo>
                      <a:pt x="18" y="80"/>
                    </a:lnTo>
                    <a:lnTo>
                      <a:pt x="0" y="1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791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1" name="Freeform 55"/>
              <p:cNvSpPr>
                <a:spLocks/>
              </p:cNvSpPr>
              <p:nvPr/>
            </p:nvSpPr>
            <p:spPr bwMode="auto">
              <a:xfrm>
                <a:off x="3619" y="2391"/>
                <a:ext cx="83" cy="159"/>
              </a:xfrm>
              <a:custGeom>
                <a:avLst/>
                <a:gdLst>
                  <a:gd name="T0" fmla="*/ 83 w 83"/>
                  <a:gd name="T1" fmla="*/ 25 h 159"/>
                  <a:gd name="T2" fmla="*/ 83 w 83"/>
                  <a:gd name="T3" fmla="*/ 25 h 159"/>
                  <a:gd name="T4" fmla="*/ 83 w 83"/>
                  <a:gd name="T5" fmla="*/ 29 h 159"/>
                  <a:gd name="T6" fmla="*/ 83 w 83"/>
                  <a:gd name="T7" fmla="*/ 36 h 159"/>
                  <a:gd name="T8" fmla="*/ 83 w 83"/>
                  <a:gd name="T9" fmla="*/ 47 h 159"/>
                  <a:gd name="T10" fmla="*/ 80 w 83"/>
                  <a:gd name="T11" fmla="*/ 58 h 159"/>
                  <a:gd name="T12" fmla="*/ 80 w 83"/>
                  <a:gd name="T13" fmla="*/ 69 h 159"/>
                  <a:gd name="T14" fmla="*/ 76 w 83"/>
                  <a:gd name="T15" fmla="*/ 83 h 159"/>
                  <a:gd name="T16" fmla="*/ 76 w 83"/>
                  <a:gd name="T17" fmla="*/ 94 h 159"/>
                  <a:gd name="T18" fmla="*/ 72 w 83"/>
                  <a:gd name="T19" fmla="*/ 105 h 159"/>
                  <a:gd name="T20" fmla="*/ 69 w 83"/>
                  <a:gd name="T21" fmla="*/ 119 h 159"/>
                  <a:gd name="T22" fmla="*/ 65 w 83"/>
                  <a:gd name="T23" fmla="*/ 130 h 159"/>
                  <a:gd name="T24" fmla="*/ 61 w 83"/>
                  <a:gd name="T25" fmla="*/ 138 h 159"/>
                  <a:gd name="T26" fmla="*/ 58 w 83"/>
                  <a:gd name="T27" fmla="*/ 145 h 159"/>
                  <a:gd name="T28" fmla="*/ 58 w 83"/>
                  <a:gd name="T29" fmla="*/ 152 h 159"/>
                  <a:gd name="T30" fmla="*/ 54 w 83"/>
                  <a:gd name="T31" fmla="*/ 156 h 159"/>
                  <a:gd name="T32" fmla="*/ 54 w 83"/>
                  <a:gd name="T33" fmla="*/ 159 h 159"/>
                  <a:gd name="T34" fmla="*/ 21 w 83"/>
                  <a:gd name="T35" fmla="*/ 123 h 159"/>
                  <a:gd name="T36" fmla="*/ 21 w 83"/>
                  <a:gd name="T37" fmla="*/ 119 h 159"/>
                  <a:gd name="T38" fmla="*/ 18 w 83"/>
                  <a:gd name="T39" fmla="*/ 112 h 159"/>
                  <a:gd name="T40" fmla="*/ 14 w 83"/>
                  <a:gd name="T41" fmla="*/ 105 h 159"/>
                  <a:gd name="T42" fmla="*/ 14 w 83"/>
                  <a:gd name="T43" fmla="*/ 98 h 159"/>
                  <a:gd name="T44" fmla="*/ 11 w 83"/>
                  <a:gd name="T45" fmla="*/ 90 h 159"/>
                  <a:gd name="T46" fmla="*/ 7 w 83"/>
                  <a:gd name="T47" fmla="*/ 83 h 159"/>
                  <a:gd name="T48" fmla="*/ 7 w 83"/>
                  <a:gd name="T49" fmla="*/ 72 h 159"/>
                  <a:gd name="T50" fmla="*/ 3 w 83"/>
                  <a:gd name="T51" fmla="*/ 61 h 159"/>
                  <a:gd name="T52" fmla="*/ 3 w 83"/>
                  <a:gd name="T53" fmla="*/ 54 h 159"/>
                  <a:gd name="T54" fmla="*/ 3 w 83"/>
                  <a:gd name="T55" fmla="*/ 43 h 159"/>
                  <a:gd name="T56" fmla="*/ 0 w 83"/>
                  <a:gd name="T57" fmla="*/ 36 h 159"/>
                  <a:gd name="T58" fmla="*/ 0 w 83"/>
                  <a:gd name="T59" fmla="*/ 32 h 159"/>
                  <a:gd name="T60" fmla="*/ 0 w 83"/>
                  <a:gd name="T61" fmla="*/ 29 h 159"/>
                  <a:gd name="T62" fmla="*/ 21 w 83"/>
                  <a:gd name="T63" fmla="*/ 36 h 159"/>
                  <a:gd name="T64" fmla="*/ 14 w 83"/>
                  <a:gd name="T65" fmla="*/ 43 h 159"/>
                  <a:gd name="T66" fmla="*/ 14 w 83"/>
                  <a:gd name="T67" fmla="*/ 43 h 159"/>
                  <a:gd name="T68" fmla="*/ 14 w 83"/>
                  <a:gd name="T69" fmla="*/ 47 h 159"/>
                  <a:gd name="T70" fmla="*/ 14 w 83"/>
                  <a:gd name="T71" fmla="*/ 54 h 159"/>
                  <a:gd name="T72" fmla="*/ 14 w 83"/>
                  <a:gd name="T73" fmla="*/ 58 h 159"/>
                  <a:gd name="T74" fmla="*/ 14 w 83"/>
                  <a:gd name="T75" fmla="*/ 65 h 159"/>
                  <a:gd name="T76" fmla="*/ 14 w 83"/>
                  <a:gd name="T77" fmla="*/ 72 h 159"/>
                  <a:gd name="T78" fmla="*/ 18 w 83"/>
                  <a:gd name="T79" fmla="*/ 76 h 159"/>
                  <a:gd name="T80" fmla="*/ 18 w 83"/>
                  <a:gd name="T81" fmla="*/ 83 h 159"/>
                  <a:gd name="T82" fmla="*/ 21 w 83"/>
                  <a:gd name="T83" fmla="*/ 90 h 159"/>
                  <a:gd name="T84" fmla="*/ 25 w 83"/>
                  <a:gd name="T85" fmla="*/ 94 h 159"/>
                  <a:gd name="T86" fmla="*/ 25 w 83"/>
                  <a:gd name="T87" fmla="*/ 101 h 159"/>
                  <a:gd name="T88" fmla="*/ 29 w 83"/>
                  <a:gd name="T89" fmla="*/ 105 h 159"/>
                  <a:gd name="T90" fmla="*/ 65 w 83"/>
                  <a:gd name="T91" fmla="*/ 105 h 159"/>
                  <a:gd name="T92" fmla="*/ 69 w 83"/>
                  <a:gd name="T93" fmla="*/ 101 h 159"/>
                  <a:gd name="T94" fmla="*/ 69 w 83"/>
                  <a:gd name="T95" fmla="*/ 98 h 159"/>
                  <a:gd name="T96" fmla="*/ 69 w 83"/>
                  <a:gd name="T97" fmla="*/ 90 h 159"/>
                  <a:gd name="T98" fmla="*/ 69 w 83"/>
                  <a:gd name="T99" fmla="*/ 83 h 159"/>
                  <a:gd name="T100" fmla="*/ 69 w 83"/>
                  <a:gd name="T101" fmla="*/ 76 h 159"/>
                  <a:gd name="T102" fmla="*/ 69 w 83"/>
                  <a:gd name="T103" fmla="*/ 69 h 159"/>
                  <a:gd name="T104" fmla="*/ 65 w 83"/>
                  <a:gd name="T105" fmla="*/ 65 h 159"/>
                  <a:gd name="T106" fmla="*/ 69 w 83"/>
                  <a:gd name="T107" fmla="*/ 61 h 159"/>
                  <a:gd name="T108" fmla="*/ 69 w 83"/>
                  <a:gd name="T109" fmla="*/ 58 h 159"/>
                  <a:gd name="T110" fmla="*/ 72 w 83"/>
                  <a:gd name="T111" fmla="*/ 47 h 159"/>
                  <a:gd name="T112" fmla="*/ 76 w 83"/>
                  <a:gd name="T113" fmla="*/ 40 h 159"/>
                  <a:gd name="T114" fmla="*/ 76 w 83"/>
                  <a:gd name="T115" fmla="*/ 32 h 159"/>
                  <a:gd name="T116" fmla="*/ 72 w 83"/>
                  <a:gd name="T117" fmla="*/ 29 h 159"/>
                  <a:gd name="T118" fmla="*/ 72 w 83"/>
                  <a:gd name="T119" fmla="*/ 25 h 159"/>
                  <a:gd name="T120" fmla="*/ 54 w 83"/>
                  <a:gd name="T121" fmla="*/ 0 h 15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83"/>
                  <a:gd name="T184" fmla="*/ 0 h 159"/>
                  <a:gd name="T185" fmla="*/ 83 w 83"/>
                  <a:gd name="T186" fmla="*/ 159 h 159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83" h="159">
                    <a:moveTo>
                      <a:pt x="54" y="0"/>
                    </a:moveTo>
                    <a:lnTo>
                      <a:pt x="83" y="25"/>
                    </a:lnTo>
                    <a:lnTo>
                      <a:pt x="83" y="29"/>
                    </a:lnTo>
                    <a:lnTo>
                      <a:pt x="83" y="32"/>
                    </a:lnTo>
                    <a:lnTo>
                      <a:pt x="83" y="36"/>
                    </a:lnTo>
                    <a:lnTo>
                      <a:pt x="83" y="40"/>
                    </a:lnTo>
                    <a:lnTo>
                      <a:pt x="83" y="47"/>
                    </a:lnTo>
                    <a:lnTo>
                      <a:pt x="80" y="51"/>
                    </a:lnTo>
                    <a:lnTo>
                      <a:pt x="80" y="58"/>
                    </a:lnTo>
                    <a:lnTo>
                      <a:pt x="80" y="61"/>
                    </a:lnTo>
                    <a:lnTo>
                      <a:pt x="80" y="69"/>
                    </a:lnTo>
                    <a:lnTo>
                      <a:pt x="80" y="76"/>
                    </a:lnTo>
                    <a:lnTo>
                      <a:pt x="76" y="83"/>
                    </a:lnTo>
                    <a:lnTo>
                      <a:pt x="76" y="87"/>
                    </a:lnTo>
                    <a:lnTo>
                      <a:pt x="76" y="94"/>
                    </a:lnTo>
                    <a:lnTo>
                      <a:pt x="72" y="101"/>
                    </a:lnTo>
                    <a:lnTo>
                      <a:pt x="72" y="105"/>
                    </a:lnTo>
                    <a:lnTo>
                      <a:pt x="69" y="112"/>
                    </a:lnTo>
                    <a:lnTo>
                      <a:pt x="69" y="119"/>
                    </a:lnTo>
                    <a:lnTo>
                      <a:pt x="65" y="123"/>
                    </a:lnTo>
                    <a:lnTo>
                      <a:pt x="65" y="130"/>
                    </a:lnTo>
                    <a:lnTo>
                      <a:pt x="61" y="134"/>
                    </a:lnTo>
                    <a:lnTo>
                      <a:pt x="61" y="138"/>
                    </a:lnTo>
                    <a:lnTo>
                      <a:pt x="58" y="141"/>
                    </a:lnTo>
                    <a:lnTo>
                      <a:pt x="58" y="145"/>
                    </a:lnTo>
                    <a:lnTo>
                      <a:pt x="58" y="148"/>
                    </a:lnTo>
                    <a:lnTo>
                      <a:pt x="58" y="152"/>
                    </a:lnTo>
                    <a:lnTo>
                      <a:pt x="54" y="156"/>
                    </a:lnTo>
                    <a:lnTo>
                      <a:pt x="54" y="159"/>
                    </a:lnTo>
                    <a:lnTo>
                      <a:pt x="25" y="127"/>
                    </a:lnTo>
                    <a:lnTo>
                      <a:pt x="21" y="123"/>
                    </a:lnTo>
                    <a:lnTo>
                      <a:pt x="21" y="119"/>
                    </a:lnTo>
                    <a:lnTo>
                      <a:pt x="18" y="116"/>
                    </a:lnTo>
                    <a:lnTo>
                      <a:pt x="18" y="112"/>
                    </a:lnTo>
                    <a:lnTo>
                      <a:pt x="18" y="109"/>
                    </a:lnTo>
                    <a:lnTo>
                      <a:pt x="14" y="105"/>
                    </a:lnTo>
                    <a:lnTo>
                      <a:pt x="14" y="101"/>
                    </a:lnTo>
                    <a:lnTo>
                      <a:pt x="14" y="98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1" y="87"/>
                    </a:lnTo>
                    <a:lnTo>
                      <a:pt x="7" y="83"/>
                    </a:lnTo>
                    <a:lnTo>
                      <a:pt x="7" y="76"/>
                    </a:lnTo>
                    <a:lnTo>
                      <a:pt x="7" y="72"/>
                    </a:lnTo>
                    <a:lnTo>
                      <a:pt x="7" y="69"/>
                    </a:lnTo>
                    <a:lnTo>
                      <a:pt x="3" y="61"/>
                    </a:lnTo>
                    <a:lnTo>
                      <a:pt x="3" y="58"/>
                    </a:lnTo>
                    <a:lnTo>
                      <a:pt x="3" y="54"/>
                    </a:lnTo>
                    <a:lnTo>
                      <a:pt x="3" y="51"/>
                    </a:lnTo>
                    <a:lnTo>
                      <a:pt x="3" y="43"/>
                    </a:lnTo>
                    <a:lnTo>
                      <a:pt x="0" y="40"/>
                    </a:lnTo>
                    <a:lnTo>
                      <a:pt x="0" y="36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29" y="32"/>
                    </a:lnTo>
                    <a:lnTo>
                      <a:pt x="21" y="36"/>
                    </a:lnTo>
                    <a:lnTo>
                      <a:pt x="29" y="40"/>
                    </a:lnTo>
                    <a:lnTo>
                      <a:pt x="14" y="43"/>
                    </a:lnTo>
                    <a:lnTo>
                      <a:pt x="14" y="47"/>
                    </a:lnTo>
                    <a:lnTo>
                      <a:pt x="14" y="51"/>
                    </a:lnTo>
                    <a:lnTo>
                      <a:pt x="14" y="54"/>
                    </a:lnTo>
                    <a:lnTo>
                      <a:pt x="14" y="58"/>
                    </a:lnTo>
                    <a:lnTo>
                      <a:pt x="14" y="61"/>
                    </a:lnTo>
                    <a:lnTo>
                      <a:pt x="14" y="65"/>
                    </a:lnTo>
                    <a:lnTo>
                      <a:pt x="14" y="69"/>
                    </a:lnTo>
                    <a:lnTo>
                      <a:pt x="14" y="72"/>
                    </a:lnTo>
                    <a:lnTo>
                      <a:pt x="18" y="76"/>
                    </a:lnTo>
                    <a:lnTo>
                      <a:pt x="18" y="80"/>
                    </a:lnTo>
                    <a:lnTo>
                      <a:pt x="18" y="83"/>
                    </a:lnTo>
                    <a:lnTo>
                      <a:pt x="21" y="87"/>
                    </a:lnTo>
                    <a:lnTo>
                      <a:pt x="21" y="90"/>
                    </a:lnTo>
                    <a:lnTo>
                      <a:pt x="25" y="94"/>
                    </a:lnTo>
                    <a:lnTo>
                      <a:pt x="25" y="98"/>
                    </a:lnTo>
                    <a:lnTo>
                      <a:pt x="25" y="101"/>
                    </a:lnTo>
                    <a:lnTo>
                      <a:pt x="29" y="101"/>
                    </a:lnTo>
                    <a:lnTo>
                      <a:pt x="29" y="105"/>
                    </a:lnTo>
                    <a:lnTo>
                      <a:pt x="47" y="98"/>
                    </a:lnTo>
                    <a:lnTo>
                      <a:pt x="65" y="105"/>
                    </a:lnTo>
                    <a:lnTo>
                      <a:pt x="65" y="101"/>
                    </a:lnTo>
                    <a:lnTo>
                      <a:pt x="69" y="101"/>
                    </a:lnTo>
                    <a:lnTo>
                      <a:pt x="69" y="98"/>
                    </a:lnTo>
                    <a:lnTo>
                      <a:pt x="69" y="94"/>
                    </a:lnTo>
                    <a:lnTo>
                      <a:pt x="69" y="90"/>
                    </a:lnTo>
                    <a:lnTo>
                      <a:pt x="69" y="87"/>
                    </a:lnTo>
                    <a:lnTo>
                      <a:pt x="69" y="83"/>
                    </a:lnTo>
                    <a:lnTo>
                      <a:pt x="69" y="80"/>
                    </a:lnTo>
                    <a:lnTo>
                      <a:pt x="69" y="76"/>
                    </a:lnTo>
                    <a:lnTo>
                      <a:pt x="69" y="72"/>
                    </a:lnTo>
                    <a:lnTo>
                      <a:pt x="69" y="69"/>
                    </a:lnTo>
                    <a:lnTo>
                      <a:pt x="65" y="69"/>
                    </a:lnTo>
                    <a:lnTo>
                      <a:pt x="65" y="65"/>
                    </a:lnTo>
                    <a:lnTo>
                      <a:pt x="69" y="61"/>
                    </a:lnTo>
                    <a:lnTo>
                      <a:pt x="69" y="58"/>
                    </a:lnTo>
                    <a:lnTo>
                      <a:pt x="72" y="51"/>
                    </a:lnTo>
                    <a:lnTo>
                      <a:pt x="72" y="47"/>
                    </a:lnTo>
                    <a:lnTo>
                      <a:pt x="72" y="43"/>
                    </a:lnTo>
                    <a:lnTo>
                      <a:pt x="76" y="40"/>
                    </a:lnTo>
                    <a:lnTo>
                      <a:pt x="76" y="36"/>
                    </a:lnTo>
                    <a:lnTo>
                      <a:pt x="76" y="32"/>
                    </a:lnTo>
                    <a:lnTo>
                      <a:pt x="72" y="29"/>
                    </a:lnTo>
                    <a:lnTo>
                      <a:pt x="72" y="25"/>
                    </a:lnTo>
                    <a:lnTo>
                      <a:pt x="51" y="3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B366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2" name="Freeform 56"/>
              <p:cNvSpPr>
                <a:spLocks/>
              </p:cNvSpPr>
              <p:nvPr/>
            </p:nvSpPr>
            <p:spPr bwMode="auto">
              <a:xfrm>
                <a:off x="3604" y="2221"/>
                <a:ext cx="120" cy="148"/>
              </a:xfrm>
              <a:custGeom>
                <a:avLst/>
                <a:gdLst>
                  <a:gd name="T0" fmla="*/ 66 w 120"/>
                  <a:gd name="T1" fmla="*/ 3 h 148"/>
                  <a:gd name="T2" fmla="*/ 58 w 120"/>
                  <a:gd name="T3" fmla="*/ 0 h 148"/>
                  <a:gd name="T4" fmla="*/ 47 w 120"/>
                  <a:gd name="T5" fmla="*/ 3 h 148"/>
                  <a:gd name="T6" fmla="*/ 40 w 120"/>
                  <a:gd name="T7" fmla="*/ 3 h 148"/>
                  <a:gd name="T8" fmla="*/ 29 w 120"/>
                  <a:gd name="T9" fmla="*/ 10 h 148"/>
                  <a:gd name="T10" fmla="*/ 22 w 120"/>
                  <a:gd name="T11" fmla="*/ 18 h 148"/>
                  <a:gd name="T12" fmla="*/ 15 w 120"/>
                  <a:gd name="T13" fmla="*/ 29 h 148"/>
                  <a:gd name="T14" fmla="*/ 11 w 120"/>
                  <a:gd name="T15" fmla="*/ 39 h 148"/>
                  <a:gd name="T16" fmla="*/ 7 w 120"/>
                  <a:gd name="T17" fmla="*/ 50 h 148"/>
                  <a:gd name="T18" fmla="*/ 4 w 120"/>
                  <a:gd name="T19" fmla="*/ 68 h 148"/>
                  <a:gd name="T20" fmla="*/ 0 w 120"/>
                  <a:gd name="T21" fmla="*/ 83 h 148"/>
                  <a:gd name="T22" fmla="*/ 0 w 120"/>
                  <a:gd name="T23" fmla="*/ 101 h 148"/>
                  <a:gd name="T24" fmla="*/ 4 w 120"/>
                  <a:gd name="T25" fmla="*/ 116 h 148"/>
                  <a:gd name="T26" fmla="*/ 11 w 120"/>
                  <a:gd name="T27" fmla="*/ 126 h 148"/>
                  <a:gd name="T28" fmla="*/ 15 w 120"/>
                  <a:gd name="T29" fmla="*/ 134 h 148"/>
                  <a:gd name="T30" fmla="*/ 22 w 120"/>
                  <a:gd name="T31" fmla="*/ 141 h 148"/>
                  <a:gd name="T32" fmla="*/ 33 w 120"/>
                  <a:gd name="T33" fmla="*/ 145 h 148"/>
                  <a:gd name="T34" fmla="*/ 40 w 120"/>
                  <a:gd name="T35" fmla="*/ 145 h 148"/>
                  <a:gd name="T36" fmla="*/ 76 w 120"/>
                  <a:gd name="T37" fmla="*/ 145 h 148"/>
                  <a:gd name="T38" fmla="*/ 87 w 120"/>
                  <a:gd name="T39" fmla="*/ 137 h 148"/>
                  <a:gd name="T40" fmla="*/ 91 w 120"/>
                  <a:gd name="T41" fmla="*/ 130 h 148"/>
                  <a:gd name="T42" fmla="*/ 98 w 120"/>
                  <a:gd name="T43" fmla="*/ 119 h 148"/>
                  <a:gd name="T44" fmla="*/ 98 w 120"/>
                  <a:gd name="T45" fmla="*/ 119 h 148"/>
                  <a:gd name="T46" fmla="*/ 98 w 120"/>
                  <a:gd name="T47" fmla="*/ 126 h 148"/>
                  <a:gd name="T48" fmla="*/ 98 w 120"/>
                  <a:gd name="T49" fmla="*/ 134 h 148"/>
                  <a:gd name="T50" fmla="*/ 95 w 120"/>
                  <a:gd name="T51" fmla="*/ 141 h 148"/>
                  <a:gd name="T52" fmla="*/ 95 w 120"/>
                  <a:gd name="T53" fmla="*/ 145 h 148"/>
                  <a:gd name="T54" fmla="*/ 102 w 120"/>
                  <a:gd name="T55" fmla="*/ 141 h 148"/>
                  <a:gd name="T56" fmla="*/ 109 w 120"/>
                  <a:gd name="T57" fmla="*/ 130 h 148"/>
                  <a:gd name="T58" fmla="*/ 109 w 120"/>
                  <a:gd name="T59" fmla="*/ 123 h 148"/>
                  <a:gd name="T60" fmla="*/ 113 w 120"/>
                  <a:gd name="T61" fmla="*/ 116 h 148"/>
                  <a:gd name="T62" fmla="*/ 113 w 120"/>
                  <a:gd name="T63" fmla="*/ 105 h 148"/>
                  <a:gd name="T64" fmla="*/ 116 w 120"/>
                  <a:gd name="T65" fmla="*/ 94 h 148"/>
                  <a:gd name="T66" fmla="*/ 116 w 120"/>
                  <a:gd name="T67" fmla="*/ 87 h 148"/>
                  <a:gd name="T68" fmla="*/ 120 w 120"/>
                  <a:gd name="T69" fmla="*/ 76 h 148"/>
                  <a:gd name="T70" fmla="*/ 120 w 120"/>
                  <a:gd name="T71" fmla="*/ 65 h 148"/>
                  <a:gd name="T72" fmla="*/ 116 w 120"/>
                  <a:gd name="T73" fmla="*/ 54 h 148"/>
                  <a:gd name="T74" fmla="*/ 116 w 120"/>
                  <a:gd name="T75" fmla="*/ 43 h 148"/>
                  <a:gd name="T76" fmla="*/ 113 w 120"/>
                  <a:gd name="T77" fmla="*/ 36 h 148"/>
                  <a:gd name="T78" fmla="*/ 109 w 120"/>
                  <a:gd name="T79" fmla="*/ 25 h 148"/>
                  <a:gd name="T80" fmla="*/ 102 w 120"/>
                  <a:gd name="T81" fmla="*/ 18 h 148"/>
                  <a:gd name="T82" fmla="*/ 98 w 120"/>
                  <a:gd name="T83" fmla="*/ 14 h 148"/>
                  <a:gd name="T84" fmla="*/ 87 w 120"/>
                  <a:gd name="T85" fmla="*/ 7 h 148"/>
                  <a:gd name="T86" fmla="*/ 80 w 120"/>
                  <a:gd name="T87" fmla="*/ 3 h 148"/>
                  <a:gd name="T88" fmla="*/ 73 w 120"/>
                  <a:gd name="T89" fmla="*/ 3 h 148"/>
                  <a:gd name="T90" fmla="*/ 69 w 120"/>
                  <a:gd name="T91" fmla="*/ 3 h 14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20"/>
                  <a:gd name="T139" fmla="*/ 0 h 148"/>
                  <a:gd name="T140" fmla="*/ 120 w 120"/>
                  <a:gd name="T141" fmla="*/ 148 h 14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20" h="148">
                    <a:moveTo>
                      <a:pt x="69" y="3"/>
                    </a:moveTo>
                    <a:lnTo>
                      <a:pt x="66" y="3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7" y="3"/>
                    </a:lnTo>
                    <a:lnTo>
                      <a:pt x="44" y="3"/>
                    </a:lnTo>
                    <a:lnTo>
                      <a:pt x="40" y="3"/>
                    </a:lnTo>
                    <a:lnTo>
                      <a:pt x="36" y="3"/>
                    </a:lnTo>
                    <a:lnTo>
                      <a:pt x="33" y="7"/>
                    </a:lnTo>
                    <a:lnTo>
                      <a:pt x="29" y="10"/>
                    </a:lnTo>
                    <a:lnTo>
                      <a:pt x="26" y="14"/>
                    </a:lnTo>
                    <a:lnTo>
                      <a:pt x="22" y="18"/>
                    </a:lnTo>
                    <a:lnTo>
                      <a:pt x="18" y="21"/>
                    </a:lnTo>
                    <a:lnTo>
                      <a:pt x="18" y="25"/>
                    </a:lnTo>
                    <a:lnTo>
                      <a:pt x="15" y="29"/>
                    </a:lnTo>
                    <a:lnTo>
                      <a:pt x="15" y="32"/>
                    </a:lnTo>
                    <a:lnTo>
                      <a:pt x="15" y="36"/>
                    </a:lnTo>
                    <a:lnTo>
                      <a:pt x="11" y="39"/>
                    </a:lnTo>
                    <a:lnTo>
                      <a:pt x="11" y="43"/>
                    </a:lnTo>
                    <a:lnTo>
                      <a:pt x="7" y="47"/>
                    </a:lnTo>
                    <a:lnTo>
                      <a:pt x="7" y="50"/>
                    </a:lnTo>
                    <a:lnTo>
                      <a:pt x="7" y="58"/>
                    </a:lnTo>
                    <a:lnTo>
                      <a:pt x="4" y="61"/>
                    </a:lnTo>
                    <a:lnTo>
                      <a:pt x="4" y="68"/>
                    </a:lnTo>
                    <a:lnTo>
                      <a:pt x="4" y="72"/>
                    </a:lnTo>
                    <a:lnTo>
                      <a:pt x="0" y="79"/>
                    </a:lnTo>
                    <a:lnTo>
                      <a:pt x="0" y="83"/>
                    </a:lnTo>
                    <a:lnTo>
                      <a:pt x="0" y="90"/>
                    </a:lnTo>
                    <a:lnTo>
                      <a:pt x="0" y="94"/>
                    </a:lnTo>
                    <a:lnTo>
                      <a:pt x="0" y="101"/>
                    </a:lnTo>
                    <a:lnTo>
                      <a:pt x="4" y="105"/>
                    </a:lnTo>
                    <a:lnTo>
                      <a:pt x="4" y="108"/>
                    </a:lnTo>
                    <a:lnTo>
                      <a:pt x="4" y="116"/>
                    </a:lnTo>
                    <a:lnTo>
                      <a:pt x="7" y="119"/>
                    </a:lnTo>
                    <a:lnTo>
                      <a:pt x="7" y="123"/>
                    </a:lnTo>
                    <a:lnTo>
                      <a:pt x="11" y="126"/>
                    </a:lnTo>
                    <a:lnTo>
                      <a:pt x="11" y="130"/>
                    </a:lnTo>
                    <a:lnTo>
                      <a:pt x="15" y="134"/>
                    </a:lnTo>
                    <a:lnTo>
                      <a:pt x="15" y="137"/>
                    </a:lnTo>
                    <a:lnTo>
                      <a:pt x="18" y="141"/>
                    </a:lnTo>
                    <a:lnTo>
                      <a:pt x="22" y="141"/>
                    </a:lnTo>
                    <a:lnTo>
                      <a:pt x="26" y="145"/>
                    </a:lnTo>
                    <a:lnTo>
                      <a:pt x="29" y="145"/>
                    </a:lnTo>
                    <a:lnTo>
                      <a:pt x="33" y="145"/>
                    </a:lnTo>
                    <a:lnTo>
                      <a:pt x="36" y="145"/>
                    </a:lnTo>
                    <a:lnTo>
                      <a:pt x="40" y="145"/>
                    </a:lnTo>
                    <a:lnTo>
                      <a:pt x="76" y="145"/>
                    </a:lnTo>
                    <a:lnTo>
                      <a:pt x="80" y="145"/>
                    </a:lnTo>
                    <a:lnTo>
                      <a:pt x="84" y="141"/>
                    </a:lnTo>
                    <a:lnTo>
                      <a:pt x="87" y="137"/>
                    </a:lnTo>
                    <a:lnTo>
                      <a:pt x="87" y="134"/>
                    </a:lnTo>
                    <a:lnTo>
                      <a:pt x="91" y="134"/>
                    </a:lnTo>
                    <a:lnTo>
                      <a:pt x="91" y="130"/>
                    </a:lnTo>
                    <a:lnTo>
                      <a:pt x="95" y="126"/>
                    </a:lnTo>
                    <a:lnTo>
                      <a:pt x="95" y="123"/>
                    </a:lnTo>
                    <a:lnTo>
                      <a:pt x="98" y="119"/>
                    </a:lnTo>
                    <a:lnTo>
                      <a:pt x="98" y="123"/>
                    </a:lnTo>
                    <a:lnTo>
                      <a:pt x="98" y="126"/>
                    </a:lnTo>
                    <a:lnTo>
                      <a:pt x="98" y="130"/>
                    </a:lnTo>
                    <a:lnTo>
                      <a:pt x="98" y="134"/>
                    </a:lnTo>
                    <a:lnTo>
                      <a:pt x="98" y="137"/>
                    </a:lnTo>
                    <a:lnTo>
                      <a:pt x="95" y="141"/>
                    </a:lnTo>
                    <a:lnTo>
                      <a:pt x="95" y="145"/>
                    </a:lnTo>
                    <a:lnTo>
                      <a:pt x="91" y="148"/>
                    </a:lnTo>
                    <a:lnTo>
                      <a:pt x="95" y="145"/>
                    </a:lnTo>
                    <a:lnTo>
                      <a:pt x="98" y="145"/>
                    </a:lnTo>
                    <a:lnTo>
                      <a:pt x="98" y="141"/>
                    </a:lnTo>
                    <a:lnTo>
                      <a:pt x="102" y="141"/>
                    </a:lnTo>
                    <a:lnTo>
                      <a:pt x="106" y="137"/>
                    </a:lnTo>
                    <a:lnTo>
                      <a:pt x="106" y="134"/>
                    </a:lnTo>
                    <a:lnTo>
                      <a:pt x="109" y="130"/>
                    </a:lnTo>
                    <a:lnTo>
                      <a:pt x="109" y="126"/>
                    </a:lnTo>
                    <a:lnTo>
                      <a:pt x="109" y="123"/>
                    </a:lnTo>
                    <a:lnTo>
                      <a:pt x="109" y="119"/>
                    </a:lnTo>
                    <a:lnTo>
                      <a:pt x="113" y="119"/>
                    </a:lnTo>
                    <a:lnTo>
                      <a:pt x="113" y="116"/>
                    </a:lnTo>
                    <a:lnTo>
                      <a:pt x="113" y="112"/>
                    </a:lnTo>
                    <a:lnTo>
                      <a:pt x="113" y="108"/>
                    </a:lnTo>
                    <a:lnTo>
                      <a:pt x="113" y="105"/>
                    </a:lnTo>
                    <a:lnTo>
                      <a:pt x="116" y="101"/>
                    </a:lnTo>
                    <a:lnTo>
                      <a:pt x="116" y="97"/>
                    </a:lnTo>
                    <a:lnTo>
                      <a:pt x="116" y="94"/>
                    </a:lnTo>
                    <a:lnTo>
                      <a:pt x="116" y="87"/>
                    </a:lnTo>
                    <a:lnTo>
                      <a:pt x="116" y="83"/>
                    </a:lnTo>
                    <a:lnTo>
                      <a:pt x="120" y="79"/>
                    </a:lnTo>
                    <a:lnTo>
                      <a:pt x="120" y="76"/>
                    </a:lnTo>
                    <a:lnTo>
                      <a:pt x="120" y="72"/>
                    </a:lnTo>
                    <a:lnTo>
                      <a:pt x="120" y="68"/>
                    </a:lnTo>
                    <a:lnTo>
                      <a:pt x="120" y="65"/>
                    </a:lnTo>
                    <a:lnTo>
                      <a:pt x="120" y="61"/>
                    </a:lnTo>
                    <a:lnTo>
                      <a:pt x="120" y="58"/>
                    </a:lnTo>
                    <a:lnTo>
                      <a:pt x="116" y="54"/>
                    </a:lnTo>
                    <a:lnTo>
                      <a:pt x="116" y="50"/>
                    </a:lnTo>
                    <a:lnTo>
                      <a:pt x="116" y="47"/>
                    </a:lnTo>
                    <a:lnTo>
                      <a:pt x="116" y="43"/>
                    </a:lnTo>
                    <a:lnTo>
                      <a:pt x="116" y="39"/>
                    </a:lnTo>
                    <a:lnTo>
                      <a:pt x="113" y="36"/>
                    </a:lnTo>
                    <a:lnTo>
                      <a:pt x="113" y="32"/>
                    </a:lnTo>
                    <a:lnTo>
                      <a:pt x="109" y="29"/>
                    </a:lnTo>
                    <a:lnTo>
                      <a:pt x="109" y="25"/>
                    </a:lnTo>
                    <a:lnTo>
                      <a:pt x="106" y="25"/>
                    </a:lnTo>
                    <a:lnTo>
                      <a:pt x="106" y="21"/>
                    </a:lnTo>
                    <a:lnTo>
                      <a:pt x="102" y="18"/>
                    </a:lnTo>
                    <a:lnTo>
                      <a:pt x="98" y="14"/>
                    </a:lnTo>
                    <a:lnTo>
                      <a:pt x="95" y="10"/>
                    </a:lnTo>
                    <a:lnTo>
                      <a:pt x="91" y="7"/>
                    </a:lnTo>
                    <a:lnTo>
                      <a:pt x="87" y="7"/>
                    </a:lnTo>
                    <a:lnTo>
                      <a:pt x="84" y="3"/>
                    </a:lnTo>
                    <a:lnTo>
                      <a:pt x="80" y="3"/>
                    </a:lnTo>
                    <a:lnTo>
                      <a:pt x="76" y="3"/>
                    </a:lnTo>
                    <a:lnTo>
                      <a:pt x="73" y="3"/>
                    </a:lnTo>
                    <a:lnTo>
                      <a:pt x="69" y="3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3" name="Freeform 57"/>
              <p:cNvSpPr>
                <a:spLocks/>
              </p:cNvSpPr>
              <p:nvPr/>
            </p:nvSpPr>
            <p:spPr bwMode="auto">
              <a:xfrm>
                <a:off x="3619" y="2235"/>
                <a:ext cx="83" cy="188"/>
              </a:xfrm>
              <a:custGeom>
                <a:avLst/>
                <a:gdLst>
                  <a:gd name="T0" fmla="*/ 58 w 83"/>
                  <a:gd name="T1" fmla="*/ 0 h 188"/>
                  <a:gd name="T2" fmla="*/ 61 w 83"/>
                  <a:gd name="T3" fmla="*/ 4 h 188"/>
                  <a:gd name="T4" fmla="*/ 61 w 83"/>
                  <a:gd name="T5" fmla="*/ 11 h 188"/>
                  <a:gd name="T6" fmla="*/ 65 w 83"/>
                  <a:gd name="T7" fmla="*/ 15 h 188"/>
                  <a:gd name="T8" fmla="*/ 69 w 83"/>
                  <a:gd name="T9" fmla="*/ 18 h 188"/>
                  <a:gd name="T10" fmla="*/ 69 w 83"/>
                  <a:gd name="T11" fmla="*/ 25 h 188"/>
                  <a:gd name="T12" fmla="*/ 69 w 83"/>
                  <a:gd name="T13" fmla="*/ 25 h 188"/>
                  <a:gd name="T14" fmla="*/ 83 w 83"/>
                  <a:gd name="T15" fmla="*/ 33 h 188"/>
                  <a:gd name="T16" fmla="*/ 83 w 83"/>
                  <a:gd name="T17" fmla="*/ 54 h 188"/>
                  <a:gd name="T18" fmla="*/ 83 w 83"/>
                  <a:gd name="T19" fmla="*/ 58 h 188"/>
                  <a:gd name="T20" fmla="*/ 83 w 83"/>
                  <a:gd name="T21" fmla="*/ 69 h 188"/>
                  <a:gd name="T22" fmla="*/ 80 w 83"/>
                  <a:gd name="T23" fmla="*/ 73 h 188"/>
                  <a:gd name="T24" fmla="*/ 83 w 83"/>
                  <a:gd name="T25" fmla="*/ 76 h 188"/>
                  <a:gd name="T26" fmla="*/ 80 w 83"/>
                  <a:gd name="T27" fmla="*/ 80 h 188"/>
                  <a:gd name="T28" fmla="*/ 80 w 83"/>
                  <a:gd name="T29" fmla="*/ 87 h 188"/>
                  <a:gd name="T30" fmla="*/ 80 w 83"/>
                  <a:gd name="T31" fmla="*/ 94 h 188"/>
                  <a:gd name="T32" fmla="*/ 76 w 83"/>
                  <a:gd name="T33" fmla="*/ 102 h 188"/>
                  <a:gd name="T34" fmla="*/ 72 w 83"/>
                  <a:gd name="T35" fmla="*/ 109 h 188"/>
                  <a:gd name="T36" fmla="*/ 72 w 83"/>
                  <a:gd name="T37" fmla="*/ 116 h 188"/>
                  <a:gd name="T38" fmla="*/ 69 w 83"/>
                  <a:gd name="T39" fmla="*/ 123 h 188"/>
                  <a:gd name="T40" fmla="*/ 65 w 83"/>
                  <a:gd name="T41" fmla="*/ 131 h 188"/>
                  <a:gd name="T42" fmla="*/ 61 w 83"/>
                  <a:gd name="T43" fmla="*/ 138 h 188"/>
                  <a:gd name="T44" fmla="*/ 61 w 83"/>
                  <a:gd name="T45" fmla="*/ 138 h 188"/>
                  <a:gd name="T46" fmla="*/ 58 w 83"/>
                  <a:gd name="T47" fmla="*/ 163 h 188"/>
                  <a:gd name="T48" fmla="*/ 72 w 83"/>
                  <a:gd name="T49" fmla="*/ 178 h 188"/>
                  <a:gd name="T50" fmla="*/ 72 w 83"/>
                  <a:gd name="T51" fmla="*/ 185 h 188"/>
                  <a:gd name="T52" fmla="*/ 65 w 83"/>
                  <a:gd name="T53" fmla="*/ 185 h 188"/>
                  <a:gd name="T54" fmla="*/ 61 w 83"/>
                  <a:gd name="T55" fmla="*/ 188 h 188"/>
                  <a:gd name="T56" fmla="*/ 54 w 83"/>
                  <a:gd name="T57" fmla="*/ 188 h 188"/>
                  <a:gd name="T58" fmla="*/ 43 w 83"/>
                  <a:gd name="T59" fmla="*/ 188 h 188"/>
                  <a:gd name="T60" fmla="*/ 36 w 83"/>
                  <a:gd name="T61" fmla="*/ 188 h 188"/>
                  <a:gd name="T62" fmla="*/ 29 w 83"/>
                  <a:gd name="T63" fmla="*/ 188 h 188"/>
                  <a:gd name="T64" fmla="*/ 21 w 83"/>
                  <a:gd name="T65" fmla="*/ 188 h 188"/>
                  <a:gd name="T66" fmla="*/ 11 w 83"/>
                  <a:gd name="T67" fmla="*/ 188 h 188"/>
                  <a:gd name="T68" fmla="*/ 3 w 83"/>
                  <a:gd name="T69" fmla="*/ 185 h 188"/>
                  <a:gd name="T70" fmla="*/ 0 w 83"/>
                  <a:gd name="T71" fmla="*/ 185 h 188"/>
                  <a:gd name="T72" fmla="*/ 0 w 83"/>
                  <a:gd name="T73" fmla="*/ 159 h 188"/>
                  <a:gd name="T74" fmla="*/ 7 w 83"/>
                  <a:gd name="T75" fmla="*/ 156 h 188"/>
                  <a:gd name="T76" fmla="*/ 11 w 83"/>
                  <a:gd name="T77" fmla="*/ 149 h 188"/>
                  <a:gd name="T78" fmla="*/ 11 w 83"/>
                  <a:gd name="T79" fmla="*/ 145 h 188"/>
                  <a:gd name="T80" fmla="*/ 14 w 83"/>
                  <a:gd name="T81" fmla="*/ 138 h 188"/>
                  <a:gd name="T82" fmla="*/ 14 w 83"/>
                  <a:gd name="T83" fmla="*/ 134 h 188"/>
                  <a:gd name="T84" fmla="*/ 18 w 83"/>
                  <a:gd name="T85" fmla="*/ 131 h 188"/>
                  <a:gd name="T86" fmla="*/ 18 w 83"/>
                  <a:gd name="T87" fmla="*/ 123 h 188"/>
                  <a:gd name="T88" fmla="*/ 21 w 83"/>
                  <a:gd name="T89" fmla="*/ 116 h 188"/>
                  <a:gd name="T90" fmla="*/ 14 w 83"/>
                  <a:gd name="T91" fmla="*/ 94 h 188"/>
                  <a:gd name="T92" fmla="*/ 14 w 83"/>
                  <a:gd name="T93" fmla="*/ 87 h 188"/>
                  <a:gd name="T94" fmla="*/ 14 w 83"/>
                  <a:gd name="T95" fmla="*/ 83 h 188"/>
                  <a:gd name="T96" fmla="*/ 18 w 83"/>
                  <a:gd name="T97" fmla="*/ 80 h 188"/>
                  <a:gd name="T98" fmla="*/ 18 w 83"/>
                  <a:gd name="T99" fmla="*/ 73 h 188"/>
                  <a:gd name="T100" fmla="*/ 18 w 83"/>
                  <a:gd name="T101" fmla="*/ 69 h 188"/>
                  <a:gd name="T102" fmla="*/ 21 w 83"/>
                  <a:gd name="T103" fmla="*/ 65 h 188"/>
                  <a:gd name="T104" fmla="*/ 21 w 83"/>
                  <a:gd name="T105" fmla="*/ 40 h 188"/>
                  <a:gd name="T106" fmla="*/ 47 w 83"/>
                  <a:gd name="T107" fmla="*/ 25 h 188"/>
                  <a:gd name="T108" fmla="*/ 54 w 83"/>
                  <a:gd name="T109" fmla="*/ 25 h 188"/>
                  <a:gd name="T110" fmla="*/ 58 w 83"/>
                  <a:gd name="T111" fmla="*/ 22 h 188"/>
                  <a:gd name="T112" fmla="*/ 58 w 83"/>
                  <a:gd name="T113" fmla="*/ 15 h 188"/>
                  <a:gd name="T114" fmla="*/ 58 w 83"/>
                  <a:gd name="T115" fmla="*/ 7 h 188"/>
                  <a:gd name="T116" fmla="*/ 58 w 83"/>
                  <a:gd name="T117" fmla="*/ 4 h 188"/>
                  <a:gd name="T118" fmla="*/ 58 w 83"/>
                  <a:gd name="T119" fmla="*/ 0 h 18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3"/>
                  <a:gd name="T181" fmla="*/ 0 h 188"/>
                  <a:gd name="T182" fmla="*/ 83 w 83"/>
                  <a:gd name="T183" fmla="*/ 188 h 18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3" h="188">
                    <a:moveTo>
                      <a:pt x="58" y="0"/>
                    </a:moveTo>
                    <a:lnTo>
                      <a:pt x="58" y="0"/>
                    </a:lnTo>
                    <a:lnTo>
                      <a:pt x="61" y="4"/>
                    </a:lnTo>
                    <a:lnTo>
                      <a:pt x="61" y="7"/>
                    </a:lnTo>
                    <a:lnTo>
                      <a:pt x="61" y="11"/>
                    </a:lnTo>
                    <a:lnTo>
                      <a:pt x="65" y="11"/>
                    </a:lnTo>
                    <a:lnTo>
                      <a:pt x="65" y="15"/>
                    </a:lnTo>
                    <a:lnTo>
                      <a:pt x="65" y="18"/>
                    </a:lnTo>
                    <a:lnTo>
                      <a:pt x="69" y="18"/>
                    </a:lnTo>
                    <a:lnTo>
                      <a:pt x="69" y="22"/>
                    </a:lnTo>
                    <a:lnTo>
                      <a:pt x="69" y="25"/>
                    </a:lnTo>
                    <a:lnTo>
                      <a:pt x="69" y="29"/>
                    </a:lnTo>
                    <a:lnTo>
                      <a:pt x="83" y="33"/>
                    </a:lnTo>
                    <a:lnTo>
                      <a:pt x="83" y="51"/>
                    </a:lnTo>
                    <a:lnTo>
                      <a:pt x="83" y="54"/>
                    </a:lnTo>
                    <a:lnTo>
                      <a:pt x="83" y="58"/>
                    </a:lnTo>
                    <a:lnTo>
                      <a:pt x="83" y="65"/>
                    </a:lnTo>
                    <a:lnTo>
                      <a:pt x="83" y="69"/>
                    </a:lnTo>
                    <a:lnTo>
                      <a:pt x="80" y="69"/>
                    </a:lnTo>
                    <a:lnTo>
                      <a:pt x="80" y="73"/>
                    </a:lnTo>
                    <a:lnTo>
                      <a:pt x="83" y="76"/>
                    </a:lnTo>
                    <a:lnTo>
                      <a:pt x="80" y="80"/>
                    </a:lnTo>
                    <a:lnTo>
                      <a:pt x="80" y="83"/>
                    </a:lnTo>
                    <a:lnTo>
                      <a:pt x="80" y="87"/>
                    </a:lnTo>
                    <a:lnTo>
                      <a:pt x="80" y="91"/>
                    </a:lnTo>
                    <a:lnTo>
                      <a:pt x="80" y="94"/>
                    </a:lnTo>
                    <a:lnTo>
                      <a:pt x="80" y="98"/>
                    </a:lnTo>
                    <a:lnTo>
                      <a:pt x="76" y="102"/>
                    </a:lnTo>
                    <a:lnTo>
                      <a:pt x="76" y="105"/>
                    </a:lnTo>
                    <a:lnTo>
                      <a:pt x="72" y="109"/>
                    </a:lnTo>
                    <a:lnTo>
                      <a:pt x="72" y="112"/>
                    </a:lnTo>
                    <a:lnTo>
                      <a:pt x="72" y="116"/>
                    </a:lnTo>
                    <a:lnTo>
                      <a:pt x="69" y="120"/>
                    </a:lnTo>
                    <a:lnTo>
                      <a:pt x="69" y="123"/>
                    </a:lnTo>
                    <a:lnTo>
                      <a:pt x="65" y="127"/>
                    </a:lnTo>
                    <a:lnTo>
                      <a:pt x="65" y="131"/>
                    </a:lnTo>
                    <a:lnTo>
                      <a:pt x="61" y="134"/>
                    </a:lnTo>
                    <a:lnTo>
                      <a:pt x="61" y="138"/>
                    </a:lnTo>
                    <a:lnTo>
                      <a:pt x="54" y="141"/>
                    </a:lnTo>
                    <a:lnTo>
                      <a:pt x="58" y="163"/>
                    </a:lnTo>
                    <a:lnTo>
                      <a:pt x="69" y="174"/>
                    </a:lnTo>
                    <a:lnTo>
                      <a:pt x="72" y="178"/>
                    </a:lnTo>
                    <a:lnTo>
                      <a:pt x="72" y="185"/>
                    </a:lnTo>
                    <a:lnTo>
                      <a:pt x="69" y="185"/>
                    </a:lnTo>
                    <a:lnTo>
                      <a:pt x="65" y="185"/>
                    </a:lnTo>
                    <a:lnTo>
                      <a:pt x="61" y="188"/>
                    </a:lnTo>
                    <a:lnTo>
                      <a:pt x="58" y="188"/>
                    </a:lnTo>
                    <a:lnTo>
                      <a:pt x="54" y="188"/>
                    </a:lnTo>
                    <a:lnTo>
                      <a:pt x="47" y="188"/>
                    </a:lnTo>
                    <a:lnTo>
                      <a:pt x="43" y="188"/>
                    </a:lnTo>
                    <a:lnTo>
                      <a:pt x="40" y="188"/>
                    </a:lnTo>
                    <a:lnTo>
                      <a:pt x="36" y="188"/>
                    </a:lnTo>
                    <a:lnTo>
                      <a:pt x="32" y="188"/>
                    </a:lnTo>
                    <a:lnTo>
                      <a:pt x="29" y="188"/>
                    </a:lnTo>
                    <a:lnTo>
                      <a:pt x="25" y="188"/>
                    </a:lnTo>
                    <a:lnTo>
                      <a:pt x="21" y="188"/>
                    </a:lnTo>
                    <a:lnTo>
                      <a:pt x="14" y="188"/>
                    </a:lnTo>
                    <a:lnTo>
                      <a:pt x="11" y="188"/>
                    </a:lnTo>
                    <a:lnTo>
                      <a:pt x="7" y="188"/>
                    </a:lnTo>
                    <a:lnTo>
                      <a:pt x="3" y="185"/>
                    </a:lnTo>
                    <a:lnTo>
                      <a:pt x="0" y="185"/>
                    </a:lnTo>
                    <a:lnTo>
                      <a:pt x="0" y="159"/>
                    </a:lnTo>
                    <a:lnTo>
                      <a:pt x="3" y="156"/>
                    </a:lnTo>
                    <a:lnTo>
                      <a:pt x="7" y="156"/>
                    </a:lnTo>
                    <a:lnTo>
                      <a:pt x="7" y="152"/>
                    </a:lnTo>
                    <a:lnTo>
                      <a:pt x="11" y="149"/>
                    </a:lnTo>
                    <a:lnTo>
                      <a:pt x="11" y="145"/>
                    </a:lnTo>
                    <a:lnTo>
                      <a:pt x="14" y="141"/>
                    </a:lnTo>
                    <a:lnTo>
                      <a:pt x="14" y="138"/>
                    </a:lnTo>
                    <a:lnTo>
                      <a:pt x="14" y="134"/>
                    </a:lnTo>
                    <a:lnTo>
                      <a:pt x="18" y="131"/>
                    </a:lnTo>
                    <a:lnTo>
                      <a:pt x="18" y="127"/>
                    </a:lnTo>
                    <a:lnTo>
                      <a:pt x="18" y="123"/>
                    </a:lnTo>
                    <a:lnTo>
                      <a:pt x="18" y="120"/>
                    </a:lnTo>
                    <a:lnTo>
                      <a:pt x="21" y="116"/>
                    </a:lnTo>
                    <a:lnTo>
                      <a:pt x="14" y="94"/>
                    </a:lnTo>
                    <a:lnTo>
                      <a:pt x="14" y="91"/>
                    </a:lnTo>
                    <a:lnTo>
                      <a:pt x="14" y="87"/>
                    </a:lnTo>
                    <a:lnTo>
                      <a:pt x="14" y="83"/>
                    </a:lnTo>
                    <a:lnTo>
                      <a:pt x="18" y="80"/>
                    </a:lnTo>
                    <a:lnTo>
                      <a:pt x="18" y="76"/>
                    </a:lnTo>
                    <a:lnTo>
                      <a:pt x="18" y="73"/>
                    </a:lnTo>
                    <a:lnTo>
                      <a:pt x="18" y="69"/>
                    </a:lnTo>
                    <a:lnTo>
                      <a:pt x="18" y="65"/>
                    </a:lnTo>
                    <a:lnTo>
                      <a:pt x="21" y="65"/>
                    </a:lnTo>
                    <a:lnTo>
                      <a:pt x="21" y="47"/>
                    </a:lnTo>
                    <a:lnTo>
                      <a:pt x="21" y="40"/>
                    </a:lnTo>
                    <a:lnTo>
                      <a:pt x="29" y="29"/>
                    </a:lnTo>
                    <a:lnTo>
                      <a:pt x="47" y="25"/>
                    </a:lnTo>
                    <a:lnTo>
                      <a:pt x="54" y="25"/>
                    </a:lnTo>
                    <a:lnTo>
                      <a:pt x="58" y="25"/>
                    </a:lnTo>
                    <a:lnTo>
                      <a:pt x="58" y="22"/>
                    </a:lnTo>
                    <a:lnTo>
                      <a:pt x="58" y="15"/>
                    </a:lnTo>
                    <a:lnTo>
                      <a:pt x="58" y="11"/>
                    </a:lnTo>
                    <a:lnTo>
                      <a:pt x="58" y="7"/>
                    </a:lnTo>
                    <a:lnTo>
                      <a:pt x="58" y="4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C7695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4" name="Freeform 58"/>
              <p:cNvSpPr>
                <a:spLocks/>
              </p:cNvSpPr>
              <p:nvPr/>
            </p:nvSpPr>
            <p:spPr bwMode="auto">
              <a:xfrm>
                <a:off x="3648" y="2289"/>
                <a:ext cx="22" cy="8"/>
              </a:xfrm>
              <a:custGeom>
                <a:avLst/>
                <a:gdLst>
                  <a:gd name="T0" fmla="*/ 0 w 22"/>
                  <a:gd name="T1" fmla="*/ 4 h 8"/>
                  <a:gd name="T2" fmla="*/ 0 w 22"/>
                  <a:gd name="T3" fmla="*/ 4 h 8"/>
                  <a:gd name="T4" fmla="*/ 3 w 22"/>
                  <a:gd name="T5" fmla="*/ 4 h 8"/>
                  <a:gd name="T6" fmla="*/ 7 w 22"/>
                  <a:gd name="T7" fmla="*/ 0 h 8"/>
                  <a:gd name="T8" fmla="*/ 11 w 22"/>
                  <a:gd name="T9" fmla="*/ 0 h 8"/>
                  <a:gd name="T10" fmla="*/ 11 w 22"/>
                  <a:gd name="T11" fmla="*/ 0 h 8"/>
                  <a:gd name="T12" fmla="*/ 14 w 22"/>
                  <a:gd name="T13" fmla="*/ 0 h 8"/>
                  <a:gd name="T14" fmla="*/ 18 w 22"/>
                  <a:gd name="T15" fmla="*/ 0 h 8"/>
                  <a:gd name="T16" fmla="*/ 18 w 22"/>
                  <a:gd name="T17" fmla="*/ 0 h 8"/>
                  <a:gd name="T18" fmla="*/ 22 w 22"/>
                  <a:gd name="T19" fmla="*/ 0 h 8"/>
                  <a:gd name="T20" fmla="*/ 22 w 22"/>
                  <a:gd name="T21" fmla="*/ 0 h 8"/>
                  <a:gd name="T22" fmla="*/ 14 w 22"/>
                  <a:gd name="T23" fmla="*/ 4 h 8"/>
                  <a:gd name="T24" fmla="*/ 14 w 22"/>
                  <a:gd name="T25" fmla="*/ 8 h 8"/>
                  <a:gd name="T26" fmla="*/ 7 w 22"/>
                  <a:gd name="T27" fmla="*/ 8 h 8"/>
                  <a:gd name="T28" fmla="*/ 7 w 22"/>
                  <a:gd name="T29" fmla="*/ 4 h 8"/>
                  <a:gd name="T30" fmla="*/ 0 w 22"/>
                  <a:gd name="T31" fmla="*/ 4 h 8"/>
                  <a:gd name="T32" fmla="*/ 0 w 22"/>
                  <a:gd name="T33" fmla="*/ 4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8"/>
                  <a:gd name="T53" fmla="*/ 22 w 22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8">
                    <a:moveTo>
                      <a:pt x="0" y="4"/>
                    </a:moveTo>
                    <a:lnTo>
                      <a:pt x="0" y="4"/>
                    </a:lnTo>
                    <a:lnTo>
                      <a:pt x="3" y="4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14" y="4"/>
                    </a:lnTo>
                    <a:lnTo>
                      <a:pt x="14" y="8"/>
                    </a:lnTo>
                    <a:lnTo>
                      <a:pt x="7" y="8"/>
                    </a:lnTo>
                    <a:lnTo>
                      <a:pt x="7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5" name="Freeform 59"/>
              <p:cNvSpPr>
                <a:spLocks/>
              </p:cNvSpPr>
              <p:nvPr/>
            </p:nvSpPr>
            <p:spPr bwMode="auto">
              <a:xfrm>
                <a:off x="3648" y="2286"/>
                <a:ext cx="51" cy="58"/>
              </a:xfrm>
              <a:custGeom>
                <a:avLst/>
                <a:gdLst>
                  <a:gd name="T0" fmla="*/ 36 w 51"/>
                  <a:gd name="T1" fmla="*/ 3 h 58"/>
                  <a:gd name="T2" fmla="*/ 36 w 51"/>
                  <a:gd name="T3" fmla="*/ 3 h 58"/>
                  <a:gd name="T4" fmla="*/ 40 w 51"/>
                  <a:gd name="T5" fmla="*/ 3 h 58"/>
                  <a:gd name="T6" fmla="*/ 47 w 51"/>
                  <a:gd name="T7" fmla="*/ 11 h 58"/>
                  <a:gd name="T8" fmla="*/ 51 w 51"/>
                  <a:gd name="T9" fmla="*/ 14 h 58"/>
                  <a:gd name="T10" fmla="*/ 36 w 51"/>
                  <a:gd name="T11" fmla="*/ 11 h 58"/>
                  <a:gd name="T12" fmla="*/ 32 w 51"/>
                  <a:gd name="T13" fmla="*/ 11 h 58"/>
                  <a:gd name="T14" fmla="*/ 32 w 51"/>
                  <a:gd name="T15" fmla="*/ 14 h 58"/>
                  <a:gd name="T16" fmla="*/ 32 w 51"/>
                  <a:gd name="T17" fmla="*/ 18 h 58"/>
                  <a:gd name="T18" fmla="*/ 32 w 51"/>
                  <a:gd name="T19" fmla="*/ 22 h 58"/>
                  <a:gd name="T20" fmla="*/ 32 w 51"/>
                  <a:gd name="T21" fmla="*/ 25 h 58"/>
                  <a:gd name="T22" fmla="*/ 36 w 51"/>
                  <a:gd name="T23" fmla="*/ 29 h 58"/>
                  <a:gd name="T24" fmla="*/ 36 w 51"/>
                  <a:gd name="T25" fmla="*/ 36 h 58"/>
                  <a:gd name="T26" fmla="*/ 40 w 51"/>
                  <a:gd name="T27" fmla="*/ 43 h 58"/>
                  <a:gd name="T28" fmla="*/ 40 w 51"/>
                  <a:gd name="T29" fmla="*/ 47 h 58"/>
                  <a:gd name="T30" fmla="*/ 36 w 51"/>
                  <a:gd name="T31" fmla="*/ 47 h 58"/>
                  <a:gd name="T32" fmla="*/ 29 w 51"/>
                  <a:gd name="T33" fmla="*/ 51 h 58"/>
                  <a:gd name="T34" fmla="*/ 25 w 51"/>
                  <a:gd name="T35" fmla="*/ 54 h 58"/>
                  <a:gd name="T36" fmla="*/ 22 w 51"/>
                  <a:gd name="T37" fmla="*/ 58 h 58"/>
                  <a:gd name="T38" fmla="*/ 18 w 51"/>
                  <a:gd name="T39" fmla="*/ 54 h 58"/>
                  <a:gd name="T40" fmla="*/ 22 w 51"/>
                  <a:gd name="T41" fmla="*/ 47 h 58"/>
                  <a:gd name="T42" fmla="*/ 29 w 51"/>
                  <a:gd name="T43" fmla="*/ 47 h 58"/>
                  <a:gd name="T44" fmla="*/ 29 w 51"/>
                  <a:gd name="T45" fmla="*/ 47 h 58"/>
                  <a:gd name="T46" fmla="*/ 29 w 51"/>
                  <a:gd name="T47" fmla="*/ 40 h 58"/>
                  <a:gd name="T48" fmla="*/ 29 w 51"/>
                  <a:gd name="T49" fmla="*/ 32 h 58"/>
                  <a:gd name="T50" fmla="*/ 25 w 51"/>
                  <a:gd name="T51" fmla="*/ 25 h 58"/>
                  <a:gd name="T52" fmla="*/ 25 w 51"/>
                  <a:gd name="T53" fmla="*/ 22 h 58"/>
                  <a:gd name="T54" fmla="*/ 25 w 51"/>
                  <a:gd name="T55" fmla="*/ 22 h 58"/>
                  <a:gd name="T56" fmla="*/ 22 w 51"/>
                  <a:gd name="T57" fmla="*/ 29 h 58"/>
                  <a:gd name="T58" fmla="*/ 14 w 51"/>
                  <a:gd name="T59" fmla="*/ 29 h 58"/>
                  <a:gd name="T60" fmla="*/ 11 w 51"/>
                  <a:gd name="T61" fmla="*/ 29 h 58"/>
                  <a:gd name="T62" fmla="*/ 7 w 51"/>
                  <a:gd name="T63" fmla="*/ 29 h 58"/>
                  <a:gd name="T64" fmla="*/ 0 w 51"/>
                  <a:gd name="T65" fmla="*/ 22 h 58"/>
                  <a:gd name="T66" fmla="*/ 29 w 51"/>
                  <a:gd name="T67" fmla="*/ 11 h 58"/>
                  <a:gd name="T68" fmla="*/ 32 w 51"/>
                  <a:gd name="T69" fmla="*/ 0 h 5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1"/>
                  <a:gd name="T106" fmla="*/ 0 h 58"/>
                  <a:gd name="T107" fmla="*/ 51 w 51"/>
                  <a:gd name="T108" fmla="*/ 58 h 5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1" h="58">
                    <a:moveTo>
                      <a:pt x="32" y="0"/>
                    </a:moveTo>
                    <a:lnTo>
                      <a:pt x="36" y="3"/>
                    </a:lnTo>
                    <a:lnTo>
                      <a:pt x="40" y="3"/>
                    </a:lnTo>
                    <a:lnTo>
                      <a:pt x="43" y="7"/>
                    </a:lnTo>
                    <a:lnTo>
                      <a:pt x="47" y="11"/>
                    </a:lnTo>
                    <a:lnTo>
                      <a:pt x="51" y="11"/>
                    </a:lnTo>
                    <a:lnTo>
                      <a:pt x="51" y="14"/>
                    </a:lnTo>
                    <a:lnTo>
                      <a:pt x="40" y="11"/>
                    </a:lnTo>
                    <a:lnTo>
                      <a:pt x="36" y="11"/>
                    </a:lnTo>
                    <a:lnTo>
                      <a:pt x="32" y="11"/>
                    </a:lnTo>
                    <a:lnTo>
                      <a:pt x="32" y="14"/>
                    </a:lnTo>
                    <a:lnTo>
                      <a:pt x="32" y="18"/>
                    </a:lnTo>
                    <a:lnTo>
                      <a:pt x="32" y="22"/>
                    </a:lnTo>
                    <a:lnTo>
                      <a:pt x="32" y="25"/>
                    </a:lnTo>
                    <a:lnTo>
                      <a:pt x="32" y="29"/>
                    </a:lnTo>
                    <a:lnTo>
                      <a:pt x="36" y="29"/>
                    </a:lnTo>
                    <a:lnTo>
                      <a:pt x="36" y="32"/>
                    </a:lnTo>
                    <a:lnTo>
                      <a:pt x="36" y="36"/>
                    </a:lnTo>
                    <a:lnTo>
                      <a:pt x="36" y="40"/>
                    </a:lnTo>
                    <a:lnTo>
                      <a:pt x="40" y="43"/>
                    </a:lnTo>
                    <a:lnTo>
                      <a:pt x="40" y="47"/>
                    </a:lnTo>
                    <a:lnTo>
                      <a:pt x="36" y="47"/>
                    </a:lnTo>
                    <a:lnTo>
                      <a:pt x="32" y="51"/>
                    </a:lnTo>
                    <a:lnTo>
                      <a:pt x="29" y="51"/>
                    </a:lnTo>
                    <a:lnTo>
                      <a:pt x="25" y="54"/>
                    </a:lnTo>
                    <a:lnTo>
                      <a:pt x="22" y="54"/>
                    </a:lnTo>
                    <a:lnTo>
                      <a:pt x="22" y="58"/>
                    </a:lnTo>
                    <a:lnTo>
                      <a:pt x="18" y="58"/>
                    </a:lnTo>
                    <a:lnTo>
                      <a:pt x="18" y="54"/>
                    </a:lnTo>
                    <a:lnTo>
                      <a:pt x="14" y="51"/>
                    </a:lnTo>
                    <a:lnTo>
                      <a:pt x="22" y="47"/>
                    </a:lnTo>
                    <a:lnTo>
                      <a:pt x="29" y="47"/>
                    </a:lnTo>
                    <a:lnTo>
                      <a:pt x="29" y="43"/>
                    </a:lnTo>
                    <a:lnTo>
                      <a:pt x="29" y="40"/>
                    </a:lnTo>
                    <a:lnTo>
                      <a:pt x="29" y="36"/>
                    </a:lnTo>
                    <a:lnTo>
                      <a:pt x="29" y="32"/>
                    </a:lnTo>
                    <a:lnTo>
                      <a:pt x="29" y="29"/>
                    </a:lnTo>
                    <a:lnTo>
                      <a:pt x="25" y="25"/>
                    </a:lnTo>
                    <a:lnTo>
                      <a:pt x="25" y="22"/>
                    </a:lnTo>
                    <a:lnTo>
                      <a:pt x="22" y="25"/>
                    </a:lnTo>
                    <a:lnTo>
                      <a:pt x="22" y="29"/>
                    </a:lnTo>
                    <a:lnTo>
                      <a:pt x="18" y="29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1" y="29"/>
                    </a:lnTo>
                    <a:lnTo>
                      <a:pt x="7" y="29"/>
                    </a:lnTo>
                    <a:lnTo>
                      <a:pt x="3" y="29"/>
                    </a:lnTo>
                    <a:lnTo>
                      <a:pt x="0" y="22"/>
                    </a:lnTo>
                    <a:lnTo>
                      <a:pt x="25" y="18"/>
                    </a:lnTo>
                    <a:lnTo>
                      <a:pt x="29" y="11"/>
                    </a:lnTo>
                    <a:lnTo>
                      <a:pt x="29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6" name="Freeform 60"/>
              <p:cNvSpPr>
                <a:spLocks/>
              </p:cNvSpPr>
              <p:nvPr/>
            </p:nvSpPr>
            <p:spPr bwMode="auto">
              <a:xfrm>
                <a:off x="3640" y="2235"/>
                <a:ext cx="66" cy="188"/>
              </a:xfrm>
              <a:custGeom>
                <a:avLst/>
                <a:gdLst>
                  <a:gd name="T0" fmla="*/ 48 w 66"/>
                  <a:gd name="T1" fmla="*/ 80 h 188"/>
                  <a:gd name="T2" fmla="*/ 55 w 66"/>
                  <a:gd name="T3" fmla="*/ 80 h 188"/>
                  <a:gd name="T4" fmla="*/ 55 w 66"/>
                  <a:gd name="T5" fmla="*/ 94 h 188"/>
                  <a:gd name="T6" fmla="*/ 51 w 66"/>
                  <a:gd name="T7" fmla="*/ 102 h 188"/>
                  <a:gd name="T8" fmla="*/ 44 w 66"/>
                  <a:gd name="T9" fmla="*/ 112 h 188"/>
                  <a:gd name="T10" fmla="*/ 40 w 66"/>
                  <a:gd name="T11" fmla="*/ 127 h 188"/>
                  <a:gd name="T12" fmla="*/ 33 w 66"/>
                  <a:gd name="T13" fmla="*/ 138 h 188"/>
                  <a:gd name="T14" fmla="*/ 15 w 66"/>
                  <a:gd name="T15" fmla="*/ 141 h 188"/>
                  <a:gd name="T16" fmla="*/ 0 w 66"/>
                  <a:gd name="T17" fmla="*/ 127 h 188"/>
                  <a:gd name="T18" fmla="*/ 4 w 66"/>
                  <a:gd name="T19" fmla="*/ 138 h 188"/>
                  <a:gd name="T20" fmla="*/ 11 w 66"/>
                  <a:gd name="T21" fmla="*/ 149 h 188"/>
                  <a:gd name="T22" fmla="*/ 19 w 66"/>
                  <a:gd name="T23" fmla="*/ 156 h 188"/>
                  <a:gd name="T24" fmla="*/ 22 w 66"/>
                  <a:gd name="T25" fmla="*/ 163 h 188"/>
                  <a:gd name="T26" fmla="*/ 22 w 66"/>
                  <a:gd name="T27" fmla="*/ 174 h 188"/>
                  <a:gd name="T28" fmla="*/ 19 w 66"/>
                  <a:gd name="T29" fmla="*/ 178 h 188"/>
                  <a:gd name="T30" fmla="*/ 30 w 66"/>
                  <a:gd name="T31" fmla="*/ 178 h 188"/>
                  <a:gd name="T32" fmla="*/ 37 w 66"/>
                  <a:gd name="T33" fmla="*/ 181 h 188"/>
                  <a:gd name="T34" fmla="*/ 51 w 66"/>
                  <a:gd name="T35" fmla="*/ 185 h 188"/>
                  <a:gd name="T36" fmla="*/ 51 w 66"/>
                  <a:gd name="T37" fmla="*/ 174 h 188"/>
                  <a:gd name="T38" fmla="*/ 44 w 66"/>
                  <a:gd name="T39" fmla="*/ 167 h 188"/>
                  <a:gd name="T40" fmla="*/ 40 w 66"/>
                  <a:gd name="T41" fmla="*/ 138 h 188"/>
                  <a:gd name="T42" fmla="*/ 48 w 66"/>
                  <a:gd name="T43" fmla="*/ 127 h 188"/>
                  <a:gd name="T44" fmla="*/ 51 w 66"/>
                  <a:gd name="T45" fmla="*/ 116 h 188"/>
                  <a:gd name="T46" fmla="*/ 59 w 66"/>
                  <a:gd name="T47" fmla="*/ 105 h 188"/>
                  <a:gd name="T48" fmla="*/ 59 w 66"/>
                  <a:gd name="T49" fmla="*/ 94 h 188"/>
                  <a:gd name="T50" fmla="*/ 62 w 66"/>
                  <a:gd name="T51" fmla="*/ 83 h 188"/>
                  <a:gd name="T52" fmla="*/ 62 w 66"/>
                  <a:gd name="T53" fmla="*/ 69 h 188"/>
                  <a:gd name="T54" fmla="*/ 66 w 66"/>
                  <a:gd name="T55" fmla="*/ 54 h 188"/>
                  <a:gd name="T56" fmla="*/ 62 w 66"/>
                  <a:gd name="T57" fmla="*/ 40 h 188"/>
                  <a:gd name="T58" fmla="*/ 62 w 66"/>
                  <a:gd name="T59" fmla="*/ 33 h 188"/>
                  <a:gd name="T60" fmla="*/ 48 w 66"/>
                  <a:gd name="T61" fmla="*/ 18 h 188"/>
                  <a:gd name="T62" fmla="*/ 44 w 66"/>
                  <a:gd name="T63" fmla="*/ 7 h 188"/>
                  <a:gd name="T64" fmla="*/ 37 w 66"/>
                  <a:gd name="T65" fmla="*/ 0 h 188"/>
                  <a:gd name="T66" fmla="*/ 37 w 66"/>
                  <a:gd name="T67" fmla="*/ 4 h 188"/>
                  <a:gd name="T68" fmla="*/ 33 w 66"/>
                  <a:gd name="T69" fmla="*/ 18 h 188"/>
                  <a:gd name="T70" fmla="*/ 8 w 66"/>
                  <a:gd name="T71" fmla="*/ 25 h 188"/>
                  <a:gd name="T72" fmla="*/ 4 w 66"/>
                  <a:gd name="T73" fmla="*/ 33 h 188"/>
                  <a:gd name="T74" fmla="*/ 15 w 66"/>
                  <a:gd name="T75" fmla="*/ 33 h 188"/>
                  <a:gd name="T76" fmla="*/ 26 w 66"/>
                  <a:gd name="T77" fmla="*/ 33 h 188"/>
                  <a:gd name="T78" fmla="*/ 37 w 66"/>
                  <a:gd name="T79" fmla="*/ 33 h 188"/>
                  <a:gd name="T80" fmla="*/ 37 w 66"/>
                  <a:gd name="T81" fmla="*/ 22 h 188"/>
                  <a:gd name="T82" fmla="*/ 37 w 66"/>
                  <a:gd name="T83" fmla="*/ 7 h 188"/>
                  <a:gd name="T84" fmla="*/ 40 w 66"/>
                  <a:gd name="T85" fmla="*/ 11 h 188"/>
                  <a:gd name="T86" fmla="*/ 48 w 66"/>
                  <a:gd name="T87" fmla="*/ 18 h 188"/>
                  <a:gd name="T88" fmla="*/ 48 w 66"/>
                  <a:gd name="T89" fmla="*/ 29 h 188"/>
                  <a:gd name="T90" fmla="*/ 59 w 66"/>
                  <a:gd name="T91" fmla="*/ 36 h 188"/>
                  <a:gd name="T92" fmla="*/ 59 w 66"/>
                  <a:gd name="T93" fmla="*/ 47 h 188"/>
                  <a:gd name="T94" fmla="*/ 62 w 66"/>
                  <a:gd name="T95" fmla="*/ 54 h 188"/>
                  <a:gd name="T96" fmla="*/ 37 w 66"/>
                  <a:gd name="T97" fmla="*/ 73 h 18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6"/>
                  <a:gd name="T148" fmla="*/ 0 h 188"/>
                  <a:gd name="T149" fmla="*/ 66 w 66"/>
                  <a:gd name="T150" fmla="*/ 188 h 18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6" h="188">
                    <a:moveTo>
                      <a:pt x="40" y="76"/>
                    </a:moveTo>
                    <a:lnTo>
                      <a:pt x="40" y="76"/>
                    </a:lnTo>
                    <a:lnTo>
                      <a:pt x="44" y="76"/>
                    </a:lnTo>
                    <a:lnTo>
                      <a:pt x="48" y="80"/>
                    </a:lnTo>
                    <a:lnTo>
                      <a:pt x="51" y="80"/>
                    </a:lnTo>
                    <a:lnTo>
                      <a:pt x="55" y="80"/>
                    </a:lnTo>
                    <a:lnTo>
                      <a:pt x="55" y="83"/>
                    </a:lnTo>
                    <a:lnTo>
                      <a:pt x="55" y="87"/>
                    </a:lnTo>
                    <a:lnTo>
                      <a:pt x="55" y="91"/>
                    </a:lnTo>
                    <a:lnTo>
                      <a:pt x="55" y="94"/>
                    </a:lnTo>
                    <a:lnTo>
                      <a:pt x="51" y="98"/>
                    </a:lnTo>
                    <a:lnTo>
                      <a:pt x="51" y="102"/>
                    </a:lnTo>
                    <a:lnTo>
                      <a:pt x="48" y="105"/>
                    </a:lnTo>
                    <a:lnTo>
                      <a:pt x="48" y="109"/>
                    </a:lnTo>
                    <a:lnTo>
                      <a:pt x="44" y="112"/>
                    </a:lnTo>
                    <a:lnTo>
                      <a:pt x="44" y="116"/>
                    </a:lnTo>
                    <a:lnTo>
                      <a:pt x="44" y="120"/>
                    </a:lnTo>
                    <a:lnTo>
                      <a:pt x="44" y="123"/>
                    </a:lnTo>
                    <a:lnTo>
                      <a:pt x="40" y="127"/>
                    </a:lnTo>
                    <a:lnTo>
                      <a:pt x="37" y="134"/>
                    </a:lnTo>
                    <a:lnTo>
                      <a:pt x="33" y="138"/>
                    </a:lnTo>
                    <a:lnTo>
                      <a:pt x="30" y="138"/>
                    </a:lnTo>
                    <a:lnTo>
                      <a:pt x="26" y="134"/>
                    </a:lnTo>
                    <a:lnTo>
                      <a:pt x="22" y="138"/>
                    </a:lnTo>
                    <a:lnTo>
                      <a:pt x="15" y="141"/>
                    </a:lnTo>
                    <a:lnTo>
                      <a:pt x="11" y="138"/>
                    </a:lnTo>
                    <a:lnTo>
                      <a:pt x="0" y="123"/>
                    </a:lnTo>
                    <a:lnTo>
                      <a:pt x="0" y="127"/>
                    </a:lnTo>
                    <a:lnTo>
                      <a:pt x="0" y="131"/>
                    </a:lnTo>
                    <a:lnTo>
                      <a:pt x="0" y="134"/>
                    </a:lnTo>
                    <a:lnTo>
                      <a:pt x="4" y="138"/>
                    </a:lnTo>
                    <a:lnTo>
                      <a:pt x="4" y="141"/>
                    </a:lnTo>
                    <a:lnTo>
                      <a:pt x="4" y="145"/>
                    </a:lnTo>
                    <a:lnTo>
                      <a:pt x="8" y="149"/>
                    </a:lnTo>
                    <a:lnTo>
                      <a:pt x="11" y="149"/>
                    </a:lnTo>
                    <a:lnTo>
                      <a:pt x="15" y="152"/>
                    </a:lnTo>
                    <a:lnTo>
                      <a:pt x="19" y="152"/>
                    </a:lnTo>
                    <a:lnTo>
                      <a:pt x="19" y="156"/>
                    </a:lnTo>
                    <a:lnTo>
                      <a:pt x="19" y="159"/>
                    </a:lnTo>
                    <a:lnTo>
                      <a:pt x="19" y="163"/>
                    </a:lnTo>
                    <a:lnTo>
                      <a:pt x="22" y="163"/>
                    </a:lnTo>
                    <a:lnTo>
                      <a:pt x="22" y="167"/>
                    </a:lnTo>
                    <a:lnTo>
                      <a:pt x="22" y="170"/>
                    </a:lnTo>
                    <a:lnTo>
                      <a:pt x="22" y="174"/>
                    </a:lnTo>
                    <a:lnTo>
                      <a:pt x="22" y="178"/>
                    </a:lnTo>
                    <a:lnTo>
                      <a:pt x="19" y="178"/>
                    </a:lnTo>
                    <a:lnTo>
                      <a:pt x="22" y="178"/>
                    </a:lnTo>
                    <a:lnTo>
                      <a:pt x="26" y="178"/>
                    </a:lnTo>
                    <a:lnTo>
                      <a:pt x="30" y="178"/>
                    </a:lnTo>
                    <a:lnTo>
                      <a:pt x="33" y="178"/>
                    </a:lnTo>
                    <a:lnTo>
                      <a:pt x="37" y="181"/>
                    </a:lnTo>
                    <a:lnTo>
                      <a:pt x="37" y="185"/>
                    </a:lnTo>
                    <a:lnTo>
                      <a:pt x="37" y="188"/>
                    </a:lnTo>
                    <a:lnTo>
                      <a:pt x="51" y="185"/>
                    </a:lnTo>
                    <a:lnTo>
                      <a:pt x="51" y="181"/>
                    </a:lnTo>
                    <a:lnTo>
                      <a:pt x="51" y="178"/>
                    </a:lnTo>
                    <a:lnTo>
                      <a:pt x="51" y="174"/>
                    </a:lnTo>
                    <a:lnTo>
                      <a:pt x="48" y="170"/>
                    </a:lnTo>
                    <a:lnTo>
                      <a:pt x="44" y="167"/>
                    </a:lnTo>
                    <a:lnTo>
                      <a:pt x="40" y="163"/>
                    </a:lnTo>
                    <a:lnTo>
                      <a:pt x="37" y="163"/>
                    </a:lnTo>
                    <a:lnTo>
                      <a:pt x="37" y="141"/>
                    </a:lnTo>
                    <a:lnTo>
                      <a:pt x="40" y="138"/>
                    </a:lnTo>
                    <a:lnTo>
                      <a:pt x="44" y="134"/>
                    </a:lnTo>
                    <a:lnTo>
                      <a:pt x="44" y="131"/>
                    </a:lnTo>
                    <a:lnTo>
                      <a:pt x="48" y="127"/>
                    </a:lnTo>
                    <a:lnTo>
                      <a:pt x="48" y="123"/>
                    </a:lnTo>
                    <a:lnTo>
                      <a:pt x="48" y="120"/>
                    </a:lnTo>
                    <a:lnTo>
                      <a:pt x="51" y="120"/>
                    </a:lnTo>
                    <a:lnTo>
                      <a:pt x="51" y="116"/>
                    </a:lnTo>
                    <a:lnTo>
                      <a:pt x="51" y="112"/>
                    </a:lnTo>
                    <a:lnTo>
                      <a:pt x="55" y="109"/>
                    </a:lnTo>
                    <a:lnTo>
                      <a:pt x="59" y="105"/>
                    </a:lnTo>
                    <a:lnTo>
                      <a:pt x="59" y="102"/>
                    </a:lnTo>
                    <a:lnTo>
                      <a:pt x="59" y="98"/>
                    </a:lnTo>
                    <a:lnTo>
                      <a:pt x="59" y="94"/>
                    </a:lnTo>
                    <a:lnTo>
                      <a:pt x="62" y="91"/>
                    </a:lnTo>
                    <a:lnTo>
                      <a:pt x="62" y="87"/>
                    </a:lnTo>
                    <a:lnTo>
                      <a:pt x="62" y="83"/>
                    </a:lnTo>
                    <a:lnTo>
                      <a:pt x="62" y="69"/>
                    </a:lnTo>
                    <a:lnTo>
                      <a:pt x="62" y="65"/>
                    </a:lnTo>
                    <a:lnTo>
                      <a:pt x="62" y="62"/>
                    </a:lnTo>
                    <a:lnTo>
                      <a:pt x="66" y="58"/>
                    </a:lnTo>
                    <a:lnTo>
                      <a:pt x="66" y="54"/>
                    </a:lnTo>
                    <a:lnTo>
                      <a:pt x="66" y="47"/>
                    </a:lnTo>
                    <a:lnTo>
                      <a:pt x="62" y="40"/>
                    </a:lnTo>
                    <a:lnTo>
                      <a:pt x="62" y="36"/>
                    </a:lnTo>
                    <a:lnTo>
                      <a:pt x="62" y="33"/>
                    </a:lnTo>
                    <a:lnTo>
                      <a:pt x="48" y="25"/>
                    </a:lnTo>
                    <a:lnTo>
                      <a:pt x="48" y="18"/>
                    </a:lnTo>
                    <a:lnTo>
                      <a:pt x="48" y="15"/>
                    </a:lnTo>
                    <a:lnTo>
                      <a:pt x="44" y="11"/>
                    </a:lnTo>
                    <a:lnTo>
                      <a:pt x="44" y="7"/>
                    </a:lnTo>
                    <a:lnTo>
                      <a:pt x="40" y="4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7" y="4"/>
                    </a:lnTo>
                    <a:lnTo>
                      <a:pt x="37" y="7"/>
                    </a:lnTo>
                    <a:lnTo>
                      <a:pt x="33" y="11"/>
                    </a:lnTo>
                    <a:lnTo>
                      <a:pt x="33" y="15"/>
                    </a:lnTo>
                    <a:lnTo>
                      <a:pt x="33" y="18"/>
                    </a:lnTo>
                    <a:lnTo>
                      <a:pt x="33" y="22"/>
                    </a:lnTo>
                    <a:lnTo>
                      <a:pt x="33" y="25"/>
                    </a:lnTo>
                    <a:lnTo>
                      <a:pt x="8" y="25"/>
                    </a:lnTo>
                    <a:lnTo>
                      <a:pt x="4" y="29"/>
                    </a:lnTo>
                    <a:lnTo>
                      <a:pt x="4" y="36"/>
                    </a:lnTo>
                    <a:lnTo>
                      <a:pt x="4" y="33"/>
                    </a:lnTo>
                    <a:lnTo>
                      <a:pt x="8" y="33"/>
                    </a:lnTo>
                    <a:lnTo>
                      <a:pt x="11" y="33"/>
                    </a:lnTo>
                    <a:lnTo>
                      <a:pt x="15" y="33"/>
                    </a:lnTo>
                    <a:lnTo>
                      <a:pt x="19" y="33"/>
                    </a:lnTo>
                    <a:lnTo>
                      <a:pt x="22" y="33"/>
                    </a:lnTo>
                    <a:lnTo>
                      <a:pt x="26" y="33"/>
                    </a:lnTo>
                    <a:lnTo>
                      <a:pt x="30" y="33"/>
                    </a:lnTo>
                    <a:lnTo>
                      <a:pt x="33" y="33"/>
                    </a:lnTo>
                    <a:lnTo>
                      <a:pt x="37" y="33"/>
                    </a:lnTo>
                    <a:lnTo>
                      <a:pt x="37" y="29"/>
                    </a:lnTo>
                    <a:lnTo>
                      <a:pt x="37" y="25"/>
                    </a:lnTo>
                    <a:lnTo>
                      <a:pt x="37" y="22"/>
                    </a:lnTo>
                    <a:lnTo>
                      <a:pt x="37" y="18"/>
                    </a:lnTo>
                    <a:lnTo>
                      <a:pt x="37" y="15"/>
                    </a:lnTo>
                    <a:lnTo>
                      <a:pt x="37" y="11"/>
                    </a:lnTo>
                    <a:lnTo>
                      <a:pt x="37" y="7"/>
                    </a:lnTo>
                    <a:lnTo>
                      <a:pt x="37" y="4"/>
                    </a:lnTo>
                    <a:lnTo>
                      <a:pt x="40" y="7"/>
                    </a:lnTo>
                    <a:lnTo>
                      <a:pt x="40" y="11"/>
                    </a:lnTo>
                    <a:lnTo>
                      <a:pt x="44" y="11"/>
                    </a:lnTo>
                    <a:lnTo>
                      <a:pt x="44" y="15"/>
                    </a:lnTo>
                    <a:lnTo>
                      <a:pt x="44" y="18"/>
                    </a:lnTo>
                    <a:lnTo>
                      <a:pt x="48" y="18"/>
                    </a:lnTo>
                    <a:lnTo>
                      <a:pt x="48" y="22"/>
                    </a:lnTo>
                    <a:lnTo>
                      <a:pt x="48" y="25"/>
                    </a:lnTo>
                    <a:lnTo>
                      <a:pt x="48" y="29"/>
                    </a:lnTo>
                    <a:lnTo>
                      <a:pt x="48" y="33"/>
                    </a:lnTo>
                    <a:lnTo>
                      <a:pt x="59" y="36"/>
                    </a:lnTo>
                    <a:lnTo>
                      <a:pt x="59" y="40"/>
                    </a:lnTo>
                    <a:lnTo>
                      <a:pt x="59" y="44"/>
                    </a:lnTo>
                    <a:lnTo>
                      <a:pt x="59" y="47"/>
                    </a:lnTo>
                    <a:lnTo>
                      <a:pt x="59" y="51"/>
                    </a:lnTo>
                    <a:lnTo>
                      <a:pt x="62" y="54"/>
                    </a:lnTo>
                    <a:lnTo>
                      <a:pt x="55" y="65"/>
                    </a:lnTo>
                    <a:lnTo>
                      <a:pt x="55" y="69"/>
                    </a:lnTo>
                    <a:lnTo>
                      <a:pt x="37" y="73"/>
                    </a:lnTo>
                    <a:lnTo>
                      <a:pt x="40" y="76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7" name="Freeform 61"/>
              <p:cNvSpPr>
                <a:spLocks/>
              </p:cNvSpPr>
              <p:nvPr/>
            </p:nvSpPr>
            <p:spPr bwMode="auto">
              <a:xfrm>
                <a:off x="3655" y="2344"/>
                <a:ext cx="18" cy="14"/>
              </a:xfrm>
              <a:custGeom>
                <a:avLst/>
                <a:gdLst>
                  <a:gd name="T0" fmla="*/ 0 w 18"/>
                  <a:gd name="T1" fmla="*/ 3 h 14"/>
                  <a:gd name="T2" fmla="*/ 7 w 18"/>
                  <a:gd name="T3" fmla="*/ 0 h 14"/>
                  <a:gd name="T4" fmla="*/ 11 w 18"/>
                  <a:gd name="T5" fmla="*/ 3 h 14"/>
                  <a:gd name="T6" fmla="*/ 18 w 18"/>
                  <a:gd name="T7" fmla="*/ 0 h 14"/>
                  <a:gd name="T8" fmla="*/ 18 w 18"/>
                  <a:gd name="T9" fmla="*/ 7 h 14"/>
                  <a:gd name="T10" fmla="*/ 15 w 18"/>
                  <a:gd name="T11" fmla="*/ 7 h 14"/>
                  <a:gd name="T12" fmla="*/ 15 w 18"/>
                  <a:gd name="T13" fmla="*/ 11 h 14"/>
                  <a:gd name="T14" fmla="*/ 7 w 18"/>
                  <a:gd name="T15" fmla="*/ 14 h 14"/>
                  <a:gd name="T16" fmla="*/ 4 w 18"/>
                  <a:gd name="T17" fmla="*/ 11 h 14"/>
                  <a:gd name="T18" fmla="*/ 0 w 18"/>
                  <a:gd name="T19" fmla="*/ 3 h 14"/>
                  <a:gd name="T20" fmla="*/ 0 w 18"/>
                  <a:gd name="T21" fmla="*/ 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4"/>
                  <a:gd name="T35" fmla="*/ 18 w 18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4">
                    <a:moveTo>
                      <a:pt x="0" y="3"/>
                    </a:moveTo>
                    <a:lnTo>
                      <a:pt x="7" y="0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18" y="7"/>
                    </a:lnTo>
                    <a:lnTo>
                      <a:pt x="15" y="7"/>
                    </a:lnTo>
                    <a:lnTo>
                      <a:pt x="15" y="11"/>
                    </a:lnTo>
                    <a:lnTo>
                      <a:pt x="7" y="14"/>
                    </a:lnTo>
                    <a:lnTo>
                      <a:pt x="4" y="1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575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8" name="Freeform 62"/>
              <p:cNvSpPr>
                <a:spLocks/>
              </p:cNvSpPr>
              <p:nvPr/>
            </p:nvSpPr>
            <p:spPr bwMode="auto">
              <a:xfrm>
                <a:off x="3619" y="2394"/>
                <a:ext cx="40" cy="29"/>
              </a:xfrm>
              <a:custGeom>
                <a:avLst/>
                <a:gdLst>
                  <a:gd name="T0" fmla="*/ 0 w 40"/>
                  <a:gd name="T1" fmla="*/ 0 h 29"/>
                  <a:gd name="T2" fmla="*/ 7 w 40"/>
                  <a:gd name="T3" fmla="*/ 26 h 29"/>
                  <a:gd name="T4" fmla="*/ 7 w 40"/>
                  <a:gd name="T5" fmla="*/ 26 h 29"/>
                  <a:gd name="T6" fmla="*/ 11 w 40"/>
                  <a:gd name="T7" fmla="*/ 22 h 29"/>
                  <a:gd name="T8" fmla="*/ 11 w 40"/>
                  <a:gd name="T9" fmla="*/ 22 h 29"/>
                  <a:gd name="T10" fmla="*/ 14 w 40"/>
                  <a:gd name="T11" fmla="*/ 22 h 29"/>
                  <a:gd name="T12" fmla="*/ 18 w 40"/>
                  <a:gd name="T13" fmla="*/ 22 h 29"/>
                  <a:gd name="T14" fmla="*/ 21 w 40"/>
                  <a:gd name="T15" fmla="*/ 22 h 29"/>
                  <a:gd name="T16" fmla="*/ 25 w 40"/>
                  <a:gd name="T17" fmla="*/ 22 h 29"/>
                  <a:gd name="T18" fmla="*/ 25 w 40"/>
                  <a:gd name="T19" fmla="*/ 22 h 29"/>
                  <a:gd name="T20" fmla="*/ 29 w 40"/>
                  <a:gd name="T21" fmla="*/ 22 h 29"/>
                  <a:gd name="T22" fmla="*/ 32 w 40"/>
                  <a:gd name="T23" fmla="*/ 26 h 29"/>
                  <a:gd name="T24" fmla="*/ 36 w 40"/>
                  <a:gd name="T25" fmla="*/ 26 h 29"/>
                  <a:gd name="T26" fmla="*/ 36 w 40"/>
                  <a:gd name="T27" fmla="*/ 26 h 29"/>
                  <a:gd name="T28" fmla="*/ 40 w 40"/>
                  <a:gd name="T29" fmla="*/ 29 h 29"/>
                  <a:gd name="T30" fmla="*/ 40 w 40"/>
                  <a:gd name="T31" fmla="*/ 29 h 29"/>
                  <a:gd name="T32" fmla="*/ 0 w 40"/>
                  <a:gd name="T33" fmla="*/ 29 h 29"/>
                  <a:gd name="T34" fmla="*/ 0 w 40"/>
                  <a:gd name="T35" fmla="*/ 0 h 29"/>
                  <a:gd name="T36" fmla="*/ 0 w 40"/>
                  <a:gd name="T37" fmla="*/ 0 h 2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0"/>
                  <a:gd name="T58" fmla="*/ 0 h 29"/>
                  <a:gd name="T59" fmla="*/ 40 w 40"/>
                  <a:gd name="T60" fmla="*/ 29 h 2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0" h="29">
                    <a:moveTo>
                      <a:pt x="0" y="0"/>
                    </a:moveTo>
                    <a:lnTo>
                      <a:pt x="7" y="26"/>
                    </a:lnTo>
                    <a:lnTo>
                      <a:pt x="11" y="22"/>
                    </a:lnTo>
                    <a:lnTo>
                      <a:pt x="14" y="22"/>
                    </a:lnTo>
                    <a:lnTo>
                      <a:pt x="18" y="22"/>
                    </a:lnTo>
                    <a:lnTo>
                      <a:pt x="21" y="22"/>
                    </a:lnTo>
                    <a:lnTo>
                      <a:pt x="25" y="22"/>
                    </a:lnTo>
                    <a:lnTo>
                      <a:pt x="29" y="22"/>
                    </a:lnTo>
                    <a:lnTo>
                      <a:pt x="32" y="26"/>
                    </a:lnTo>
                    <a:lnTo>
                      <a:pt x="36" y="26"/>
                    </a:lnTo>
                    <a:lnTo>
                      <a:pt x="40" y="29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9" name="Freeform 63"/>
              <p:cNvSpPr>
                <a:spLocks/>
              </p:cNvSpPr>
              <p:nvPr/>
            </p:nvSpPr>
            <p:spPr bwMode="auto">
              <a:xfrm>
                <a:off x="3648" y="2300"/>
                <a:ext cx="29" cy="11"/>
              </a:xfrm>
              <a:custGeom>
                <a:avLst/>
                <a:gdLst>
                  <a:gd name="T0" fmla="*/ 0 w 29"/>
                  <a:gd name="T1" fmla="*/ 0 h 11"/>
                  <a:gd name="T2" fmla="*/ 29 w 29"/>
                  <a:gd name="T3" fmla="*/ 4 h 11"/>
                  <a:gd name="T4" fmla="*/ 25 w 29"/>
                  <a:gd name="T5" fmla="*/ 8 h 11"/>
                  <a:gd name="T6" fmla="*/ 14 w 29"/>
                  <a:gd name="T7" fmla="*/ 11 h 11"/>
                  <a:gd name="T8" fmla="*/ 3 w 29"/>
                  <a:gd name="T9" fmla="*/ 8 h 11"/>
                  <a:gd name="T10" fmla="*/ 0 w 29"/>
                  <a:gd name="T11" fmla="*/ 0 h 11"/>
                  <a:gd name="T12" fmla="*/ 0 w 29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"/>
                  <a:gd name="T22" fmla="*/ 0 h 11"/>
                  <a:gd name="T23" fmla="*/ 29 w 29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" h="11">
                    <a:moveTo>
                      <a:pt x="0" y="0"/>
                    </a:moveTo>
                    <a:lnTo>
                      <a:pt x="29" y="4"/>
                    </a:lnTo>
                    <a:lnTo>
                      <a:pt x="25" y="8"/>
                    </a:lnTo>
                    <a:lnTo>
                      <a:pt x="14" y="11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C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0" name="Freeform 64"/>
              <p:cNvSpPr>
                <a:spLocks/>
              </p:cNvSpPr>
              <p:nvPr/>
            </p:nvSpPr>
            <p:spPr bwMode="auto">
              <a:xfrm>
                <a:off x="3677" y="2304"/>
                <a:ext cx="33" cy="7"/>
              </a:xfrm>
              <a:custGeom>
                <a:avLst/>
                <a:gdLst>
                  <a:gd name="T0" fmla="*/ 0 w 33"/>
                  <a:gd name="T1" fmla="*/ 0 h 7"/>
                  <a:gd name="T2" fmla="*/ 33 w 33"/>
                  <a:gd name="T3" fmla="*/ 0 h 7"/>
                  <a:gd name="T4" fmla="*/ 22 w 33"/>
                  <a:gd name="T5" fmla="*/ 7 h 7"/>
                  <a:gd name="T6" fmla="*/ 14 w 33"/>
                  <a:gd name="T7" fmla="*/ 7 h 7"/>
                  <a:gd name="T8" fmla="*/ 3 w 33"/>
                  <a:gd name="T9" fmla="*/ 4 h 7"/>
                  <a:gd name="T10" fmla="*/ 0 w 33"/>
                  <a:gd name="T11" fmla="*/ 0 h 7"/>
                  <a:gd name="T12" fmla="*/ 0 w 33"/>
                  <a:gd name="T13" fmla="*/ 0 h 7"/>
                  <a:gd name="T14" fmla="*/ 0 w 33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3"/>
                  <a:gd name="T25" fmla="*/ 0 h 7"/>
                  <a:gd name="T26" fmla="*/ 33 w 33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3" h="7">
                    <a:moveTo>
                      <a:pt x="0" y="0"/>
                    </a:moveTo>
                    <a:lnTo>
                      <a:pt x="33" y="0"/>
                    </a:lnTo>
                    <a:lnTo>
                      <a:pt x="22" y="7"/>
                    </a:lnTo>
                    <a:lnTo>
                      <a:pt x="14" y="7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C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1" name="Freeform 65"/>
              <p:cNvSpPr>
                <a:spLocks/>
              </p:cNvSpPr>
              <p:nvPr/>
            </p:nvSpPr>
            <p:spPr bwMode="auto">
              <a:xfrm>
                <a:off x="3560" y="2478"/>
                <a:ext cx="77" cy="54"/>
              </a:xfrm>
              <a:custGeom>
                <a:avLst/>
                <a:gdLst>
                  <a:gd name="T0" fmla="*/ 8 w 77"/>
                  <a:gd name="T1" fmla="*/ 25 h 54"/>
                  <a:gd name="T2" fmla="*/ 11 w 77"/>
                  <a:gd name="T3" fmla="*/ 18 h 54"/>
                  <a:gd name="T4" fmla="*/ 15 w 77"/>
                  <a:gd name="T5" fmla="*/ 14 h 54"/>
                  <a:gd name="T6" fmla="*/ 26 w 77"/>
                  <a:gd name="T7" fmla="*/ 11 h 54"/>
                  <a:gd name="T8" fmla="*/ 30 w 77"/>
                  <a:gd name="T9" fmla="*/ 7 h 54"/>
                  <a:gd name="T10" fmla="*/ 37 w 77"/>
                  <a:gd name="T11" fmla="*/ 3 h 54"/>
                  <a:gd name="T12" fmla="*/ 44 w 77"/>
                  <a:gd name="T13" fmla="*/ 0 h 54"/>
                  <a:gd name="T14" fmla="*/ 51 w 77"/>
                  <a:gd name="T15" fmla="*/ 3 h 54"/>
                  <a:gd name="T16" fmla="*/ 55 w 77"/>
                  <a:gd name="T17" fmla="*/ 3 h 54"/>
                  <a:gd name="T18" fmla="*/ 59 w 77"/>
                  <a:gd name="T19" fmla="*/ 7 h 54"/>
                  <a:gd name="T20" fmla="*/ 62 w 77"/>
                  <a:gd name="T21" fmla="*/ 7 h 54"/>
                  <a:gd name="T22" fmla="*/ 70 w 77"/>
                  <a:gd name="T23" fmla="*/ 7 h 54"/>
                  <a:gd name="T24" fmla="*/ 73 w 77"/>
                  <a:gd name="T25" fmla="*/ 11 h 54"/>
                  <a:gd name="T26" fmla="*/ 70 w 77"/>
                  <a:gd name="T27" fmla="*/ 14 h 54"/>
                  <a:gd name="T28" fmla="*/ 77 w 77"/>
                  <a:gd name="T29" fmla="*/ 43 h 54"/>
                  <a:gd name="T30" fmla="*/ 62 w 77"/>
                  <a:gd name="T31" fmla="*/ 43 h 54"/>
                  <a:gd name="T32" fmla="*/ 40 w 77"/>
                  <a:gd name="T33" fmla="*/ 54 h 54"/>
                  <a:gd name="T34" fmla="*/ 37 w 77"/>
                  <a:gd name="T35" fmla="*/ 51 h 54"/>
                  <a:gd name="T36" fmla="*/ 30 w 77"/>
                  <a:gd name="T37" fmla="*/ 47 h 54"/>
                  <a:gd name="T38" fmla="*/ 22 w 77"/>
                  <a:gd name="T39" fmla="*/ 43 h 54"/>
                  <a:gd name="T40" fmla="*/ 15 w 77"/>
                  <a:gd name="T41" fmla="*/ 43 h 54"/>
                  <a:gd name="T42" fmla="*/ 8 w 77"/>
                  <a:gd name="T43" fmla="*/ 47 h 54"/>
                  <a:gd name="T44" fmla="*/ 4 w 77"/>
                  <a:gd name="T45" fmla="*/ 51 h 54"/>
                  <a:gd name="T46" fmla="*/ 0 w 77"/>
                  <a:gd name="T47" fmla="*/ 54 h 54"/>
                  <a:gd name="T48" fmla="*/ 0 w 77"/>
                  <a:gd name="T49" fmla="*/ 54 h 54"/>
                  <a:gd name="T50" fmla="*/ 0 w 77"/>
                  <a:gd name="T51" fmla="*/ 51 h 54"/>
                  <a:gd name="T52" fmla="*/ 0 w 77"/>
                  <a:gd name="T53" fmla="*/ 43 h 54"/>
                  <a:gd name="T54" fmla="*/ 0 w 77"/>
                  <a:gd name="T55" fmla="*/ 40 h 54"/>
                  <a:gd name="T56" fmla="*/ 4 w 77"/>
                  <a:gd name="T57" fmla="*/ 32 h 54"/>
                  <a:gd name="T58" fmla="*/ 4 w 77"/>
                  <a:gd name="T59" fmla="*/ 29 h 54"/>
                  <a:gd name="T60" fmla="*/ 4 w 77"/>
                  <a:gd name="T61" fmla="*/ 25 h 54"/>
                  <a:gd name="T62" fmla="*/ 8 w 77"/>
                  <a:gd name="T63" fmla="*/ 25 h 5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77"/>
                  <a:gd name="T97" fmla="*/ 0 h 54"/>
                  <a:gd name="T98" fmla="*/ 77 w 77"/>
                  <a:gd name="T99" fmla="*/ 54 h 5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77" h="54">
                    <a:moveTo>
                      <a:pt x="8" y="25"/>
                    </a:moveTo>
                    <a:lnTo>
                      <a:pt x="8" y="25"/>
                    </a:lnTo>
                    <a:lnTo>
                      <a:pt x="11" y="22"/>
                    </a:lnTo>
                    <a:lnTo>
                      <a:pt x="11" y="18"/>
                    </a:lnTo>
                    <a:lnTo>
                      <a:pt x="15" y="14"/>
                    </a:lnTo>
                    <a:lnTo>
                      <a:pt x="22" y="11"/>
                    </a:lnTo>
                    <a:lnTo>
                      <a:pt x="26" y="11"/>
                    </a:lnTo>
                    <a:lnTo>
                      <a:pt x="30" y="7"/>
                    </a:lnTo>
                    <a:lnTo>
                      <a:pt x="37" y="3"/>
                    </a:lnTo>
                    <a:lnTo>
                      <a:pt x="40" y="3"/>
                    </a:lnTo>
                    <a:lnTo>
                      <a:pt x="44" y="0"/>
                    </a:lnTo>
                    <a:lnTo>
                      <a:pt x="51" y="3"/>
                    </a:lnTo>
                    <a:lnTo>
                      <a:pt x="55" y="3"/>
                    </a:lnTo>
                    <a:lnTo>
                      <a:pt x="59" y="7"/>
                    </a:lnTo>
                    <a:lnTo>
                      <a:pt x="62" y="7"/>
                    </a:lnTo>
                    <a:lnTo>
                      <a:pt x="66" y="7"/>
                    </a:lnTo>
                    <a:lnTo>
                      <a:pt x="70" y="7"/>
                    </a:lnTo>
                    <a:lnTo>
                      <a:pt x="70" y="11"/>
                    </a:lnTo>
                    <a:lnTo>
                      <a:pt x="73" y="11"/>
                    </a:lnTo>
                    <a:lnTo>
                      <a:pt x="70" y="14"/>
                    </a:lnTo>
                    <a:lnTo>
                      <a:pt x="59" y="22"/>
                    </a:lnTo>
                    <a:lnTo>
                      <a:pt x="77" y="43"/>
                    </a:lnTo>
                    <a:lnTo>
                      <a:pt x="73" y="47"/>
                    </a:lnTo>
                    <a:lnTo>
                      <a:pt x="62" y="43"/>
                    </a:lnTo>
                    <a:lnTo>
                      <a:pt x="40" y="54"/>
                    </a:lnTo>
                    <a:lnTo>
                      <a:pt x="37" y="54"/>
                    </a:lnTo>
                    <a:lnTo>
                      <a:pt x="37" y="51"/>
                    </a:lnTo>
                    <a:lnTo>
                      <a:pt x="33" y="51"/>
                    </a:lnTo>
                    <a:lnTo>
                      <a:pt x="30" y="47"/>
                    </a:lnTo>
                    <a:lnTo>
                      <a:pt x="26" y="47"/>
                    </a:lnTo>
                    <a:lnTo>
                      <a:pt x="22" y="43"/>
                    </a:lnTo>
                    <a:lnTo>
                      <a:pt x="19" y="43"/>
                    </a:lnTo>
                    <a:lnTo>
                      <a:pt x="15" y="43"/>
                    </a:lnTo>
                    <a:lnTo>
                      <a:pt x="11" y="47"/>
                    </a:lnTo>
                    <a:lnTo>
                      <a:pt x="8" y="47"/>
                    </a:lnTo>
                    <a:lnTo>
                      <a:pt x="4" y="51"/>
                    </a:lnTo>
                    <a:lnTo>
                      <a:pt x="0" y="51"/>
                    </a:lnTo>
                    <a:lnTo>
                      <a:pt x="0" y="54"/>
                    </a:lnTo>
                    <a:lnTo>
                      <a:pt x="0" y="51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0" y="40"/>
                    </a:lnTo>
                    <a:lnTo>
                      <a:pt x="4" y="36"/>
                    </a:lnTo>
                    <a:lnTo>
                      <a:pt x="4" y="32"/>
                    </a:lnTo>
                    <a:lnTo>
                      <a:pt x="4" y="29"/>
                    </a:lnTo>
                    <a:lnTo>
                      <a:pt x="4" y="25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C7695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2" name="Freeform 66"/>
              <p:cNvSpPr>
                <a:spLocks/>
              </p:cNvSpPr>
              <p:nvPr/>
            </p:nvSpPr>
            <p:spPr bwMode="auto">
              <a:xfrm>
                <a:off x="3593" y="2507"/>
                <a:ext cx="33" cy="25"/>
              </a:xfrm>
              <a:custGeom>
                <a:avLst/>
                <a:gdLst>
                  <a:gd name="T0" fmla="*/ 33 w 33"/>
                  <a:gd name="T1" fmla="*/ 14 h 25"/>
                  <a:gd name="T2" fmla="*/ 33 w 33"/>
                  <a:gd name="T3" fmla="*/ 11 h 25"/>
                  <a:gd name="T4" fmla="*/ 29 w 33"/>
                  <a:gd name="T5" fmla="*/ 11 h 25"/>
                  <a:gd name="T6" fmla="*/ 26 w 33"/>
                  <a:gd name="T7" fmla="*/ 7 h 25"/>
                  <a:gd name="T8" fmla="*/ 26 w 33"/>
                  <a:gd name="T9" fmla="*/ 7 h 25"/>
                  <a:gd name="T10" fmla="*/ 18 w 33"/>
                  <a:gd name="T11" fmla="*/ 3 h 25"/>
                  <a:gd name="T12" fmla="*/ 15 w 33"/>
                  <a:gd name="T13" fmla="*/ 3 h 25"/>
                  <a:gd name="T14" fmla="*/ 11 w 33"/>
                  <a:gd name="T15" fmla="*/ 0 h 25"/>
                  <a:gd name="T16" fmla="*/ 7 w 33"/>
                  <a:gd name="T17" fmla="*/ 0 h 25"/>
                  <a:gd name="T18" fmla="*/ 7 w 33"/>
                  <a:gd name="T19" fmla="*/ 0 h 25"/>
                  <a:gd name="T20" fmla="*/ 4 w 33"/>
                  <a:gd name="T21" fmla="*/ 0 h 25"/>
                  <a:gd name="T22" fmla="*/ 0 w 33"/>
                  <a:gd name="T23" fmla="*/ 0 h 25"/>
                  <a:gd name="T24" fmla="*/ 0 w 33"/>
                  <a:gd name="T25" fmla="*/ 0 h 25"/>
                  <a:gd name="T26" fmla="*/ 0 w 33"/>
                  <a:gd name="T27" fmla="*/ 0 h 25"/>
                  <a:gd name="T28" fmla="*/ 0 w 33"/>
                  <a:gd name="T29" fmla="*/ 3 h 25"/>
                  <a:gd name="T30" fmla="*/ 0 w 33"/>
                  <a:gd name="T31" fmla="*/ 3 h 25"/>
                  <a:gd name="T32" fmla="*/ 0 w 33"/>
                  <a:gd name="T33" fmla="*/ 7 h 25"/>
                  <a:gd name="T34" fmla="*/ 0 w 33"/>
                  <a:gd name="T35" fmla="*/ 7 h 25"/>
                  <a:gd name="T36" fmla="*/ 4 w 33"/>
                  <a:gd name="T37" fmla="*/ 11 h 25"/>
                  <a:gd name="T38" fmla="*/ 0 w 33"/>
                  <a:gd name="T39" fmla="*/ 14 h 25"/>
                  <a:gd name="T40" fmla="*/ 0 w 33"/>
                  <a:gd name="T41" fmla="*/ 14 h 25"/>
                  <a:gd name="T42" fmla="*/ 0 w 33"/>
                  <a:gd name="T43" fmla="*/ 14 h 25"/>
                  <a:gd name="T44" fmla="*/ 4 w 33"/>
                  <a:gd name="T45" fmla="*/ 22 h 25"/>
                  <a:gd name="T46" fmla="*/ 4 w 33"/>
                  <a:gd name="T47" fmla="*/ 22 h 25"/>
                  <a:gd name="T48" fmla="*/ 4 w 33"/>
                  <a:gd name="T49" fmla="*/ 25 h 25"/>
                  <a:gd name="T50" fmla="*/ 7 w 33"/>
                  <a:gd name="T51" fmla="*/ 25 h 25"/>
                  <a:gd name="T52" fmla="*/ 33 w 33"/>
                  <a:gd name="T53" fmla="*/ 14 h 25"/>
                  <a:gd name="T54" fmla="*/ 33 w 33"/>
                  <a:gd name="T55" fmla="*/ 14 h 2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3"/>
                  <a:gd name="T85" fmla="*/ 0 h 25"/>
                  <a:gd name="T86" fmla="*/ 33 w 33"/>
                  <a:gd name="T87" fmla="*/ 25 h 2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3" h="25">
                    <a:moveTo>
                      <a:pt x="33" y="14"/>
                    </a:moveTo>
                    <a:lnTo>
                      <a:pt x="33" y="11"/>
                    </a:lnTo>
                    <a:lnTo>
                      <a:pt x="29" y="11"/>
                    </a:lnTo>
                    <a:lnTo>
                      <a:pt x="26" y="7"/>
                    </a:lnTo>
                    <a:lnTo>
                      <a:pt x="18" y="3"/>
                    </a:lnTo>
                    <a:lnTo>
                      <a:pt x="15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4" y="11"/>
                    </a:lnTo>
                    <a:lnTo>
                      <a:pt x="0" y="14"/>
                    </a:lnTo>
                    <a:lnTo>
                      <a:pt x="4" y="22"/>
                    </a:lnTo>
                    <a:lnTo>
                      <a:pt x="4" y="25"/>
                    </a:lnTo>
                    <a:lnTo>
                      <a:pt x="7" y="25"/>
                    </a:lnTo>
                    <a:lnTo>
                      <a:pt x="33" y="14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3" name="Freeform 67"/>
              <p:cNvSpPr>
                <a:spLocks/>
              </p:cNvSpPr>
              <p:nvPr/>
            </p:nvSpPr>
            <p:spPr bwMode="auto">
              <a:xfrm>
                <a:off x="3560" y="2514"/>
                <a:ext cx="19" cy="18"/>
              </a:xfrm>
              <a:custGeom>
                <a:avLst/>
                <a:gdLst>
                  <a:gd name="T0" fmla="*/ 0 w 19"/>
                  <a:gd name="T1" fmla="*/ 0 h 18"/>
                  <a:gd name="T2" fmla="*/ 0 w 19"/>
                  <a:gd name="T3" fmla="*/ 0 h 18"/>
                  <a:gd name="T4" fmla="*/ 4 w 19"/>
                  <a:gd name="T5" fmla="*/ 4 h 18"/>
                  <a:gd name="T6" fmla="*/ 4 w 19"/>
                  <a:gd name="T7" fmla="*/ 7 h 18"/>
                  <a:gd name="T8" fmla="*/ 4 w 19"/>
                  <a:gd name="T9" fmla="*/ 7 h 18"/>
                  <a:gd name="T10" fmla="*/ 4 w 19"/>
                  <a:gd name="T11" fmla="*/ 7 h 18"/>
                  <a:gd name="T12" fmla="*/ 8 w 19"/>
                  <a:gd name="T13" fmla="*/ 4 h 18"/>
                  <a:gd name="T14" fmla="*/ 8 w 19"/>
                  <a:gd name="T15" fmla="*/ 4 h 18"/>
                  <a:gd name="T16" fmla="*/ 11 w 19"/>
                  <a:gd name="T17" fmla="*/ 4 h 18"/>
                  <a:gd name="T18" fmla="*/ 11 w 19"/>
                  <a:gd name="T19" fmla="*/ 4 h 18"/>
                  <a:gd name="T20" fmla="*/ 15 w 19"/>
                  <a:gd name="T21" fmla="*/ 4 h 18"/>
                  <a:gd name="T22" fmla="*/ 15 w 19"/>
                  <a:gd name="T23" fmla="*/ 4 h 18"/>
                  <a:gd name="T24" fmla="*/ 15 w 19"/>
                  <a:gd name="T25" fmla="*/ 7 h 18"/>
                  <a:gd name="T26" fmla="*/ 19 w 19"/>
                  <a:gd name="T27" fmla="*/ 7 h 18"/>
                  <a:gd name="T28" fmla="*/ 19 w 19"/>
                  <a:gd name="T29" fmla="*/ 7 h 18"/>
                  <a:gd name="T30" fmla="*/ 19 w 19"/>
                  <a:gd name="T31" fmla="*/ 7 h 18"/>
                  <a:gd name="T32" fmla="*/ 15 w 19"/>
                  <a:gd name="T33" fmla="*/ 7 h 18"/>
                  <a:gd name="T34" fmla="*/ 11 w 19"/>
                  <a:gd name="T35" fmla="*/ 11 h 18"/>
                  <a:gd name="T36" fmla="*/ 11 w 19"/>
                  <a:gd name="T37" fmla="*/ 11 h 18"/>
                  <a:gd name="T38" fmla="*/ 8 w 19"/>
                  <a:gd name="T39" fmla="*/ 11 h 18"/>
                  <a:gd name="T40" fmla="*/ 4 w 19"/>
                  <a:gd name="T41" fmla="*/ 15 h 18"/>
                  <a:gd name="T42" fmla="*/ 4 w 19"/>
                  <a:gd name="T43" fmla="*/ 15 h 18"/>
                  <a:gd name="T44" fmla="*/ 0 w 19"/>
                  <a:gd name="T45" fmla="*/ 18 h 18"/>
                  <a:gd name="T46" fmla="*/ 0 w 19"/>
                  <a:gd name="T47" fmla="*/ 18 h 18"/>
                  <a:gd name="T48" fmla="*/ 0 w 19"/>
                  <a:gd name="T49" fmla="*/ 7 h 18"/>
                  <a:gd name="T50" fmla="*/ 0 w 19"/>
                  <a:gd name="T51" fmla="*/ 0 h 18"/>
                  <a:gd name="T52" fmla="*/ 0 w 19"/>
                  <a:gd name="T53" fmla="*/ 0 h 1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9"/>
                  <a:gd name="T82" fmla="*/ 0 h 18"/>
                  <a:gd name="T83" fmla="*/ 19 w 19"/>
                  <a:gd name="T84" fmla="*/ 18 h 1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9" h="18">
                    <a:moveTo>
                      <a:pt x="0" y="0"/>
                    </a:moveTo>
                    <a:lnTo>
                      <a:pt x="0" y="0"/>
                    </a:lnTo>
                    <a:lnTo>
                      <a:pt x="4" y="4"/>
                    </a:lnTo>
                    <a:lnTo>
                      <a:pt x="4" y="7"/>
                    </a:lnTo>
                    <a:lnTo>
                      <a:pt x="8" y="4"/>
                    </a:lnTo>
                    <a:lnTo>
                      <a:pt x="11" y="4"/>
                    </a:lnTo>
                    <a:lnTo>
                      <a:pt x="15" y="4"/>
                    </a:lnTo>
                    <a:lnTo>
                      <a:pt x="15" y="7"/>
                    </a:lnTo>
                    <a:lnTo>
                      <a:pt x="19" y="7"/>
                    </a:lnTo>
                    <a:lnTo>
                      <a:pt x="15" y="7"/>
                    </a:lnTo>
                    <a:lnTo>
                      <a:pt x="11" y="11"/>
                    </a:lnTo>
                    <a:lnTo>
                      <a:pt x="8" y="11"/>
                    </a:lnTo>
                    <a:lnTo>
                      <a:pt x="4" y="15"/>
                    </a:lnTo>
                    <a:lnTo>
                      <a:pt x="0" y="18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4" name="Freeform 68"/>
              <p:cNvSpPr>
                <a:spLocks/>
              </p:cNvSpPr>
              <p:nvPr/>
            </p:nvSpPr>
            <p:spPr bwMode="auto">
              <a:xfrm>
                <a:off x="3655" y="2304"/>
                <a:ext cx="18" cy="7"/>
              </a:xfrm>
              <a:custGeom>
                <a:avLst/>
                <a:gdLst>
                  <a:gd name="T0" fmla="*/ 11 w 18"/>
                  <a:gd name="T1" fmla="*/ 0 h 7"/>
                  <a:gd name="T2" fmla="*/ 11 w 18"/>
                  <a:gd name="T3" fmla="*/ 0 h 7"/>
                  <a:gd name="T4" fmla="*/ 11 w 18"/>
                  <a:gd name="T5" fmla="*/ 4 h 7"/>
                  <a:gd name="T6" fmla="*/ 7 w 18"/>
                  <a:gd name="T7" fmla="*/ 4 h 7"/>
                  <a:gd name="T8" fmla="*/ 4 w 18"/>
                  <a:gd name="T9" fmla="*/ 4 h 7"/>
                  <a:gd name="T10" fmla="*/ 0 w 18"/>
                  <a:gd name="T11" fmla="*/ 4 h 7"/>
                  <a:gd name="T12" fmla="*/ 0 w 18"/>
                  <a:gd name="T13" fmla="*/ 4 h 7"/>
                  <a:gd name="T14" fmla="*/ 0 w 18"/>
                  <a:gd name="T15" fmla="*/ 4 h 7"/>
                  <a:gd name="T16" fmla="*/ 4 w 18"/>
                  <a:gd name="T17" fmla="*/ 4 h 7"/>
                  <a:gd name="T18" fmla="*/ 4 w 18"/>
                  <a:gd name="T19" fmla="*/ 4 h 7"/>
                  <a:gd name="T20" fmla="*/ 7 w 18"/>
                  <a:gd name="T21" fmla="*/ 7 h 7"/>
                  <a:gd name="T22" fmla="*/ 11 w 18"/>
                  <a:gd name="T23" fmla="*/ 7 h 7"/>
                  <a:gd name="T24" fmla="*/ 11 w 18"/>
                  <a:gd name="T25" fmla="*/ 4 h 7"/>
                  <a:gd name="T26" fmla="*/ 15 w 18"/>
                  <a:gd name="T27" fmla="*/ 4 h 7"/>
                  <a:gd name="T28" fmla="*/ 15 w 18"/>
                  <a:gd name="T29" fmla="*/ 4 h 7"/>
                  <a:gd name="T30" fmla="*/ 18 w 18"/>
                  <a:gd name="T31" fmla="*/ 0 h 7"/>
                  <a:gd name="T32" fmla="*/ 18 w 18"/>
                  <a:gd name="T33" fmla="*/ 0 h 7"/>
                  <a:gd name="T34" fmla="*/ 11 w 18"/>
                  <a:gd name="T35" fmla="*/ 0 h 7"/>
                  <a:gd name="T36" fmla="*/ 11 w 18"/>
                  <a:gd name="T37" fmla="*/ 0 h 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"/>
                  <a:gd name="T58" fmla="*/ 0 h 7"/>
                  <a:gd name="T59" fmla="*/ 18 w 18"/>
                  <a:gd name="T60" fmla="*/ 7 h 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" h="7">
                    <a:moveTo>
                      <a:pt x="11" y="0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7" y="7"/>
                    </a:lnTo>
                    <a:lnTo>
                      <a:pt x="11" y="7"/>
                    </a:lnTo>
                    <a:lnTo>
                      <a:pt x="11" y="4"/>
                    </a:lnTo>
                    <a:lnTo>
                      <a:pt x="15" y="4"/>
                    </a:lnTo>
                    <a:lnTo>
                      <a:pt x="18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8AA1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5" name="Freeform 69"/>
              <p:cNvSpPr>
                <a:spLocks/>
              </p:cNvSpPr>
              <p:nvPr/>
            </p:nvSpPr>
            <p:spPr bwMode="auto">
              <a:xfrm>
                <a:off x="3680" y="2304"/>
                <a:ext cx="22" cy="11"/>
              </a:xfrm>
              <a:custGeom>
                <a:avLst/>
                <a:gdLst>
                  <a:gd name="T0" fmla="*/ 15 w 22"/>
                  <a:gd name="T1" fmla="*/ 0 h 11"/>
                  <a:gd name="T2" fmla="*/ 15 w 22"/>
                  <a:gd name="T3" fmla="*/ 4 h 11"/>
                  <a:gd name="T4" fmla="*/ 15 w 22"/>
                  <a:gd name="T5" fmla="*/ 4 h 11"/>
                  <a:gd name="T6" fmla="*/ 15 w 22"/>
                  <a:gd name="T7" fmla="*/ 4 h 11"/>
                  <a:gd name="T8" fmla="*/ 15 w 22"/>
                  <a:gd name="T9" fmla="*/ 4 h 11"/>
                  <a:gd name="T10" fmla="*/ 11 w 22"/>
                  <a:gd name="T11" fmla="*/ 4 h 11"/>
                  <a:gd name="T12" fmla="*/ 8 w 22"/>
                  <a:gd name="T13" fmla="*/ 4 h 11"/>
                  <a:gd name="T14" fmla="*/ 4 w 22"/>
                  <a:gd name="T15" fmla="*/ 4 h 11"/>
                  <a:gd name="T16" fmla="*/ 0 w 22"/>
                  <a:gd name="T17" fmla="*/ 4 h 11"/>
                  <a:gd name="T18" fmla="*/ 0 w 22"/>
                  <a:gd name="T19" fmla="*/ 7 h 11"/>
                  <a:gd name="T20" fmla="*/ 15 w 22"/>
                  <a:gd name="T21" fmla="*/ 11 h 11"/>
                  <a:gd name="T22" fmla="*/ 22 w 22"/>
                  <a:gd name="T23" fmla="*/ 7 h 11"/>
                  <a:gd name="T24" fmla="*/ 22 w 22"/>
                  <a:gd name="T25" fmla="*/ 0 h 11"/>
                  <a:gd name="T26" fmla="*/ 15 w 22"/>
                  <a:gd name="T27" fmla="*/ 0 h 11"/>
                  <a:gd name="T28" fmla="*/ 15 w 22"/>
                  <a:gd name="T29" fmla="*/ 0 h 1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2"/>
                  <a:gd name="T46" fmla="*/ 0 h 11"/>
                  <a:gd name="T47" fmla="*/ 22 w 22"/>
                  <a:gd name="T48" fmla="*/ 11 h 1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2" h="11">
                    <a:moveTo>
                      <a:pt x="15" y="0"/>
                    </a:moveTo>
                    <a:lnTo>
                      <a:pt x="15" y="4"/>
                    </a:lnTo>
                    <a:lnTo>
                      <a:pt x="11" y="4"/>
                    </a:lnTo>
                    <a:lnTo>
                      <a:pt x="8" y="4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15" y="11"/>
                    </a:lnTo>
                    <a:lnTo>
                      <a:pt x="22" y="7"/>
                    </a:lnTo>
                    <a:lnTo>
                      <a:pt x="22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8AA1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6" name="Freeform 70"/>
              <p:cNvSpPr>
                <a:spLocks/>
              </p:cNvSpPr>
              <p:nvPr/>
            </p:nvSpPr>
            <p:spPr bwMode="auto">
              <a:xfrm>
                <a:off x="3640" y="2286"/>
                <a:ext cx="70" cy="29"/>
              </a:xfrm>
              <a:custGeom>
                <a:avLst/>
                <a:gdLst>
                  <a:gd name="T0" fmla="*/ 8 w 70"/>
                  <a:gd name="T1" fmla="*/ 11 h 29"/>
                  <a:gd name="T2" fmla="*/ 11 w 70"/>
                  <a:gd name="T3" fmla="*/ 14 h 29"/>
                  <a:gd name="T4" fmla="*/ 15 w 70"/>
                  <a:gd name="T5" fmla="*/ 22 h 29"/>
                  <a:gd name="T6" fmla="*/ 19 w 70"/>
                  <a:gd name="T7" fmla="*/ 22 h 29"/>
                  <a:gd name="T8" fmla="*/ 26 w 70"/>
                  <a:gd name="T9" fmla="*/ 22 h 29"/>
                  <a:gd name="T10" fmla="*/ 33 w 70"/>
                  <a:gd name="T11" fmla="*/ 22 h 29"/>
                  <a:gd name="T12" fmla="*/ 33 w 70"/>
                  <a:gd name="T13" fmla="*/ 18 h 29"/>
                  <a:gd name="T14" fmla="*/ 37 w 70"/>
                  <a:gd name="T15" fmla="*/ 14 h 29"/>
                  <a:gd name="T16" fmla="*/ 40 w 70"/>
                  <a:gd name="T17" fmla="*/ 18 h 29"/>
                  <a:gd name="T18" fmla="*/ 44 w 70"/>
                  <a:gd name="T19" fmla="*/ 22 h 29"/>
                  <a:gd name="T20" fmla="*/ 51 w 70"/>
                  <a:gd name="T21" fmla="*/ 25 h 29"/>
                  <a:gd name="T22" fmla="*/ 62 w 70"/>
                  <a:gd name="T23" fmla="*/ 22 h 29"/>
                  <a:gd name="T24" fmla="*/ 66 w 70"/>
                  <a:gd name="T25" fmla="*/ 18 h 29"/>
                  <a:gd name="T26" fmla="*/ 66 w 70"/>
                  <a:gd name="T27" fmla="*/ 11 h 29"/>
                  <a:gd name="T28" fmla="*/ 70 w 70"/>
                  <a:gd name="T29" fmla="*/ 18 h 29"/>
                  <a:gd name="T30" fmla="*/ 66 w 70"/>
                  <a:gd name="T31" fmla="*/ 22 h 29"/>
                  <a:gd name="T32" fmla="*/ 62 w 70"/>
                  <a:gd name="T33" fmla="*/ 25 h 29"/>
                  <a:gd name="T34" fmla="*/ 55 w 70"/>
                  <a:gd name="T35" fmla="*/ 29 h 29"/>
                  <a:gd name="T36" fmla="*/ 51 w 70"/>
                  <a:gd name="T37" fmla="*/ 29 h 29"/>
                  <a:gd name="T38" fmla="*/ 48 w 70"/>
                  <a:gd name="T39" fmla="*/ 29 h 29"/>
                  <a:gd name="T40" fmla="*/ 44 w 70"/>
                  <a:gd name="T41" fmla="*/ 29 h 29"/>
                  <a:gd name="T42" fmla="*/ 37 w 70"/>
                  <a:gd name="T43" fmla="*/ 22 h 29"/>
                  <a:gd name="T44" fmla="*/ 37 w 70"/>
                  <a:gd name="T45" fmla="*/ 18 h 29"/>
                  <a:gd name="T46" fmla="*/ 37 w 70"/>
                  <a:gd name="T47" fmla="*/ 22 h 29"/>
                  <a:gd name="T48" fmla="*/ 30 w 70"/>
                  <a:gd name="T49" fmla="*/ 25 h 29"/>
                  <a:gd name="T50" fmla="*/ 26 w 70"/>
                  <a:gd name="T51" fmla="*/ 25 h 29"/>
                  <a:gd name="T52" fmla="*/ 22 w 70"/>
                  <a:gd name="T53" fmla="*/ 25 h 29"/>
                  <a:gd name="T54" fmla="*/ 15 w 70"/>
                  <a:gd name="T55" fmla="*/ 25 h 29"/>
                  <a:gd name="T56" fmla="*/ 8 w 70"/>
                  <a:gd name="T57" fmla="*/ 22 h 29"/>
                  <a:gd name="T58" fmla="*/ 8 w 70"/>
                  <a:gd name="T59" fmla="*/ 18 h 29"/>
                  <a:gd name="T60" fmla="*/ 4 w 70"/>
                  <a:gd name="T61" fmla="*/ 14 h 29"/>
                  <a:gd name="T62" fmla="*/ 0 w 70"/>
                  <a:gd name="T63" fmla="*/ 0 h 2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70"/>
                  <a:gd name="T97" fmla="*/ 0 h 29"/>
                  <a:gd name="T98" fmla="*/ 70 w 70"/>
                  <a:gd name="T99" fmla="*/ 29 h 2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70" h="29">
                    <a:moveTo>
                      <a:pt x="0" y="0"/>
                    </a:moveTo>
                    <a:lnTo>
                      <a:pt x="8" y="11"/>
                    </a:lnTo>
                    <a:lnTo>
                      <a:pt x="11" y="14"/>
                    </a:lnTo>
                    <a:lnTo>
                      <a:pt x="11" y="18"/>
                    </a:lnTo>
                    <a:lnTo>
                      <a:pt x="15" y="22"/>
                    </a:lnTo>
                    <a:lnTo>
                      <a:pt x="19" y="22"/>
                    </a:lnTo>
                    <a:lnTo>
                      <a:pt x="22" y="22"/>
                    </a:lnTo>
                    <a:lnTo>
                      <a:pt x="26" y="22"/>
                    </a:lnTo>
                    <a:lnTo>
                      <a:pt x="30" y="22"/>
                    </a:lnTo>
                    <a:lnTo>
                      <a:pt x="33" y="22"/>
                    </a:lnTo>
                    <a:lnTo>
                      <a:pt x="33" y="18"/>
                    </a:lnTo>
                    <a:lnTo>
                      <a:pt x="37" y="18"/>
                    </a:lnTo>
                    <a:lnTo>
                      <a:pt x="37" y="14"/>
                    </a:lnTo>
                    <a:lnTo>
                      <a:pt x="40" y="18"/>
                    </a:lnTo>
                    <a:lnTo>
                      <a:pt x="40" y="22"/>
                    </a:lnTo>
                    <a:lnTo>
                      <a:pt x="44" y="22"/>
                    </a:lnTo>
                    <a:lnTo>
                      <a:pt x="48" y="25"/>
                    </a:lnTo>
                    <a:lnTo>
                      <a:pt x="51" y="25"/>
                    </a:lnTo>
                    <a:lnTo>
                      <a:pt x="59" y="25"/>
                    </a:lnTo>
                    <a:lnTo>
                      <a:pt x="62" y="22"/>
                    </a:lnTo>
                    <a:lnTo>
                      <a:pt x="66" y="18"/>
                    </a:lnTo>
                    <a:lnTo>
                      <a:pt x="66" y="11"/>
                    </a:lnTo>
                    <a:lnTo>
                      <a:pt x="66" y="7"/>
                    </a:lnTo>
                    <a:lnTo>
                      <a:pt x="70" y="18"/>
                    </a:lnTo>
                    <a:lnTo>
                      <a:pt x="70" y="22"/>
                    </a:lnTo>
                    <a:lnTo>
                      <a:pt x="66" y="22"/>
                    </a:lnTo>
                    <a:lnTo>
                      <a:pt x="66" y="25"/>
                    </a:lnTo>
                    <a:lnTo>
                      <a:pt x="62" y="25"/>
                    </a:lnTo>
                    <a:lnTo>
                      <a:pt x="59" y="29"/>
                    </a:lnTo>
                    <a:lnTo>
                      <a:pt x="55" y="29"/>
                    </a:lnTo>
                    <a:lnTo>
                      <a:pt x="51" y="29"/>
                    </a:lnTo>
                    <a:lnTo>
                      <a:pt x="48" y="29"/>
                    </a:lnTo>
                    <a:lnTo>
                      <a:pt x="44" y="29"/>
                    </a:lnTo>
                    <a:lnTo>
                      <a:pt x="40" y="25"/>
                    </a:lnTo>
                    <a:lnTo>
                      <a:pt x="37" y="22"/>
                    </a:lnTo>
                    <a:lnTo>
                      <a:pt x="37" y="18"/>
                    </a:lnTo>
                    <a:lnTo>
                      <a:pt x="37" y="22"/>
                    </a:lnTo>
                    <a:lnTo>
                      <a:pt x="33" y="22"/>
                    </a:lnTo>
                    <a:lnTo>
                      <a:pt x="30" y="25"/>
                    </a:lnTo>
                    <a:lnTo>
                      <a:pt x="26" y="25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5" y="25"/>
                    </a:lnTo>
                    <a:lnTo>
                      <a:pt x="11" y="25"/>
                    </a:lnTo>
                    <a:lnTo>
                      <a:pt x="8" y="22"/>
                    </a:lnTo>
                    <a:lnTo>
                      <a:pt x="8" y="18"/>
                    </a:lnTo>
                    <a:lnTo>
                      <a:pt x="4" y="1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7" name="Freeform 71"/>
              <p:cNvSpPr>
                <a:spLocks/>
              </p:cNvSpPr>
              <p:nvPr/>
            </p:nvSpPr>
            <p:spPr bwMode="auto">
              <a:xfrm>
                <a:off x="3622" y="2224"/>
                <a:ext cx="48" cy="109"/>
              </a:xfrm>
              <a:custGeom>
                <a:avLst/>
                <a:gdLst>
                  <a:gd name="T0" fmla="*/ 48 w 48"/>
                  <a:gd name="T1" fmla="*/ 4 h 109"/>
                  <a:gd name="T2" fmla="*/ 48 w 48"/>
                  <a:gd name="T3" fmla="*/ 7 h 109"/>
                  <a:gd name="T4" fmla="*/ 48 w 48"/>
                  <a:gd name="T5" fmla="*/ 15 h 109"/>
                  <a:gd name="T6" fmla="*/ 44 w 48"/>
                  <a:gd name="T7" fmla="*/ 22 h 109"/>
                  <a:gd name="T8" fmla="*/ 44 w 48"/>
                  <a:gd name="T9" fmla="*/ 26 h 109"/>
                  <a:gd name="T10" fmla="*/ 44 w 48"/>
                  <a:gd name="T11" fmla="*/ 29 h 109"/>
                  <a:gd name="T12" fmla="*/ 37 w 48"/>
                  <a:gd name="T13" fmla="*/ 15 h 109"/>
                  <a:gd name="T14" fmla="*/ 37 w 48"/>
                  <a:gd name="T15" fmla="*/ 18 h 109"/>
                  <a:gd name="T16" fmla="*/ 33 w 48"/>
                  <a:gd name="T17" fmla="*/ 26 h 109"/>
                  <a:gd name="T18" fmla="*/ 29 w 48"/>
                  <a:gd name="T19" fmla="*/ 33 h 109"/>
                  <a:gd name="T20" fmla="*/ 29 w 48"/>
                  <a:gd name="T21" fmla="*/ 18 h 109"/>
                  <a:gd name="T22" fmla="*/ 26 w 48"/>
                  <a:gd name="T23" fmla="*/ 22 h 109"/>
                  <a:gd name="T24" fmla="*/ 18 w 48"/>
                  <a:gd name="T25" fmla="*/ 26 h 109"/>
                  <a:gd name="T26" fmla="*/ 18 w 48"/>
                  <a:gd name="T27" fmla="*/ 29 h 109"/>
                  <a:gd name="T28" fmla="*/ 15 w 48"/>
                  <a:gd name="T29" fmla="*/ 33 h 109"/>
                  <a:gd name="T30" fmla="*/ 11 w 48"/>
                  <a:gd name="T31" fmla="*/ 36 h 109"/>
                  <a:gd name="T32" fmla="*/ 11 w 48"/>
                  <a:gd name="T33" fmla="*/ 44 h 109"/>
                  <a:gd name="T34" fmla="*/ 8 w 48"/>
                  <a:gd name="T35" fmla="*/ 51 h 109"/>
                  <a:gd name="T36" fmla="*/ 8 w 48"/>
                  <a:gd name="T37" fmla="*/ 58 h 109"/>
                  <a:gd name="T38" fmla="*/ 8 w 48"/>
                  <a:gd name="T39" fmla="*/ 65 h 109"/>
                  <a:gd name="T40" fmla="*/ 4 w 48"/>
                  <a:gd name="T41" fmla="*/ 76 h 109"/>
                  <a:gd name="T42" fmla="*/ 4 w 48"/>
                  <a:gd name="T43" fmla="*/ 80 h 109"/>
                  <a:gd name="T44" fmla="*/ 4 w 48"/>
                  <a:gd name="T45" fmla="*/ 87 h 109"/>
                  <a:gd name="T46" fmla="*/ 4 w 48"/>
                  <a:gd name="T47" fmla="*/ 94 h 109"/>
                  <a:gd name="T48" fmla="*/ 4 w 48"/>
                  <a:gd name="T49" fmla="*/ 98 h 109"/>
                  <a:gd name="T50" fmla="*/ 4 w 48"/>
                  <a:gd name="T51" fmla="*/ 109 h 109"/>
                  <a:gd name="T52" fmla="*/ 4 w 48"/>
                  <a:gd name="T53" fmla="*/ 109 h 109"/>
                  <a:gd name="T54" fmla="*/ 4 w 48"/>
                  <a:gd name="T55" fmla="*/ 98 h 109"/>
                  <a:gd name="T56" fmla="*/ 0 w 48"/>
                  <a:gd name="T57" fmla="*/ 91 h 109"/>
                  <a:gd name="T58" fmla="*/ 0 w 48"/>
                  <a:gd name="T59" fmla="*/ 87 h 109"/>
                  <a:gd name="T60" fmla="*/ 0 w 48"/>
                  <a:gd name="T61" fmla="*/ 80 h 109"/>
                  <a:gd name="T62" fmla="*/ 0 w 48"/>
                  <a:gd name="T63" fmla="*/ 73 h 109"/>
                  <a:gd name="T64" fmla="*/ 0 w 48"/>
                  <a:gd name="T65" fmla="*/ 65 h 109"/>
                  <a:gd name="T66" fmla="*/ 4 w 48"/>
                  <a:gd name="T67" fmla="*/ 58 h 109"/>
                  <a:gd name="T68" fmla="*/ 4 w 48"/>
                  <a:gd name="T69" fmla="*/ 51 h 109"/>
                  <a:gd name="T70" fmla="*/ 4 w 48"/>
                  <a:gd name="T71" fmla="*/ 44 h 109"/>
                  <a:gd name="T72" fmla="*/ 8 w 48"/>
                  <a:gd name="T73" fmla="*/ 36 h 109"/>
                  <a:gd name="T74" fmla="*/ 8 w 48"/>
                  <a:gd name="T75" fmla="*/ 33 h 109"/>
                  <a:gd name="T76" fmla="*/ 11 w 48"/>
                  <a:gd name="T77" fmla="*/ 26 h 109"/>
                  <a:gd name="T78" fmla="*/ 15 w 48"/>
                  <a:gd name="T79" fmla="*/ 22 h 109"/>
                  <a:gd name="T80" fmla="*/ 15 w 48"/>
                  <a:gd name="T81" fmla="*/ 18 h 109"/>
                  <a:gd name="T82" fmla="*/ 22 w 48"/>
                  <a:gd name="T83" fmla="*/ 11 h 109"/>
                  <a:gd name="T84" fmla="*/ 26 w 48"/>
                  <a:gd name="T85" fmla="*/ 7 h 109"/>
                  <a:gd name="T86" fmla="*/ 29 w 48"/>
                  <a:gd name="T87" fmla="*/ 7 h 109"/>
                  <a:gd name="T88" fmla="*/ 29 w 48"/>
                  <a:gd name="T89" fmla="*/ 7 h 109"/>
                  <a:gd name="T90" fmla="*/ 22 w 48"/>
                  <a:gd name="T91" fmla="*/ 7 h 109"/>
                  <a:gd name="T92" fmla="*/ 15 w 48"/>
                  <a:gd name="T93" fmla="*/ 15 h 109"/>
                  <a:gd name="T94" fmla="*/ 15 w 48"/>
                  <a:gd name="T95" fmla="*/ 7 h 109"/>
                  <a:gd name="T96" fmla="*/ 22 w 48"/>
                  <a:gd name="T97" fmla="*/ 4 h 109"/>
                  <a:gd name="T98" fmla="*/ 26 w 48"/>
                  <a:gd name="T99" fmla="*/ 4 h 109"/>
                  <a:gd name="T100" fmla="*/ 33 w 48"/>
                  <a:gd name="T101" fmla="*/ 0 h 109"/>
                  <a:gd name="T102" fmla="*/ 40 w 48"/>
                  <a:gd name="T103" fmla="*/ 0 h 109"/>
                  <a:gd name="T104" fmla="*/ 44 w 48"/>
                  <a:gd name="T105" fmla="*/ 4 h 109"/>
                  <a:gd name="T106" fmla="*/ 44 w 48"/>
                  <a:gd name="T107" fmla="*/ 4 h 10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8"/>
                  <a:gd name="T163" fmla="*/ 0 h 109"/>
                  <a:gd name="T164" fmla="*/ 48 w 48"/>
                  <a:gd name="T165" fmla="*/ 109 h 10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8" h="109">
                    <a:moveTo>
                      <a:pt x="44" y="4"/>
                    </a:moveTo>
                    <a:lnTo>
                      <a:pt x="48" y="4"/>
                    </a:lnTo>
                    <a:lnTo>
                      <a:pt x="48" y="7"/>
                    </a:lnTo>
                    <a:lnTo>
                      <a:pt x="48" y="11"/>
                    </a:lnTo>
                    <a:lnTo>
                      <a:pt x="48" y="15"/>
                    </a:lnTo>
                    <a:lnTo>
                      <a:pt x="44" y="18"/>
                    </a:lnTo>
                    <a:lnTo>
                      <a:pt x="44" y="22"/>
                    </a:lnTo>
                    <a:lnTo>
                      <a:pt x="44" y="26"/>
                    </a:lnTo>
                    <a:lnTo>
                      <a:pt x="44" y="29"/>
                    </a:lnTo>
                    <a:lnTo>
                      <a:pt x="37" y="29"/>
                    </a:lnTo>
                    <a:lnTo>
                      <a:pt x="37" y="15"/>
                    </a:lnTo>
                    <a:lnTo>
                      <a:pt x="37" y="18"/>
                    </a:lnTo>
                    <a:lnTo>
                      <a:pt x="33" y="22"/>
                    </a:lnTo>
                    <a:lnTo>
                      <a:pt x="33" y="26"/>
                    </a:lnTo>
                    <a:lnTo>
                      <a:pt x="33" y="29"/>
                    </a:lnTo>
                    <a:lnTo>
                      <a:pt x="29" y="33"/>
                    </a:lnTo>
                    <a:lnTo>
                      <a:pt x="29" y="18"/>
                    </a:lnTo>
                    <a:lnTo>
                      <a:pt x="26" y="18"/>
                    </a:lnTo>
                    <a:lnTo>
                      <a:pt x="26" y="22"/>
                    </a:lnTo>
                    <a:lnTo>
                      <a:pt x="22" y="22"/>
                    </a:lnTo>
                    <a:lnTo>
                      <a:pt x="18" y="26"/>
                    </a:lnTo>
                    <a:lnTo>
                      <a:pt x="18" y="29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1" y="36"/>
                    </a:lnTo>
                    <a:lnTo>
                      <a:pt x="11" y="40"/>
                    </a:lnTo>
                    <a:lnTo>
                      <a:pt x="11" y="44"/>
                    </a:lnTo>
                    <a:lnTo>
                      <a:pt x="8" y="47"/>
                    </a:lnTo>
                    <a:lnTo>
                      <a:pt x="8" y="51"/>
                    </a:lnTo>
                    <a:lnTo>
                      <a:pt x="8" y="55"/>
                    </a:lnTo>
                    <a:lnTo>
                      <a:pt x="8" y="58"/>
                    </a:lnTo>
                    <a:lnTo>
                      <a:pt x="8" y="62"/>
                    </a:lnTo>
                    <a:lnTo>
                      <a:pt x="8" y="65"/>
                    </a:lnTo>
                    <a:lnTo>
                      <a:pt x="4" y="69"/>
                    </a:lnTo>
                    <a:lnTo>
                      <a:pt x="4" y="76"/>
                    </a:lnTo>
                    <a:lnTo>
                      <a:pt x="4" y="80"/>
                    </a:lnTo>
                    <a:lnTo>
                      <a:pt x="4" y="84"/>
                    </a:lnTo>
                    <a:lnTo>
                      <a:pt x="4" y="87"/>
                    </a:lnTo>
                    <a:lnTo>
                      <a:pt x="4" y="91"/>
                    </a:lnTo>
                    <a:lnTo>
                      <a:pt x="4" y="94"/>
                    </a:lnTo>
                    <a:lnTo>
                      <a:pt x="4" y="98"/>
                    </a:lnTo>
                    <a:lnTo>
                      <a:pt x="4" y="102"/>
                    </a:lnTo>
                    <a:lnTo>
                      <a:pt x="4" y="109"/>
                    </a:lnTo>
                    <a:lnTo>
                      <a:pt x="4" y="102"/>
                    </a:lnTo>
                    <a:lnTo>
                      <a:pt x="4" y="98"/>
                    </a:lnTo>
                    <a:lnTo>
                      <a:pt x="4" y="94"/>
                    </a:lnTo>
                    <a:lnTo>
                      <a:pt x="0" y="91"/>
                    </a:lnTo>
                    <a:lnTo>
                      <a:pt x="0" y="87"/>
                    </a:lnTo>
                    <a:lnTo>
                      <a:pt x="0" y="84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3"/>
                    </a:lnTo>
                    <a:lnTo>
                      <a:pt x="0" y="69"/>
                    </a:lnTo>
                    <a:lnTo>
                      <a:pt x="0" y="65"/>
                    </a:lnTo>
                    <a:lnTo>
                      <a:pt x="4" y="62"/>
                    </a:lnTo>
                    <a:lnTo>
                      <a:pt x="4" y="58"/>
                    </a:lnTo>
                    <a:lnTo>
                      <a:pt x="4" y="55"/>
                    </a:lnTo>
                    <a:lnTo>
                      <a:pt x="4" y="51"/>
                    </a:lnTo>
                    <a:lnTo>
                      <a:pt x="4" y="47"/>
                    </a:lnTo>
                    <a:lnTo>
                      <a:pt x="4" y="44"/>
                    </a:lnTo>
                    <a:lnTo>
                      <a:pt x="4" y="40"/>
                    </a:lnTo>
                    <a:lnTo>
                      <a:pt x="8" y="36"/>
                    </a:lnTo>
                    <a:lnTo>
                      <a:pt x="8" y="33"/>
                    </a:lnTo>
                    <a:lnTo>
                      <a:pt x="8" y="29"/>
                    </a:lnTo>
                    <a:lnTo>
                      <a:pt x="11" y="26"/>
                    </a:lnTo>
                    <a:lnTo>
                      <a:pt x="15" y="22"/>
                    </a:lnTo>
                    <a:lnTo>
                      <a:pt x="15" y="18"/>
                    </a:lnTo>
                    <a:lnTo>
                      <a:pt x="18" y="15"/>
                    </a:lnTo>
                    <a:lnTo>
                      <a:pt x="22" y="11"/>
                    </a:lnTo>
                    <a:lnTo>
                      <a:pt x="26" y="7"/>
                    </a:lnTo>
                    <a:lnTo>
                      <a:pt x="29" y="7"/>
                    </a:lnTo>
                    <a:lnTo>
                      <a:pt x="26" y="7"/>
                    </a:lnTo>
                    <a:lnTo>
                      <a:pt x="22" y="7"/>
                    </a:lnTo>
                    <a:lnTo>
                      <a:pt x="18" y="11"/>
                    </a:lnTo>
                    <a:lnTo>
                      <a:pt x="15" y="15"/>
                    </a:lnTo>
                    <a:lnTo>
                      <a:pt x="11" y="15"/>
                    </a:lnTo>
                    <a:lnTo>
                      <a:pt x="15" y="7"/>
                    </a:lnTo>
                    <a:lnTo>
                      <a:pt x="18" y="7"/>
                    </a:lnTo>
                    <a:lnTo>
                      <a:pt x="22" y="4"/>
                    </a:lnTo>
                    <a:lnTo>
                      <a:pt x="26" y="4"/>
                    </a:lnTo>
                    <a:lnTo>
                      <a:pt x="33" y="4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4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8" name="Freeform 72"/>
              <p:cNvSpPr>
                <a:spLocks/>
              </p:cNvSpPr>
              <p:nvPr/>
            </p:nvSpPr>
            <p:spPr bwMode="auto">
              <a:xfrm>
                <a:off x="3680" y="2228"/>
                <a:ext cx="26" cy="32"/>
              </a:xfrm>
              <a:custGeom>
                <a:avLst/>
                <a:gdLst>
                  <a:gd name="T0" fmla="*/ 0 w 26"/>
                  <a:gd name="T1" fmla="*/ 0 h 32"/>
                  <a:gd name="T2" fmla="*/ 0 w 26"/>
                  <a:gd name="T3" fmla="*/ 0 h 32"/>
                  <a:gd name="T4" fmla="*/ 4 w 26"/>
                  <a:gd name="T5" fmla="*/ 0 h 32"/>
                  <a:gd name="T6" fmla="*/ 8 w 26"/>
                  <a:gd name="T7" fmla="*/ 0 h 32"/>
                  <a:gd name="T8" fmla="*/ 8 w 26"/>
                  <a:gd name="T9" fmla="*/ 0 h 32"/>
                  <a:gd name="T10" fmla="*/ 11 w 26"/>
                  <a:gd name="T11" fmla="*/ 3 h 32"/>
                  <a:gd name="T12" fmla="*/ 15 w 26"/>
                  <a:gd name="T13" fmla="*/ 3 h 32"/>
                  <a:gd name="T14" fmla="*/ 19 w 26"/>
                  <a:gd name="T15" fmla="*/ 7 h 32"/>
                  <a:gd name="T16" fmla="*/ 19 w 26"/>
                  <a:gd name="T17" fmla="*/ 7 h 32"/>
                  <a:gd name="T18" fmla="*/ 22 w 26"/>
                  <a:gd name="T19" fmla="*/ 7 h 32"/>
                  <a:gd name="T20" fmla="*/ 22 w 26"/>
                  <a:gd name="T21" fmla="*/ 11 h 32"/>
                  <a:gd name="T22" fmla="*/ 26 w 26"/>
                  <a:gd name="T23" fmla="*/ 14 h 32"/>
                  <a:gd name="T24" fmla="*/ 26 w 26"/>
                  <a:gd name="T25" fmla="*/ 18 h 32"/>
                  <a:gd name="T26" fmla="*/ 26 w 26"/>
                  <a:gd name="T27" fmla="*/ 18 h 32"/>
                  <a:gd name="T28" fmla="*/ 26 w 26"/>
                  <a:gd name="T29" fmla="*/ 18 h 32"/>
                  <a:gd name="T30" fmla="*/ 22 w 26"/>
                  <a:gd name="T31" fmla="*/ 14 h 32"/>
                  <a:gd name="T32" fmla="*/ 22 w 26"/>
                  <a:gd name="T33" fmla="*/ 14 h 32"/>
                  <a:gd name="T34" fmla="*/ 19 w 26"/>
                  <a:gd name="T35" fmla="*/ 11 h 32"/>
                  <a:gd name="T36" fmla="*/ 15 w 26"/>
                  <a:gd name="T37" fmla="*/ 11 h 32"/>
                  <a:gd name="T38" fmla="*/ 15 w 26"/>
                  <a:gd name="T39" fmla="*/ 11 h 32"/>
                  <a:gd name="T40" fmla="*/ 11 w 26"/>
                  <a:gd name="T41" fmla="*/ 7 h 32"/>
                  <a:gd name="T42" fmla="*/ 11 w 26"/>
                  <a:gd name="T43" fmla="*/ 7 h 32"/>
                  <a:gd name="T44" fmla="*/ 11 w 26"/>
                  <a:gd name="T45" fmla="*/ 11 h 32"/>
                  <a:gd name="T46" fmla="*/ 15 w 26"/>
                  <a:gd name="T47" fmla="*/ 11 h 32"/>
                  <a:gd name="T48" fmla="*/ 15 w 26"/>
                  <a:gd name="T49" fmla="*/ 14 h 32"/>
                  <a:gd name="T50" fmla="*/ 19 w 26"/>
                  <a:gd name="T51" fmla="*/ 14 h 32"/>
                  <a:gd name="T52" fmla="*/ 19 w 26"/>
                  <a:gd name="T53" fmla="*/ 18 h 32"/>
                  <a:gd name="T54" fmla="*/ 22 w 26"/>
                  <a:gd name="T55" fmla="*/ 18 h 32"/>
                  <a:gd name="T56" fmla="*/ 22 w 26"/>
                  <a:gd name="T57" fmla="*/ 22 h 32"/>
                  <a:gd name="T58" fmla="*/ 22 w 26"/>
                  <a:gd name="T59" fmla="*/ 25 h 32"/>
                  <a:gd name="T60" fmla="*/ 22 w 26"/>
                  <a:gd name="T61" fmla="*/ 29 h 32"/>
                  <a:gd name="T62" fmla="*/ 22 w 26"/>
                  <a:gd name="T63" fmla="*/ 29 h 32"/>
                  <a:gd name="T64" fmla="*/ 22 w 26"/>
                  <a:gd name="T65" fmla="*/ 32 h 32"/>
                  <a:gd name="T66" fmla="*/ 26 w 26"/>
                  <a:gd name="T67" fmla="*/ 32 h 32"/>
                  <a:gd name="T68" fmla="*/ 19 w 26"/>
                  <a:gd name="T69" fmla="*/ 22 h 32"/>
                  <a:gd name="T70" fmla="*/ 15 w 26"/>
                  <a:gd name="T71" fmla="*/ 32 h 32"/>
                  <a:gd name="T72" fmla="*/ 15 w 26"/>
                  <a:gd name="T73" fmla="*/ 32 h 32"/>
                  <a:gd name="T74" fmla="*/ 15 w 26"/>
                  <a:gd name="T75" fmla="*/ 32 h 32"/>
                  <a:gd name="T76" fmla="*/ 15 w 26"/>
                  <a:gd name="T77" fmla="*/ 29 h 32"/>
                  <a:gd name="T78" fmla="*/ 15 w 26"/>
                  <a:gd name="T79" fmla="*/ 25 h 32"/>
                  <a:gd name="T80" fmla="*/ 15 w 26"/>
                  <a:gd name="T81" fmla="*/ 25 h 32"/>
                  <a:gd name="T82" fmla="*/ 11 w 26"/>
                  <a:gd name="T83" fmla="*/ 22 h 32"/>
                  <a:gd name="T84" fmla="*/ 11 w 26"/>
                  <a:gd name="T85" fmla="*/ 18 h 32"/>
                  <a:gd name="T86" fmla="*/ 11 w 26"/>
                  <a:gd name="T87" fmla="*/ 14 h 32"/>
                  <a:gd name="T88" fmla="*/ 8 w 26"/>
                  <a:gd name="T89" fmla="*/ 14 h 32"/>
                  <a:gd name="T90" fmla="*/ 8 w 26"/>
                  <a:gd name="T91" fmla="*/ 11 h 32"/>
                  <a:gd name="T92" fmla="*/ 8 w 26"/>
                  <a:gd name="T93" fmla="*/ 7 h 32"/>
                  <a:gd name="T94" fmla="*/ 4 w 26"/>
                  <a:gd name="T95" fmla="*/ 7 h 32"/>
                  <a:gd name="T96" fmla="*/ 4 w 26"/>
                  <a:gd name="T97" fmla="*/ 3 h 32"/>
                  <a:gd name="T98" fmla="*/ 0 w 26"/>
                  <a:gd name="T99" fmla="*/ 3 h 32"/>
                  <a:gd name="T100" fmla="*/ 0 w 26"/>
                  <a:gd name="T101" fmla="*/ 0 h 32"/>
                  <a:gd name="T102" fmla="*/ 0 w 26"/>
                  <a:gd name="T103" fmla="*/ 0 h 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6"/>
                  <a:gd name="T157" fmla="*/ 0 h 32"/>
                  <a:gd name="T158" fmla="*/ 26 w 26"/>
                  <a:gd name="T159" fmla="*/ 32 h 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6" h="32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11" y="3"/>
                    </a:lnTo>
                    <a:lnTo>
                      <a:pt x="15" y="3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22" y="11"/>
                    </a:lnTo>
                    <a:lnTo>
                      <a:pt x="26" y="14"/>
                    </a:lnTo>
                    <a:lnTo>
                      <a:pt x="26" y="18"/>
                    </a:lnTo>
                    <a:lnTo>
                      <a:pt x="22" y="14"/>
                    </a:lnTo>
                    <a:lnTo>
                      <a:pt x="19" y="11"/>
                    </a:lnTo>
                    <a:lnTo>
                      <a:pt x="15" y="11"/>
                    </a:lnTo>
                    <a:lnTo>
                      <a:pt x="11" y="7"/>
                    </a:lnTo>
                    <a:lnTo>
                      <a:pt x="11" y="11"/>
                    </a:lnTo>
                    <a:lnTo>
                      <a:pt x="15" y="11"/>
                    </a:lnTo>
                    <a:lnTo>
                      <a:pt x="15" y="14"/>
                    </a:lnTo>
                    <a:lnTo>
                      <a:pt x="19" y="14"/>
                    </a:lnTo>
                    <a:lnTo>
                      <a:pt x="19" y="18"/>
                    </a:lnTo>
                    <a:lnTo>
                      <a:pt x="22" y="18"/>
                    </a:lnTo>
                    <a:lnTo>
                      <a:pt x="22" y="22"/>
                    </a:lnTo>
                    <a:lnTo>
                      <a:pt x="22" y="25"/>
                    </a:lnTo>
                    <a:lnTo>
                      <a:pt x="22" y="29"/>
                    </a:lnTo>
                    <a:lnTo>
                      <a:pt x="22" y="32"/>
                    </a:lnTo>
                    <a:lnTo>
                      <a:pt x="26" y="32"/>
                    </a:lnTo>
                    <a:lnTo>
                      <a:pt x="19" y="22"/>
                    </a:lnTo>
                    <a:lnTo>
                      <a:pt x="15" y="32"/>
                    </a:lnTo>
                    <a:lnTo>
                      <a:pt x="15" y="29"/>
                    </a:lnTo>
                    <a:lnTo>
                      <a:pt x="15" y="25"/>
                    </a:lnTo>
                    <a:lnTo>
                      <a:pt x="11" y="22"/>
                    </a:lnTo>
                    <a:lnTo>
                      <a:pt x="11" y="18"/>
                    </a:lnTo>
                    <a:lnTo>
                      <a:pt x="11" y="14"/>
                    </a:lnTo>
                    <a:lnTo>
                      <a:pt x="8" y="14"/>
                    </a:lnTo>
                    <a:lnTo>
                      <a:pt x="8" y="11"/>
                    </a:lnTo>
                    <a:lnTo>
                      <a:pt x="8" y="7"/>
                    </a:lnTo>
                    <a:lnTo>
                      <a:pt x="4" y="7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9" name="Freeform 73"/>
              <p:cNvSpPr>
                <a:spLocks/>
              </p:cNvSpPr>
              <p:nvPr/>
            </p:nvSpPr>
            <p:spPr bwMode="auto">
              <a:xfrm>
                <a:off x="3640" y="2228"/>
                <a:ext cx="26" cy="18"/>
              </a:xfrm>
              <a:custGeom>
                <a:avLst/>
                <a:gdLst>
                  <a:gd name="T0" fmla="*/ 22 w 26"/>
                  <a:gd name="T1" fmla="*/ 3 h 18"/>
                  <a:gd name="T2" fmla="*/ 22 w 26"/>
                  <a:gd name="T3" fmla="*/ 3 h 18"/>
                  <a:gd name="T4" fmla="*/ 19 w 26"/>
                  <a:gd name="T5" fmla="*/ 3 h 18"/>
                  <a:gd name="T6" fmla="*/ 15 w 26"/>
                  <a:gd name="T7" fmla="*/ 3 h 18"/>
                  <a:gd name="T8" fmla="*/ 11 w 26"/>
                  <a:gd name="T9" fmla="*/ 3 h 18"/>
                  <a:gd name="T10" fmla="*/ 8 w 26"/>
                  <a:gd name="T11" fmla="*/ 7 h 18"/>
                  <a:gd name="T12" fmla="*/ 4 w 26"/>
                  <a:gd name="T13" fmla="*/ 11 h 18"/>
                  <a:gd name="T14" fmla="*/ 4 w 26"/>
                  <a:gd name="T15" fmla="*/ 11 h 18"/>
                  <a:gd name="T16" fmla="*/ 0 w 26"/>
                  <a:gd name="T17" fmla="*/ 14 h 18"/>
                  <a:gd name="T18" fmla="*/ 4 w 26"/>
                  <a:gd name="T19" fmla="*/ 14 h 18"/>
                  <a:gd name="T20" fmla="*/ 4 w 26"/>
                  <a:gd name="T21" fmla="*/ 11 h 18"/>
                  <a:gd name="T22" fmla="*/ 8 w 26"/>
                  <a:gd name="T23" fmla="*/ 11 h 18"/>
                  <a:gd name="T24" fmla="*/ 11 w 26"/>
                  <a:gd name="T25" fmla="*/ 7 h 18"/>
                  <a:gd name="T26" fmla="*/ 15 w 26"/>
                  <a:gd name="T27" fmla="*/ 7 h 18"/>
                  <a:gd name="T28" fmla="*/ 15 w 26"/>
                  <a:gd name="T29" fmla="*/ 7 h 18"/>
                  <a:gd name="T30" fmla="*/ 19 w 26"/>
                  <a:gd name="T31" fmla="*/ 7 h 18"/>
                  <a:gd name="T32" fmla="*/ 19 w 26"/>
                  <a:gd name="T33" fmla="*/ 7 h 18"/>
                  <a:gd name="T34" fmla="*/ 19 w 26"/>
                  <a:gd name="T35" fmla="*/ 7 h 18"/>
                  <a:gd name="T36" fmla="*/ 15 w 26"/>
                  <a:gd name="T37" fmla="*/ 11 h 18"/>
                  <a:gd name="T38" fmla="*/ 15 w 26"/>
                  <a:gd name="T39" fmla="*/ 11 h 18"/>
                  <a:gd name="T40" fmla="*/ 15 w 26"/>
                  <a:gd name="T41" fmla="*/ 14 h 18"/>
                  <a:gd name="T42" fmla="*/ 15 w 26"/>
                  <a:gd name="T43" fmla="*/ 14 h 18"/>
                  <a:gd name="T44" fmla="*/ 15 w 26"/>
                  <a:gd name="T45" fmla="*/ 18 h 18"/>
                  <a:gd name="T46" fmla="*/ 15 w 26"/>
                  <a:gd name="T47" fmla="*/ 14 h 18"/>
                  <a:gd name="T48" fmla="*/ 15 w 26"/>
                  <a:gd name="T49" fmla="*/ 14 h 18"/>
                  <a:gd name="T50" fmla="*/ 15 w 26"/>
                  <a:gd name="T51" fmla="*/ 11 h 18"/>
                  <a:gd name="T52" fmla="*/ 19 w 26"/>
                  <a:gd name="T53" fmla="*/ 11 h 18"/>
                  <a:gd name="T54" fmla="*/ 22 w 26"/>
                  <a:gd name="T55" fmla="*/ 7 h 18"/>
                  <a:gd name="T56" fmla="*/ 22 w 26"/>
                  <a:gd name="T57" fmla="*/ 7 h 18"/>
                  <a:gd name="T58" fmla="*/ 26 w 26"/>
                  <a:gd name="T59" fmla="*/ 18 h 18"/>
                  <a:gd name="T60" fmla="*/ 26 w 26"/>
                  <a:gd name="T61" fmla="*/ 0 h 18"/>
                  <a:gd name="T62" fmla="*/ 26 w 26"/>
                  <a:gd name="T63" fmla="*/ 0 h 18"/>
                  <a:gd name="T64" fmla="*/ 22 w 26"/>
                  <a:gd name="T65" fmla="*/ 0 h 18"/>
                  <a:gd name="T66" fmla="*/ 22 w 26"/>
                  <a:gd name="T67" fmla="*/ 0 h 18"/>
                  <a:gd name="T68" fmla="*/ 19 w 26"/>
                  <a:gd name="T69" fmla="*/ 0 h 18"/>
                  <a:gd name="T70" fmla="*/ 15 w 26"/>
                  <a:gd name="T71" fmla="*/ 0 h 18"/>
                  <a:gd name="T72" fmla="*/ 11 w 26"/>
                  <a:gd name="T73" fmla="*/ 0 h 18"/>
                  <a:gd name="T74" fmla="*/ 11 w 26"/>
                  <a:gd name="T75" fmla="*/ 0 h 18"/>
                  <a:gd name="T76" fmla="*/ 11 w 26"/>
                  <a:gd name="T77" fmla="*/ 0 h 18"/>
                  <a:gd name="T78" fmla="*/ 11 w 26"/>
                  <a:gd name="T79" fmla="*/ 0 h 18"/>
                  <a:gd name="T80" fmla="*/ 11 w 26"/>
                  <a:gd name="T81" fmla="*/ 0 h 18"/>
                  <a:gd name="T82" fmla="*/ 15 w 26"/>
                  <a:gd name="T83" fmla="*/ 0 h 18"/>
                  <a:gd name="T84" fmla="*/ 19 w 26"/>
                  <a:gd name="T85" fmla="*/ 0 h 18"/>
                  <a:gd name="T86" fmla="*/ 22 w 26"/>
                  <a:gd name="T87" fmla="*/ 0 h 18"/>
                  <a:gd name="T88" fmla="*/ 22 w 26"/>
                  <a:gd name="T89" fmla="*/ 3 h 18"/>
                  <a:gd name="T90" fmla="*/ 22 w 26"/>
                  <a:gd name="T91" fmla="*/ 3 h 1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6"/>
                  <a:gd name="T139" fmla="*/ 0 h 18"/>
                  <a:gd name="T140" fmla="*/ 26 w 26"/>
                  <a:gd name="T141" fmla="*/ 18 h 1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6" h="18">
                    <a:moveTo>
                      <a:pt x="22" y="3"/>
                    </a:moveTo>
                    <a:lnTo>
                      <a:pt x="22" y="3"/>
                    </a:lnTo>
                    <a:lnTo>
                      <a:pt x="19" y="3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8" y="7"/>
                    </a:lnTo>
                    <a:lnTo>
                      <a:pt x="4" y="11"/>
                    </a:lnTo>
                    <a:lnTo>
                      <a:pt x="0" y="14"/>
                    </a:lnTo>
                    <a:lnTo>
                      <a:pt x="4" y="14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1" y="7"/>
                    </a:lnTo>
                    <a:lnTo>
                      <a:pt x="15" y="7"/>
                    </a:lnTo>
                    <a:lnTo>
                      <a:pt x="19" y="7"/>
                    </a:lnTo>
                    <a:lnTo>
                      <a:pt x="15" y="11"/>
                    </a:lnTo>
                    <a:lnTo>
                      <a:pt x="15" y="14"/>
                    </a:lnTo>
                    <a:lnTo>
                      <a:pt x="15" y="18"/>
                    </a:lnTo>
                    <a:lnTo>
                      <a:pt x="15" y="14"/>
                    </a:lnTo>
                    <a:lnTo>
                      <a:pt x="15" y="11"/>
                    </a:lnTo>
                    <a:lnTo>
                      <a:pt x="19" y="11"/>
                    </a:lnTo>
                    <a:lnTo>
                      <a:pt x="22" y="7"/>
                    </a:lnTo>
                    <a:lnTo>
                      <a:pt x="26" y="18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0" name="Freeform 74"/>
              <p:cNvSpPr>
                <a:spLocks/>
              </p:cNvSpPr>
              <p:nvPr/>
            </p:nvSpPr>
            <p:spPr bwMode="auto">
              <a:xfrm>
                <a:off x="3680" y="2224"/>
                <a:ext cx="22" cy="26"/>
              </a:xfrm>
              <a:custGeom>
                <a:avLst/>
                <a:gdLst>
                  <a:gd name="T0" fmla="*/ 0 w 22"/>
                  <a:gd name="T1" fmla="*/ 0 h 26"/>
                  <a:gd name="T2" fmla="*/ 0 w 22"/>
                  <a:gd name="T3" fmla="*/ 0 h 26"/>
                  <a:gd name="T4" fmla="*/ 4 w 22"/>
                  <a:gd name="T5" fmla="*/ 4 h 26"/>
                  <a:gd name="T6" fmla="*/ 8 w 22"/>
                  <a:gd name="T7" fmla="*/ 4 h 26"/>
                  <a:gd name="T8" fmla="*/ 8 w 22"/>
                  <a:gd name="T9" fmla="*/ 4 h 26"/>
                  <a:gd name="T10" fmla="*/ 11 w 22"/>
                  <a:gd name="T11" fmla="*/ 7 h 26"/>
                  <a:gd name="T12" fmla="*/ 15 w 22"/>
                  <a:gd name="T13" fmla="*/ 7 h 26"/>
                  <a:gd name="T14" fmla="*/ 15 w 22"/>
                  <a:gd name="T15" fmla="*/ 7 h 26"/>
                  <a:gd name="T16" fmla="*/ 19 w 22"/>
                  <a:gd name="T17" fmla="*/ 11 h 26"/>
                  <a:gd name="T18" fmla="*/ 22 w 22"/>
                  <a:gd name="T19" fmla="*/ 15 h 26"/>
                  <a:gd name="T20" fmla="*/ 22 w 22"/>
                  <a:gd name="T21" fmla="*/ 15 h 26"/>
                  <a:gd name="T22" fmla="*/ 22 w 22"/>
                  <a:gd name="T23" fmla="*/ 15 h 26"/>
                  <a:gd name="T24" fmla="*/ 22 w 22"/>
                  <a:gd name="T25" fmla="*/ 15 h 26"/>
                  <a:gd name="T26" fmla="*/ 19 w 22"/>
                  <a:gd name="T27" fmla="*/ 15 h 26"/>
                  <a:gd name="T28" fmla="*/ 15 w 22"/>
                  <a:gd name="T29" fmla="*/ 11 h 26"/>
                  <a:gd name="T30" fmla="*/ 15 w 22"/>
                  <a:gd name="T31" fmla="*/ 11 h 26"/>
                  <a:gd name="T32" fmla="*/ 11 w 22"/>
                  <a:gd name="T33" fmla="*/ 7 h 26"/>
                  <a:gd name="T34" fmla="*/ 8 w 22"/>
                  <a:gd name="T35" fmla="*/ 7 h 26"/>
                  <a:gd name="T36" fmla="*/ 8 w 22"/>
                  <a:gd name="T37" fmla="*/ 7 h 26"/>
                  <a:gd name="T38" fmla="*/ 8 w 22"/>
                  <a:gd name="T39" fmla="*/ 7 h 26"/>
                  <a:gd name="T40" fmla="*/ 8 w 22"/>
                  <a:gd name="T41" fmla="*/ 7 h 26"/>
                  <a:gd name="T42" fmla="*/ 8 w 22"/>
                  <a:gd name="T43" fmla="*/ 11 h 26"/>
                  <a:gd name="T44" fmla="*/ 11 w 22"/>
                  <a:gd name="T45" fmla="*/ 11 h 26"/>
                  <a:gd name="T46" fmla="*/ 15 w 22"/>
                  <a:gd name="T47" fmla="*/ 15 h 26"/>
                  <a:gd name="T48" fmla="*/ 15 w 22"/>
                  <a:gd name="T49" fmla="*/ 18 h 26"/>
                  <a:gd name="T50" fmla="*/ 15 w 22"/>
                  <a:gd name="T51" fmla="*/ 22 h 26"/>
                  <a:gd name="T52" fmla="*/ 15 w 22"/>
                  <a:gd name="T53" fmla="*/ 26 h 26"/>
                  <a:gd name="T54" fmla="*/ 15 w 22"/>
                  <a:gd name="T55" fmla="*/ 26 h 26"/>
                  <a:gd name="T56" fmla="*/ 15 w 22"/>
                  <a:gd name="T57" fmla="*/ 22 h 26"/>
                  <a:gd name="T58" fmla="*/ 11 w 22"/>
                  <a:gd name="T59" fmla="*/ 18 h 26"/>
                  <a:gd name="T60" fmla="*/ 11 w 22"/>
                  <a:gd name="T61" fmla="*/ 18 h 26"/>
                  <a:gd name="T62" fmla="*/ 11 w 22"/>
                  <a:gd name="T63" fmla="*/ 15 h 26"/>
                  <a:gd name="T64" fmla="*/ 8 w 22"/>
                  <a:gd name="T65" fmla="*/ 11 h 26"/>
                  <a:gd name="T66" fmla="*/ 8 w 22"/>
                  <a:gd name="T67" fmla="*/ 11 h 26"/>
                  <a:gd name="T68" fmla="*/ 4 w 22"/>
                  <a:gd name="T69" fmla="*/ 7 h 26"/>
                  <a:gd name="T70" fmla="*/ 4 w 22"/>
                  <a:gd name="T71" fmla="*/ 7 h 26"/>
                  <a:gd name="T72" fmla="*/ 4 w 22"/>
                  <a:gd name="T73" fmla="*/ 7 h 26"/>
                  <a:gd name="T74" fmla="*/ 4 w 22"/>
                  <a:gd name="T75" fmla="*/ 7 h 26"/>
                  <a:gd name="T76" fmla="*/ 0 w 22"/>
                  <a:gd name="T77" fmla="*/ 0 h 26"/>
                  <a:gd name="T78" fmla="*/ 0 w 22"/>
                  <a:gd name="T79" fmla="*/ 0 h 2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2"/>
                  <a:gd name="T121" fmla="*/ 0 h 26"/>
                  <a:gd name="T122" fmla="*/ 22 w 22"/>
                  <a:gd name="T123" fmla="*/ 26 h 2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2" h="26">
                    <a:moveTo>
                      <a:pt x="0" y="0"/>
                    </a:moveTo>
                    <a:lnTo>
                      <a:pt x="0" y="0"/>
                    </a:lnTo>
                    <a:lnTo>
                      <a:pt x="4" y="4"/>
                    </a:lnTo>
                    <a:lnTo>
                      <a:pt x="8" y="4"/>
                    </a:lnTo>
                    <a:lnTo>
                      <a:pt x="11" y="7"/>
                    </a:lnTo>
                    <a:lnTo>
                      <a:pt x="15" y="7"/>
                    </a:lnTo>
                    <a:lnTo>
                      <a:pt x="19" y="11"/>
                    </a:lnTo>
                    <a:lnTo>
                      <a:pt x="22" y="15"/>
                    </a:lnTo>
                    <a:lnTo>
                      <a:pt x="19" y="15"/>
                    </a:lnTo>
                    <a:lnTo>
                      <a:pt x="15" y="11"/>
                    </a:lnTo>
                    <a:lnTo>
                      <a:pt x="11" y="7"/>
                    </a:lnTo>
                    <a:lnTo>
                      <a:pt x="8" y="7"/>
                    </a:lnTo>
                    <a:lnTo>
                      <a:pt x="8" y="11"/>
                    </a:lnTo>
                    <a:lnTo>
                      <a:pt x="11" y="11"/>
                    </a:lnTo>
                    <a:lnTo>
                      <a:pt x="15" y="15"/>
                    </a:lnTo>
                    <a:lnTo>
                      <a:pt x="15" y="18"/>
                    </a:lnTo>
                    <a:lnTo>
                      <a:pt x="15" y="22"/>
                    </a:lnTo>
                    <a:lnTo>
                      <a:pt x="15" y="26"/>
                    </a:lnTo>
                    <a:lnTo>
                      <a:pt x="15" y="22"/>
                    </a:lnTo>
                    <a:lnTo>
                      <a:pt x="11" y="18"/>
                    </a:lnTo>
                    <a:lnTo>
                      <a:pt x="11" y="15"/>
                    </a:lnTo>
                    <a:lnTo>
                      <a:pt x="8" y="11"/>
                    </a:lnTo>
                    <a:lnTo>
                      <a:pt x="4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1" name="Freeform 75"/>
              <p:cNvSpPr>
                <a:spLocks/>
              </p:cNvSpPr>
              <p:nvPr/>
            </p:nvSpPr>
            <p:spPr bwMode="auto">
              <a:xfrm>
                <a:off x="2876" y="2561"/>
                <a:ext cx="979" cy="438"/>
              </a:xfrm>
              <a:custGeom>
                <a:avLst/>
                <a:gdLst>
                  <a:gd name="T0" fmla="*/ 22 w 979"/>
                  <a:gd name="T1" fmla="*/ 0 h 438"/>
                  <a:gd name="T2" fmla="*/ 273 w 979"/>
                  <a:gd name="T3" fmla="*/ 51 h 438"/>
                  <a:gd name="T4" fmla="*/ 277 w 979"/>
                  <a:gd name="T5" fmla="*/ 102 h 438"/>
                  <a:gd name="T6" fmla="*/ 979 w 979"/>
                  <a:gd name="T7" fmla="*/ 87 h 438"/>
                  <a:gd name="T8" fmla="*/ 975 w 979"/>
                  <a:gd name="T9" fmla="*/ 134 h 438"/>
                  <a:gd name="T10" fmla="*/ 295 w 979"/>
                  <a:gd name="T11" fmla="*/ 141 h 438"/>
                  <a:gd name="T12" fmla="*/ 281 w 979"/>
                  <a:gd name="T13" fmla="*/ 438 h 438"/>
                  <a:gd name="T14" fmla="*/ 259 w 979"/>
                  <a:gd name="T15" fmla="*/ 438 h 438"/>
                  <a:gd name="T16" fmla="*/ 255 w 979"/>
                  <a:gd name="T17" fmla="*/ 409 h 438"/>
                  <a:gd name="T18" fmla="*/ 40 w 979"/>
                  <a:gd name="T19" fmla="*/ 351 h 438"/>
                  <a:gd name="T20" fmla="*/ 37 w 979"/>
                  <a:gd name="T21" fmla="*/ 373 h 438"/>
                  <a:gd name="T22" fmla="*/ 22 w 979"/>
                  <a:gd name="T23" fmla="*/ 373 h 438"/>
                  <a:gd name="T24" fmla="*/ 29 w 979"/>
                  <a:gd name="T25" fmla="*/ 47 h 438"/>
                  <a:gd name="T26" fmla="*/ 0 w 979"/>
                  <a:gd name="T27" fmla="*/ 36 h 438"/>
                  <a:gd name="T28" fmla="*/ 0 w 979"/>
                  <a:gd name="T29" fmla="*/ 0 h 438"/>
                  <a:gd name="T30" fmla="*/ 22 w 979"/>
                  <a:gd name="T31" fmla="*/ 0 h 438"/>
                  <a:gd name="T32" fmla="*/ 22 w 979"/>
                  <a:gd name="T33" fmla="*/ 0 h 4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79"/>
                  <a:gd name="T52" fmla="*/ 0 h 438"/>
                  <a:gd name="T53" fmla="*/ 979 w 979"/>
                  <a:gd name="T54" fmla="*/ 438 h 4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79" h="438">
                    <a:moveTo>
                      <a:pt x="22" y="0"/>
                    </a:moveTo>
                    <a:lnTo>
                      <a:pt x="273" y="51"/>
                    </a:lnTo>
                    <a:lnTo>
                      <a:pt x="277" y="102"/>
                    </a:lnTo>
                    <a:lnTo>
                      <a:pt x="979" y="87"/>
                    </a:lnTo>
                    <a:lnTo>
                      <a:pt x="975" y="134"/>
                    </a:lnTo>
                    <a:lnTo>
                      <a:pt x="295" y="141"/>
                    </a:lnTo>
                    <a:lnTo>
                      <a:pt x="281" y="438"/>
                    </a:lnTo>
                    <a:lnTo>
                      <a:pt x="259" y="438"/>
                    </a:lnTo>
                    <a:lnTo>
                      <a:pt x="255" y="409"/>
                    </a:lnTo>
                    <a:lnTo>
                      <a:pt x="40" y="351"/>
                    </a:lnTo>
                    <a:lnTo>
                      <a:pt x="37" y="373"/>
                    </a:lnTo>
                    <a:lnTo>
                      <a:pt x="22" y="373"/>
                    </a:lnTo>
                    <a:lnTo>
                      <a:pt x="29" y="47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B59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2" name="Freeform 76"/>
              <p:cNvSpPr>
                <a:spLocks/>
              </p:cNvSpPr>
              <p:nvPr/>
            </p:nvSpPr>
            <p:spPr bwMode="auto">
              <a:xfrm>
                <a:off x="3222" y="2221"/>
                <a:ext cx="91" cy="94"/>
              </a:xfrm>
              <a:custGeom>
                <a:avLst/>
                <a:gdLst>
                  <a:gd name="T0" fmla="*/ 84 w 91"/>
                  <a:gd name="T1" fmla="*/ 18 h 94"/>
                  <a:gd name="T2" fmla="*/ 80 w 91"/>
                  <a:gd name="T3" fmla="*/ 18 h 94"/>
                  <a:gd name="T4" fmla="*/ 76 w 91"/>
                  <a:gd name="T5" fmla="*/ 18 h 94"/>
                  <a:gd name="T6" fmla="*/ 69 w 91"/>
                  <a:gd name="T7" fmla="*/ 21 h 94"/>
                  <a:gd name="T8" fmla="*/ 62 w 91"/>
                  <a:gd name="T9" fmla="*/ 21 h 94"/>
                  <a:gd name="T10" fmla="*/ 55 w 91"/>
                  <a:gd name="T11" fmla="*/ 25 h 94"/>
                  <a:gd name="T12" fmla="*/ 51 w 91"/>
                  <a:gd name="T13" fmla="*/ 25 h 94"/>
                  <a:gd name="T14" fmla="*/ 47 w 91"/>
                  <a:gd name="T15" fmla="*/ 21 h 94"/>
                  <a:gd name="T16" fmla="*/ 33 w 91"/>
                  <a:gd name="T17" fmla="*/ 14 h 94"/>
                  <a:gd name="T18" fmla="*/ 36 w 91"/>
                  <a:gd name="T19" fmla="*/ 18 h 94"/>
                  <a:gd name="T20" fmla="*/ 40 w 91"/>
                  <a:gd name="T21" fmla="*/ 25 h 94"/>
                  <a:gd name="T22" fmla="*/ 44 w 91"/>
                  <a:gd name="T23" fmla="*/ 29 h 94"/>
                  <a:gd name="T24" fmla="*/ 40 w 91"/>
                  <a:gd name="T25" fmla="*/ 36 h 94"/>
                  <a:gd name="T26" fmla="*/ 40 w 91"/>
                  <a:gd name="T27" fmla="*/ 39 h 94"/>
                  <a:gd name="T28" fmla="*/ 33 w 91"/>
                  <a:gd name="T29" fmla="*/ 47 h 94"/>
                  <a:gd name="T30" fmla="*/ 29 w 91"/>
                  <a:gd name="T31" fmla="*/ 54 h 94"/>
                  <a:gd name="T32" fmla="*/ 29 w 91"/>
                  <a:gd name="T33" fmla="*/ 58 h 94"/>
                  <a:gd name="T34" fmla="*/ 26 w 91"/>
                  <a:gd name="T35" fmla="*/ 58 h 94"/>
                  <a:gd name="T36" fmla="*/ 22 w 91"/>
                  <a:gd name="T37" fmla="*/ 54 h 94"/>
                  <a:gd name="T38" fmla="*/ 15 w 91"/>
                  <a:gd name="T39" fmla="*/ 54 h 94"/>
                  <a:gd name="T40" fmla="*/ 11 w 91"/>
                  <a:gd name="T41" fmla="*/ 61 h 94"/>
                  <a:gd name="T42" fmla="*/ 7 w 91"/>
                  <a:gd name="T43" fmla="*/ 65 h 94"/>
                  <a:gd name="T44" fmla="*/ 7 w 91"/>
                  <a:gd name="T45" fmla="*/ 72 h 94"/>
                  <a:gd name="T46" fmla="*/ 11 w 91"/>
                  <a:gd name="T47" fmla="*/ 76 h 94"/>
                  <a:gd name="T48" fmla="*/ 11 w 91"/>
                  <a:gd name="T49" fmla="*/ 83 h 94"/>
                  <a:gd name="T50" fmla="*/ 15 w 91"/>
                  <a:gd name="T51" fmla="*/ 87 h 94"/>
                  <a:gd name="T52" fmla="*/ 7 w 91"/>
                  <a:gd name="T53" fmla="*/ 94 h 94"/>
                  <a:gd name="T54" fmla="*/ 4 w 91"/>
                  <a:gd name="T55" fmla="*/ 90 h 94"/>
                  <a:gd name="T56" fmla="*/ 4 w 91"/>
                  <a:gd name="T57" fmla="*/ 87 h 94"/>
                  <a:gd name="T58" fmla="*/ 4 w 91"/>
                  <a:gd name="T59" fmla="*/ 79 h 94"/>
                  <a:gd name="T60" fmla="*/ 4 w 91"/>
                  <a:gd name="T61" fmla="*/ 72 h 94"/>
                  <a:gd name="T62" fmla="*/ 4 w 91"/>
                  <a:gd name="T63" fmla="*/ 61 h 94"/>
                  <a:gd name="T64" fmla="*/ 0 w 91"/>
                  <a:gd name="T65" fmla="*/ 50 h 94"/>
                  <a:gd name="T66" fmla="*/ 4 w 91"/>
                  <a:gd name="T67" fmla="*/ 43 h 94"/>
                  <a:gd name="T68" fmla="*/ 4 w 91"/>
                  <a:gd name="T69" fmla="*/ 32 h 94"/>
                  <a:gd name="T70" fmla="*/ 7 w 91"/>
                  <a:gd name="T71" fmla="*/ 25 h 94"/>
                  <a:gd name="T72" fmla="*/ 7 w 91"/>
                  <a:gd name="T73" fmla="*/ 14 h 94"/>
                  <a:gd name="T74" fmla="*/ 15 w 91"/>
                  <a:gd name="T75" fmla="*/ 10 h 94"/>
                  <a:gd name="T76" fmla="*/ 18 w 91"/>
                  <a:gd name="T77" fmla="*/ 7 h 94"/>
                  <a:gd name="T78" fmla="*/ 26 w 91"/>
                  <a:gd name="T79" fmla="*/ 3 h 94"/>
                  <a:gd name="T80" fmla="*/ 33 w 91"/>
                  <a:gd name="T81" fmla="*/ 0 h 94"/>
                  <a:gd name="T82" fmla="*/ 36 w 91"/>
                  <a:gd name="T83" fmla="*/ 0 h 94"/>
                  <a:gd name="T84" fmla="*/ 44 w 91"/>
                  <a:gd name="T85" fmla="*/ 0 h 94"/>
                  <a:gd name="T86" fmla="*/ 51 w 91"/>
                  <a:gd name="T87" fmla="*/ 0 h 94"/>
                  <a:gd name="T88" fmla="*/ 58 w 91"/>
                  <a:gd name="T89" fmla="*/ 0 h 94"/>
                  <a:gd name="T90" fmla="*/ 66 w 91"/>
                  <a:gd name="T91" fmla="*/ 0 h 94"/>
                  <a:gd name="T92" fmla="*/ 69 w 91"/>
                  <a:gd name="T93" fmla="*/ 0 h 94"/>
                  <a:gd name="T94" fmla="*/ 76 w 91"/>
                  <a:gd name="T95" fmla="*/ 3 h 94"/>
                  <a:gd name="T96" fmla="*/ 80 w 91"/>
                  <a:gd name="T97" fmla="*/ 3 h 94"/>
                  <a:gd name="T98" fmla="*/ 87 w 91"/>
                  <a:gd name="T99" fmla="*/ 7 h 94"/>
                  <a:gd name="T100" fmla="*/ 91 w 91"/>
                  <a:gd name="T101" fmla="*/ 14 h 94"/>
                  <a:gd name="T102" fmla="*/ 91 w 91"/>
                  <a:gd name="T103" fmla="*/ 21 h 94"/>
                  <a:gd name="T104" fmla="*/ 91 w 91"/>
                  <a:gd name="T105" fmla="*/ 21 h 9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91"/>
                  <a:gd name="T160" fmla="*/ 0 h 94"/>
                  <a:gd name="T161" fmla="*/ 91 w 91"/>
                  <a:gd name="T162" fmla="*/ 94 h 9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91" h="94">
                    <a:moveTo>
                      <a:pt x="91" y="21"/>
                    </a:moveTo>
                    <a:lnTo>
                      <a:pt x="84" y="18"/>
                    </a:lnTo>
                    <a:lnTo>
                      <a:pt x="80" y="18"/>
                    </a:lnTo>
                    <a:lnTo>
                      <a:pt x="76" y="18"/>
                    </a:lnTo>
                    <a:lnTo>
                      <a:pt x="73" y="18"/>
                    </a:lnTo>
                    <a:lnTo>
                      <a:pt x="69" y="21"/>
                    </a:lnTo>
                    <a:lnTo>
                      <a:pt x="66" y="21"/>
                    </a:lnTo>
                    <a:lnTo>
                      <a:pt x="62" y="21"/>
                    </a:lnTo>
                    <a:lnTo>
                      <a:pt x="58" y="25"/>
                    </a:lnTo>
                    <a:lnTo>
                      <a:pt x="55" y="25"/>
                    </a:lnTo>
                    <a:lnTo>
                      <a:pt x="51" y="25"/>
                    </a:lnTo>
                    <a:lnTo>
                      <a:pt x="47" y="21"/>
                    </a:lnTo>
                    <a:lnTo>
                      <a:pt x="33" y="14"/>
                    </a:lnTo>
                    <a:lnTo>
                      <a:pt x="33" y="18"/>
                    </a:lnTo>
                    <a:lnTo>
                      <a:pt x="36" y="18"/>
                    </a:lnTo>
                    <a:lnTo>
                      <a:pt x="40" y="21"/>
                    </a:lnTo>
                    <a:lnTo>
                      <a:pt x="40" y="25"/>
                    </a:lnTo>
                    <a:lnTo>
                      <a:pt x="44" y="25"/>
                    </a:lnTo>
                    <a:lnTo>
                      <a:pt x="44" y="29"/>
                    </a:lnTo>
                    <a:lnTo>
                      <a:pt x="44" y="32"/>
                    </a:lnTo>
                    <a:lnTo>
                      <a:pt x="40" y="36"/>
                    </a:lnTo>
                    <a:lnTo>
                      <a:pt x="40" y="39"/>
                    </a:lnTo>
                    <a:lnTo>
                      <a:pt x="36" y="43"/>
                    </a:lnTo>
                    <a:lnTo>
                      <a:pt x="33" y="47"/>
                    </a:lnTo>
                    <a:lnTo>
                      <a:pt x="33" y="50"/>
                    </a:lnTo>
                    <a:lnTo>
                      <a:pt x="29" y="54"/>
                    </a:lnTo>
                    <a:lnTo>
                      <a:pt x="29" y="58"/>
                    </a:lnTo>
                    <a:lnTo>
                      <a:pt x="26" y="58"/>
                    </a:lnTo>
                    <a:lnTo>
                      <a:pt x="22" y="54"/>
                    </a:lnTo>
                    <a:lnTo>
                      <a:pt x="18" y="54"/>
                    </a:lnTo>
                    <a:lnTo>
                      <a:pt x="15" y="54"/>
                    </a:lnTo>
                    <a:lnTo>
                      <a:pt x="11" y="58"/>
                    </a:lnTo>
                    <a:lnTo>
                      <a:pt x="11" y="61"/>
                    </a:lnTo>
                    <a:lnTo>
                      <a:pt x="7" y="65"/>
                    </a:lnTo>
                    <a:lnTo>
                      <a:pt x="7" y="68"/>
                    </a:lnTo>
                    <a:lnTo>
                      <a:pt x="7" y="72"/>
                    </a:lnTo>
                    <a:lnTo>
                      <a:pt x="11" y="76"/>
                    </a:lnTo>
                    <a:lnTo>
                      <a:pt x="11" y="79"/>
                    </a:lnTo>
                    <a:lnTo>
                      <a:pt x="11" y="83"/>
                    </a:lnTo>
                    <a:lnTo>
                      <a:pt x="15" y="83"/>
                    </a:lnTo>
                    <a:lnTo>
                      <a:pt x="15" y="87"/>
                    </a:lnTo>
                    <a:lnTo>
                      <a:pt x="7" y="94"/>
                    </a:lnTo>
                    <a:lnTo>
                      <a:pt x="4" y="90"/>
                    </a:lnTo>
                    <a:lnTo>
                      <a:pt x="4" y="87"/>
                    </a:lnTo>
                    <a:lnTo>
                      <a:pt x="4" y="83"/>
                    </a:lnTo>
                    <a:lnTo>
                      <a:pt x="4" y="79"/>
                    </a:lnTo>
                    <a:lnTo>
                      <a:pt x="4" y="76"/>
                    </a:lnTo>
                    <a:lnTo>
                      <a:pt x="4" y="72"/>
                    </a:lnTo>
                    <a:lnTo>
                      <a:pt x="4" y="68"/>
                    </a:lnTo>
                    <a:lnTo>
                      <a:pt x="4" y="61"/>
                    </a:lnTo>
                    <a:lnTo>
                      <a:pt x="0" y="58"/>
                    </a:lnTo>
                    <a:lnTo>
                      <a:pt x="0" y="50"/>
                    </a:lnTo>
                    <a:lnTo>
                      <a:pt x="4" y="47"/>
                    </a:lnTo>
                    <a:lnTo>
                      <a:pt x="4" y="43"/>
                    </a:lnTo>
                    <a:lnTo>
                      <a:pt x="4" y="36"/>
                    </a:lnTo>
                    <a:lnTo>
                      <a:pt x="4" y="32"/>
                    </a:lnTo>
                    <a:lnTo>
                      <a:pt x="4" y="29"/>
                    </a:lnTo>
                    <a:lnTo>
                      <a:pt x="7" y="25"/>
                    </a:lnTo>
                    <a:lnTo>
                      <a:pt x="7" y="21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5" y="10"/>
                    </a:lnTo>
                    <a:lnTo>
                      <a:pt x="18" y="7"/>
                    </a:lnTo>
                    <a:lnTo>
                      <a:pt x="22" y="3"/>
                    </a:lnTo>
                    <a:lnTo>
                      <a:pt x="26" y="3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51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2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3"/>
                    </a:lnTo>
                    <a:lnTo>
                      <a:pt x="76" y="3"/>
                    </a:lnTo>
                    <a:lnTo>
                      <a:pt x="80" y="3"/>
                    </a:lnTo>
                    <a:lnTo>
                      <a:pt x="84" y="7"/>
                    </a:lnTo>
                    <a:lnTo>
                      <a:pt x="87" y="7"/>
                    </a:lnTo>
                    <a:lnTo>
                      <a:pt x="91" y="10"/>
                    </a:lnTo>
                    <a:lnTo>
                      <a:pt x="91" y="14"/>
                    </a:lnTo>
                    <a:lnTo>
                      <a:pt x="91" y="18"/>
                    </a:lnTo>
                    <a:lnTo>
                      <a:pt x="91" y="21"/>
                    </a:lnTo>
                    <a:close/>
                  </a:path>
                </a:pathLst>
              </a:custGeom>
              <a:solidFill>
                <a:srgbClr val="40474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3" name="Freeform 77"/>
              <p:cNvSpPr>
                <a:spLocks/>
              </p:cNvSpPr>
              <p:nvPr/>
            </p:nvSpPr>
            <p:spPr bwMode="auto">
              <a:xfrm>
                <a:off x="3320" y="2333"/>
                <a:ext cx="120" cy="127"/>
              </a:xfrm>
              <a:custGeom>
                <a:avLst/>
                <a:gdLst>
                  <a:gd name="T0" fmla="*/ 8 w 120"/>
                  <a:gd name="T1" fmla="*/ 98 h 127"/>
                  <a:gd name="T2" fmla="*/ 15 w 120"/>
                  <a:gd name="T3" fmla="*/ 90 h 127"/>
                  <a:gd name="T4" fmla="*/ 22 w 120"/>
                  <a:gd name="T5" fmla="*/ 83 h 127"/>
                  <a:gd name="T6" fmla="*/ 37 w 120"/>
                  <a:gd name="T7" fmla="*/ 83 h 127"/>
                  <a:gd name="T8" fmla="*/ 44 w 120"/>
                  <a:gd name="T9" fmla="*/ 72 h 127"/>
                  <a:gd name="T10" fmla="*/ 48 w 120"/>
                  <a:gd name="T11" fmla="*/ 58 h 127"/>
                  <a:gd name="T12" fmla="*/ 40 w 120"/>
                  <a:gd name="T13" fmla="*/ 54 h 127"/>
                  <a:gd name="T14" fmla="*/ 44 w 120"/>
                  <a:gd name="T15" fmla="*/ 40 h 127"/>
                  <a:gd name="T16" fmla="*/ 44 w 120"/>
                  <a:gd name="T17" fmla="*/ 29 h 127"/>
                  <a:gd name="T18" fmla="*/ 48 w 120"/>
                  <a:gd name="T19" fmla="*/ 22 h 127"/>
                  <a:gd name="T20" fmla="*/ 51 w 120"/>
                  <a:gd name="T21" fmla="*/ 18 h 127"/>
                  <a:gd name="T22" fmla="*/ 51 w 120"/>
                  <a:gd name="T23" fmla="*/ 22 h 127"/>
                  <a:gd name="T24" fmla="*/ 48 w 120"/>
                  <a:gd name="T25" fmla="*/ 33 h 127"/>
                  <a:gd name="T26" fmla="*/ 62 w 120"/>
                  <a:gd name="T27" fmla="*/ 40 h 127"/>
                  <a:gd name="T28" fmla="*/ 66 w 120"/>
                  <a:gd name="T29" fmla="*/ 36 h 127"/>
                  <a:gd name="T30" fmla="*/ 73 w 120"/>
                  <a:gd name="T31" fmla="*/ 25 h 127"/>
                  <a:gd name="T32" fmla="*/ 80 w 120"/>
                  <a:gd name="T33" fmla="*/ 11 h 127"/>
                  <a:gd name="T34" fmla="*/ 88 w 120"/>
                  <a:gd name="T35" fmla="*/ 4 h 127"/>
                  <a:gd name="T36" fmla="*/ 88 w 120"/>
                  <a:gd name="T37" fmla="*/ 14 h 127"/>
                  <a:gd name="T38" fmla="*/ 84 w 120"/>
                  <a:gd name="T39" fmla="*/ 33 h 127"/>
                  <a:gd name="T40" fmla="*/ 91 w 120"/>
                  <a:gd name="T41" fmla="*/ 25 h 127"/>
                  <a:gd name="T42" fmla="*/ 95 w 120"/>
                  <a:gd name="T43" fmla="*/ 14 h 127"/>
                  <a:gd name="T44" fmla="*/ 99 w 120"/>
                  <a:gd name="T45" fmla="*/ 7 h 127"/>
                  <a:gd name="T46" fmla="*/ 102 w 120"/>
                  <a:gd name="T47" fmla="*/ 4 h 127"/>
                  <a:gd name="T48" fmla="*/ 102 w 120"/>
                  <a:gd name="T49" fmla="*/ 7 h 127"/>
                  <a:gd name="T50" fmla="*/ 99 w 120"/>
                  <a:gd name="T51" fmla="*/ 22 h 127"/>
                  <a:gd name="T52" fmla="*/ 95 w 120"/>
                  <a:gd name="T53" fmla="*/ 25 h 127"/>
                  <a:gd name="T54" fmla="*/ 91 w 120"/>
                  <a:gd name="T55" fmla="*/ 36 h 127"/>
                  <a:gd name="T56" fmla="*/ 88 w 120"/>
                  <a:gd name="T57" fmla="*/ 47 h 127"/>
                  <a:gd name="T58" fmla="*/ 84 w 120"/>
                  <a:gd name="T59" fmla="*/ 51 h 127"/>
                  <a:gd name="T60" fmla="*/ 95 w 120"/>
                  <a:gd name="T61" fmla="*/ 36 h 127"/>
                  <a:gd name="T62" fmla="*/ 109 w 120"/>
                  <a:gd name="T63" fmla="*/ 29 h 127"/>
                  <a:gd name="T64" fmla="*/ 120 w 120"/>
                  <a:gd name="T65" fmla="*/ 22 h 127"/>
                  <a:gd name="T66" fmla="*/ 120 w 120"/>
                  <a:gd name="T67" fmla="*/ 29 h 127"/>
                  <a:gd name="T68" fmla="*/ 117 w 120"/>
                  <a:gd name="T69" fmla="*/ 33 h 127"/>
                  <a:gd name="T70" fmla="*/ 106 w 120"/>
                  <a:gd name="T71" fmla="*/ 40 h 127"/>
                  <a:gd name="T72" fmla="*/ 99 w 120"/>
                  <a:gd name="T73" fmla="*/ 58 h 127"/>
                  <a:gd name="T74" fmla="*/ 102 w 120"/>
                  <a:gd name="T75" fmla="*/ 72 h 127"/>
                  <a:gd name="T76" fmla="*/ 91 w 120"/>
                  <a:gd name="T77" fmla="*/ 76 h 127"/>
                  <a:gd name="T78" fmla="*/ 102 w 120"/>
                  <a:gd name="T79" fmla="*/ 83 h 127"/>
                  <a:gd name="T80" fmla="*/ 106 w 120"/>
                  <a:gd name="T81" fmla="*/ 87 h 127"/>
                  <a:gd name="T82" fmla="*/ 99 w 120"/>
                  <a:gd name="T83" fmla="*/ 87 h 127"/>
                  <a:gd name="T84" fmla="*/ 88 w 120"/>
                  <a:gd name="T85" fmla="*/ 83 h 127"/>
                  <a:gd name="T86" fmla="*/ 80 w 120"/>
                  <a:gd name="T87" fmla="*/ 87 h 127"/>
                  <a:gd name="T88" fmla="*/ 62 w 120"/>
                  <a:gd name="T89" fmla="*/ 80 h 127"/>
                  <a:gd name="T90" fmla="*/ 51 w 120"/>
                  <a:gd name="T91" fmla="*/ 83 h 127"/>
                  <a:gd name="T92" fmla="*/ 55 w 120"/>
                  <a:gd name="T93" fmla="*/ 94 h 127"/>
                  <a:gd name="T94" fmla="*/ 48 w 120"/>
                  <a:gd name="T95" fmla="*/ 98 h 127"/>
                  <a:gd name="T96" fmla="*/ 33 w 120"/>
                  <a:gd name="T97" fmla="*/ 101 h 127"/>
                  <a:gd name="T98" fmla="*/ 26 w 120"/>
                  <a:gd name="T99" fmla="*/ 105 h 127"/>
                  <a:gd name="T100" fmla="*/ 0 w 120"/>
                  <a:gd name="T101" fmla="*/ 98 h 12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20"/>
                  <a:gd name="T154" fmla="*/ 0 h 127"/>
                  <a:gd name="T155" fmla="*/ 120 w 120"/>
                  <a:gd name="T156" fmla="*/ 127 h 12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20" h="127">
                    <a:moveTo>
                      <a:pt x="0" y="98"/>
                    </a:moveTo>
                    <a:lnTo>
                      <a:pt x="0" y="98"/>
                    </a:lnTo>
                    <a:lnTo>
                      <a:pt x="4" y="98"/>
                    </a:lnTo>
                    <a:lnTo>
                      <a:pt x="8" y="98"/>
                    </a:lnTo>
                    <a:lnTo>
                      <a:pt x="8" y="94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5" y="90"/>
                    </a:lnTo>
                    <a:lnTo>
                      <a:pt x="15" y="87"/>
                    </a:lnTo>
                    <a:lnTo>
                      <a:pt x="18" y="87"/>
                    </a:lnTo>
                    <a:lnTo>
                      <a:pt x="22" y="87"/>
                    </a:lnTo>
                    <a:lnTo>
                      <a:pt x="22" y="83"/>
                    </a:lnTo>
                    <a:lnTo>
                      <a:pt x="26" y="83"/>
                    </a:lnTo>
                    <a:lnTo>
                      <a:pt x="33" y="83"/>
                    </a:lnTo>
                    <a:lnTo>
                      <a:pt x="37" y="83"/>
                    </a:lnTo>
                    <a:lnTo>
                      <a:pt x="37" y="80"/>
                    </a:lnTo>
                    <a:lnTo>
                      <a:pt x="40" y="76"/>
                    </a:lnTo>
                    <a:lnTo>
                      <a:pt x="40" y="72"/>
                    </a:lnTo>
                    <a:lnTo>
                      <a:pt x="44" y="72"/>
                    </a:lnTo>
                    <a:lnTo>
                      <a:pt x="44" y="69"/>
                    </a:lnTo>
                    <a:lnTo>
                      <a:pt x="48" y="65"/>
                    </a:lnTo>
                    <a:lnTo>
                      <a:pt x="48" y="61"/>
                    </a:lnTo>
                    <a:lnTo>
                      <a:pt x="48" y="58"/>
                    </a:lnTo>
                    <a:lnTo>
                      <a:pt x="44" y="58"/>
                    </a:lnTo>
                    <a:lnTo>
                      <a:pt x="44" y="54"/>
                    </a:lnTo>
                    <a:lnTo>
                      <a:pt x="40" y="54"/>
                    </a:lnTo>
                    <a:lnTo>
                      <a:pt x="44" y="47"/>
                    </a:lnTo>
                    <a:lnTo>
                      <a:pt x="44" y="43"/>
                    </a:lnTo>
                    <a:lnTo>
                      <a:pt x="44" y="40"/>
                    </a:lnTo>
                    <a:lnTo>
                      <a:pt x="44" y="36"/>
                    </a:lnTo>
                    <a:lnTo>
                      <a:pt x="44" y="33"/>
                    </a:lnTo>
                    <a:lnTo>
                      <a:pt x="44" y="29"/>
                    </a:lnTo>
                    <a:lnTo>
                      <a:pt x="44" y="25"/>
                    </a:lnTo>
                    <a:lnTo>
                      <a:pt x="44" y="22"/>
                    </a:lnTo>
                    <a:lnTo>
                      <a:pt x="48" y="22"/>
                    </a:lnTo>
                    <a:lnTo>
                      <a:pt x="48" y="18"/>
                    </a:lnTo>
                    <a:lnTo>
                      <a:pt x="51" y="18"/>
                    </a:lnTo>
                    <a:lnTo>
                      <a:pt x="55" y="18"/>
                    </a:lnTo>
                    <a:lnTo>
                      <a:pt x="55" y="22"/>
                    </a:lnTo>
                    <a:lnTo>
                      <a:pt x="51" y="22"/>
                    </a:lnTo>
                    <a:lnTo>
                      <a:pt x="51" y="25"/>
                    </a:lnTo>
                    <a:lnTo>
                      <a:pt x="51" y="29"/>
                    </a:lnTo>
                    <a:lnTo>
                      <a:pt x="48" y="33"/>
                    </a:lnTo>
                    <a:lnTo>
                      <a:pt x="48" y="47"/>
                    </a:lnTo>
                    <a:lnTo>
                      <a:pt x="55" y="43"/>
                    </a:lnTo>
                    <a:lnTo>
                      <a:pt x="62" y="40"/>
                    </a:lnTo>
                    <a:lnTo>
                      <a:pt x="66" y="40"/>
                    </a:lnTo>
                    <a:lnTo>
                      <a:pt x="66" y="36"/>
                    </a:lnTo>
                    <a:lnTo>
                      <a:pt x="69" y="36"/>
                    </a:lnTo>
                    <a:lnTo>
                      <a:pt x="69" y="33"/>
                    </a:lnTo>
                    <a:lnTo>
                      <a:pt x="69" y="29"/>
                    </a:lnTo>
                    <a:lnTo>
                      <a:pt x="73" y="25"/>
                    </a:lnTo>
                    <a:lnTo>
                      <a:pt x="77" y="22"/>
                    </a:lnTo>
                    <a:lnTo>
                      <a:pt x="77" y="18"/>
                    </a:lnTo>
                    <a:lnTo>
                      <a:pt x="80" y="14"/>
                    </a:lnTo>
                    <a:lnTo>
                      <a:pt x="80" y="11"/>
                    </a:lnTo>
                    <a:lnTo>
                      <a:pt x="80" y="7"/>
                    </a:lnTo>
                    <a:lnTo>
                      <a:pt x="88" y="4"/>
                    </a:lnTo>
                    <a:lnTo>
                      <a:pt x="88" y="7"/>
                    </a:lnTo>
                    <a:lnTo>
                      <a:pt x="88" y="11"/>
                    </a:lnTo>
                    <a:lnTo>
                      <a:pt x="88" y="14"/>
                    </a:lnTo>
                    <a:lnTo>
                      <a:pt x="80" y="29"/>
                    </a:lnTo>
                    <a:lnTo>
                      <a:pt x="84" y="33"/>
                    </a:lnTo>
                    <a:lnTo>
                      <a:pt x="88" y="29"/>
                    </a:lnTo>
                    <a:lnTo>
                      <a:pt x="88" y="25"/>
                    </a:lnTo>
                    <a:lnTo>
                      <a:pt x="91" y="25"/>
                    </a:lnTo>
                    <a:lnTo>
                      <a:pt x="91" y="22"/>
                    </a:lnTo>
                    <a:lnTo>
                      <a:pt x="91" y="18"/>
                    </a:lnTo>
                    <a:lnTo>
                      <a:pt x="95" y="14"/>
                    </a:lnTo>
                    <a:lnTo>
                      <a:pt x="95" y="11"/>
                    </a:lnTo>
                    <a:lnTo>
                      <a:pt x="99" y="7"/>
                    </a:lnTo>
                    <a:lnTo>
                      <a:pt x="99" y="4"/>
                    </a:lnTo>
                    <a:lnTo>
                      <a:pt x="102" y="0"/>
                    </a:lnTo>
                    <a:lnTo>
                      <a:pt x="102" y="4"/>
                    </a:lnTo>
                    <a:lnTo>
                      <a:pt x="102" y="7"/>
                    </a:lnTo>
                    <a:lnTo>
                      <a:pt x="102" y="11"/>
                    </a:lnTo>
                    <a:lnTo>
                      <a:pt x="102" y="14"/>
                    </a:lnTo>
                    <a:lnTo>
                      <a:pt x="99" y="18"/>
                    </a:lnTo>
                    <a:lnTo>
                      <a:pt x="99" y="22"/>
                    </a:lnTo>
                    <a:lnTo>
                      <a:pt x="95" y="25"/>
                    </a:lnTo>
                    <a:lnTo>
                      <a:pt x="95" y="29"/>
                    </a:lnTo>
                    <a:lnTo>
                      <a:pt x="91" y="29"/>
                    </a:lnTo>
                    <a:lnTo>
                      <a:pt x="91" y="33"/>
                    </a:lnTo>
                    <a:lnTo>
                      <a:pt x="91" y="36"/>
                    </a:lnTo>
                    <a:lnTo>
                      <a:pt x="88" y="40"/>
                    </a:lnTo>
                    <a:lnTo>
                      <a:pt x="88" y="43"/>
                    </a:lnTo>
                    <a:lnTo>
                      <a:pt x="88" y="47"/>
                    </a:lnTo>
                    <a:lnTo>
                      <a:pt x="84" y="47"/>
                    </a:lnTo>
                    <a:lnTo>
                      <a:pt x="84" y="51"/>
                    </a:lnTo>
                    <a:lnTo>
                      <a:pt x="84" y="58"/>
                    </a:lnTo>
                    <a:lnTo>
                      <a:pt x="88" y="54"/>
                    </a:lnTo>
                    <a:lnTo>
                      <a:pt x="91" y="43"/>
                    </a:lnTo>
                    <a:lnTo>
                      <a:pt x="95" y="36"/>
                    </a:lnTo>
                    <a:lnTo>
                      <a:pt x="102" y="36"/>
                    </a:lnTo>
                    <a:lnTo>
                      <a:pt x="106" y="33"/>
                    </a:lnTo>
                    <a:lnTo>
                      <a:pt x="109" y="29"/>
                    </a:lnTo>
                    <a:lnTo>
                      <a:pt x="113" y="29"/>
                    </a:lnTo>
                    <a:lnTo>
                      <a:pt x="113" y="25"/>
                    </a:lnTo>
                    <a:lnTo>
                      <a:pt x="117" y="22"/>
                    </a:lnTo>
                    <a:lnTo>
                      <a:pt x="120" y="22"/>
                    </a:lnTo>
                    <a:lnTo>
                      <a:pt x="120" y="25"/>
                    </a:lnTo>
                    <a:lnTo>
                      <a:pt x="120" y="29"/>
                    </a:lnTo>
                    <a:lnTo>
                      <a:pt x="117" y="29"/>
                    </a:lnTo>
                    <a:lnTo>
                      <a:pt x="117" y="33"/>
                    </a:lnTo>
                    <a:lnTo>
                      <a:pt x="113" y="33"/>
                    </a:lnTo>
                    <a:lnTo>
                      <a:pt x="113" y="36"/>
                    </a:lnTo>
                    <a:lnTo>
                      <a:pt x="109" y="36"/>
                    </a:lnTo>
                    <a:lnTo>
                      <a:pt x="106" y="40"/>
                    </a:lnTo>
                    <a:lnTo>
                      <a:pt x="106" y="43"/>
                    </a:lnTo>
                    <a:lnTo>
                      <a:pt x="102" y="47"/>
                    </a:lnTo>
                    <a:lnTo>
                      <a:pt x="99" y="58"/>
                    </a:lnTo>
                    <a:lnTo>
                      <a:pt x="88" y="65"/>
                    </a:lnTo>
                    <a:lnTo>
                      <a:pt x="84" y="69"/>
                    </a:lnTo>
                    <a:lnTo>
                      <a:pt x="95" y="69"/>
                    </a:lnTo>
                    <a:lnTo>
                      <a:pt x="102" y="72"/>
                    </a:lnTo>
                    <a:lnTo>
                      <a:pt x="99" y="72"/>
                    </a:lnTo>
                    <a:lnTo>
                      <a:pt x="95" y="76"/>
                    </a:lnTo>
                    <a:lnTo>
                      <a:pt x="91" y="76"/>
                    </a:lnTo>
                    <a:lnTo>
                      <a:pt x="95" y="80"/>
                    </a:lnTo>
                    <a:lnTo>
                      <a:pt x="99" y="80"/>
                    </a:lnTo>
                    <a:lnTo>
                      <a:pt x="102" y="83"/>
                    </a:lnTo>
                    <a:lnTo>
                      <a:pt x="106" y="83"/>
                    </a:lnTo>
                    <a:lnTo>
                      <a:pt x="106" y="87"/>
                    </a:lnTo>
                    <a:lnTo>
                      <a:pt x="102" y="87"/>
                    </a:lnTo>
                    <a:lnTo>
                      <a:pt x="99" y="87"/>
                    </a:lnTo>
                    <a:lnTo>
                      <a:pt x="95" y="83"/>
                    </a:lnTo>
                    <a:lnTo>
                      <a:pt x="91" y="83"/>
                    </a:lnTo>
                    <a:lnTo>
                      <a:pt x="88" y="83"/>
                    </a:lnTo>
                    <a:lnTo>
                      <a:pt x="84" y="83"/>
                    </a:lnTo>
                    <a:lnTo>
                      <a:pt x="80" y="87"/>
                    </a:lnTo>
                    <a:lnTo>
                      <a:pt x="69" y="83"/>
                    </a:lnTo>
                    <a:lnTo>
                      <a:pt x="66" y="80"/>
                    </a:lnTo>
                    <a:lnTo>
                      <a:pt x="62" y="80"/>
                    </a:lnTo>
                    <a:lnTo>
                      <a:pt x="58" y="80"/>
                    </a:lnTo>
                    <a:lnTo>
                      <a:pt x="55" y="80"/>
                    </a:lnTo>
                    <a:lnTo>
                      <a:pt x="51" y="83"/>
                    </a:lnTo>
                    <a:lnTo>
                      <a:pt x="51" y="87"/>
                    </a:lnTo>
                    <a:lnTo>
                      <a:pt x="48" y="90"/>
                    </a:lnTo>
                    <a:lnTo>
                      <a:pt x="55" y="94"/>
                    </a:lnTo>
                    <a:lnTo>
                      <a:pt x="51" y="94"/>
                    </a:lnTo>
                    <a:lnTo>
                      <a:pt x="48" y="98"/>
                    </a:lnTo>
                    <a:lnTo>
                      <a:pt x="44" y="98"/>
                    </a:lnTo>
                    <a:lnTo>
                      <a:pt x="40" y="98"/>
                    </a:lnTo>
                    <a:lnTo>
                      <a:pt x="37" y="98"/>
                    </a:lnTo>
                    <a:lnTo>
                      <a:pt x="33" y="101"/>
                    </a:lnTo>
                    <a:lnTo>
                      <a:pt x="29" y="105"/>
                    </a:lnTo>
                    <a:lnTo>
                      <a:pt x="26" y="105"/>
                    </a:lnTo>
                    <a:lnTo>
                      <a:pt x="4" y="127"/>
                    </a:lnTo>
                    <a:lnTo>
                      <a:pt x="0" y="105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80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4" name="Freeform 78"/>
              <p:cNvSpPr>
                <a:spLocks/>
              </p:cNvSpPr>
              <p:nvPr/>
            </p:nvSpPr>
            <p:spPr bwMode="auto">
              <a:xfrm>
                <a:off x="3411" y="2355"/>
                <a:ext cx="15" cy="54"/>
              </a:xfrm>
              <a:custGeom>
                <a:avLst/>
                <a:gdLst>
                  <a:gd name="T0" fmla="*/ 8 w 15"/>
                  <a:gd name="T1" fmla="*/ 0 h 54"/>
                  <a:gd name="T2" fmla="*/ 8 w 15"/>
                  <a:gd name="T3" fmla="*/ 0 h 54"/>
                  <a:gd name="T4" fmla="*/ 8 w 15"/>
                  <a:gd name="T5" fmla="*/ 3 h 54"/>
                  <a:gd name="T6" fmla="*/ 8 w 15"/>
                  <a:gd name="T7" fmla="*/ 3 h 54"/>
                  <a:gd name="T8" fmla="*/ 8 w 15"/>
                  <a:gd name="T9" fmla="*/ 7 h 54"/>
                  <a:gd name="T10" fmla="*/ 8 w 15"/>
                  <a:gd name="T11" fmla="*/ 7 h 54"/>
                  <a:gd name="T12" fmla="*/ 11 w 15"/>
                  <a:gd name="T13" fmla="*/ 11 h 54"/>
                  <a:gd name="T14" fmla="*/ 11 w 15"/>
                  <a:gd name="T15" fmla="*/ 14 h 54"/>
                  <a:gd name="T16" fmla="*/ 11 w 15"/>
                  <a:gd name="T17" fmla="*/ 14 h 54"/>
                  <a:gd name="T18" fmla="*/ 11 w 15"/>
                  <a:gd name="T19" fmla="*/ 18 h 54"/>
                  <a:gd name="T20" fmla="*/ 11 w 15"/>
                  <a:gd name="T21" fmla="*/ 21 h 54"/>
                  <a:gd name="T22" fmla="*/ 11 w 15"/>
                  <a:gd name="T23" fmla="*/ 25 h 54"/>
                  <a:gd name="T24" fmla="*/ 11 w 15"/>
                  <a:gd name="T25" fmla="*/ 25 h 54"/>
                  <a:gd name="T26" fmla="*/ 15 w 15"/>
                  <a:gd name="T27" fmla="*/ 29 h 54"/>
                  <a:gd name="T28" fmla="*/ 15 w 15"/>
                  <a:gd name="T29" fmla="*/ 32 h 54"/>
                  <a:gd name="T30" fmla="*/ 15 w 15"/>
                  <a:gd name="T31" fmla="*/ 32 h 54"/>
                  <a:gd name="T32" fmla="*/ 15 w 15"/>
                  <a:gd name="T33" fmla="*/ 36 h 54"/>
                  <a:gd name="T34" fmla="*/ 15 w 15"/>
                  <a:gd name="T35" fmla="*/ 39 h 54"/>
                  <a:gd name="T36" fmla="*/ 15 w 15"/>
                  <a:gd name="T37" fmla="*/ 39 h 54"/>
                  <a:gd name="T38" fmla="*/ 15 w 15"/>
                  <a:gd name="T39" fmla="*/ 43 h 54"/>
                  <a:gd name="T40" fmla="*/ 15 w 15"/>
                  <a:gd name="T41" fmla="*/ 47 h 54"/>
                  <a:gd name="T42" fmla="*/ 15 w 15"/>
                  <a:gd name="T43" fmla="*/ 50 h 54"/>
                  <a:gd name="T44" fmla="*/ 15 w 15"/>
                  <a:gd name="T45" fmla="*/ 50 h 54"/>
                  <a:gd name="T46" fmla="*/ 15 w 15"/>
                  <a:gd name="T47" fmla="*/ 54 h 54"/>
                  <a:gd name="T48" fmla="*/ 15 w 15"/>
                  <a:gd name="T49" fmla="*/ 54 h 54"/>
                  <a:gd name="T50" fmla="*/ 4 w 15"/>
                  <a:gd name="T51" fmla="*/ 47 h 54"/>
                  <a:gd name="T52" fmla="*/ 4 w 15"/>
                  <a:gd name="T53" fmla="*/ 47 h 54"/>
                  <a:gd name="T54" fmla="*/ 4 w 15"/>
                  <a:gd name="T55" fmla="*/ 43 h 54"/>
                  <a:gd name="T56" fmla="*/ 4 w 15"/>
                  <a:gd name="T57" fmla="*/ 43 h 54"/>
                  <a:gd name="T58" fmla="*/ 4 w 15"/>
                  <a:gd name="T59" fmla="*/ 39 h 54"/>
                  <a:gd name="T60" fmla="*/ 4 w 15"/>
                  <a:gd name="T61" fmla="*/ 36 h 54"/>
                  <a:gd name="T62" fmla="*/ 4 w 15"/>
                  <a:gd name="T63" fmla="*/ 36 h 54"/>
                  <a:gd name="T64" fmla="*/ 4 w 15"/>
                  <a:gd name="T65" fmla="*/ 29 h 54"/>
                  <a:gd name="T66" fmla="*/ 0 w 15"/>
                  <a:gd name="T67" fmla="*/ 25 h 54"/>
                  <a:gd name="T68" fmla="*/ 0 w 15"/>
                  <a:gd name="T69" fmla="*/ 21 h 54"/>
                  <a:gd name="T70" fmla="*/ 0 w 15"/>
                  <a:gd name="T71" fmla="*/ 18 h 54"/>
                  <a:gd name="T72" fmla="*/ 0 w 15"/>
                  <a:gd name="T73" fmla="*/ 14 h 54"/>
                  <a:gd name="T74" fmla="*/ 0 w 15"/>
                  <a:gd name="T75" fmla="*/ 14 h 54"/>
                  <a:gd name="T76" fmla="*/ 0 w 15"/>
                  <a:gd name="T77" fmla="*/ 11 h 54"/>
                  <a:gd name="T78" fmla="*/ 0 w 15"/>
                  <a:gd name="T79" fmla="*/ 11 h 54"/>
                  <a:gd name="T80" fmla="*/ 8 w 15"/>
                  <a:gd name="T81" fmla="*/ 0 h 54"/>
                  <a:gd name="T82" fmla="*/ 8 w 15"/>
                  <a:gd name="T83" fmla="*/ 0 h 5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"/>
                  <a:gd name="T127" fmla="*/ 0 h 54"/>
                  <a:gd name="T128" fmla="*/ 15 w 15"/>
                  <a:gd name="T129" fmla="*/ 54 h 5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" h="54">
                    <a:moveTo>
                      <a:pt x="8" y="0"/>
                    </a:moveTo>
                    <a:lnTo>
                      <a:pt x="8" y="0"/>
                    </a:lnTo>
                    <a:lnTo>
                      <a:pt x="8" y="3"/>
                    </a:lnTo>
                    <a:lnTo>
                      <a:pt x="8" y="7"/>
                    </a:lnTo>
                    <a:lnTo>
                      <a:pt x="11" y="11"/>
                    </a:lnTo>
                    <a:lnTo>
                      <a:pt x="11" y="14"/>
                    </a:lnTo>
                    <a:lnTo>
                      <a:pt x="11" y="18"/>
                    </a:lnTo>
                    <a:lnTo>
                      <a:pt x="11" y="21"/>
                    </a:lnTo>
                    <a:lnTo>
                      <a:pt x="11" y="25"/>
                    </a:lnTo>
                    <a:lnTo>
                      <a:pt x="15" y="29"/>
                    </a:lnTo>
                    <a:lnTo>
                      <a:pt x="15" y="32"/>
                    </a:lnTo>
                    <a:lnTo>
                      <a:pt x="15" y="36"/>
                    </a:lnTo>
                    <a:lnTo>
                      <a:pt x="15" y="39"/>
                    </a:lnTo>
                    <a:lnTo>
                      <a:pt x="15" y="43"/>
                    </a:lnTo>
                    <a:lnTo>
                      <a:pt x="15" y="47"/>
                    </a:lnTo>
                    <a:lnTo>
                      <a:pt x="15" y="50"/>
                    </a:lnTo>
                    <a:lnTo>
                      <a:pt x="15" y="54"/>
                    </a:lnTo>
                    <a:lnTo>
                      <a:pt x="4" y="47"/>
                    </a:lnTo>
                    <a:lnTo>
                      <a:pt x="4" y="43"/>
                    </a:lnTo>
                    <a:lnTo>
                      <a:pt x="4" y="39"/>
                    </a:lnTo>
                    <a:lnTo>
                      <a:pt x="4" y="36"/>
                    </a:lnTo>
                    <a:lnTo>
                      <a:pt x="4" y="29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3B0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5" name="Freeform 79"/>
              <p:cNvSpPr>
                <a:spLocks/>
              </p:cNvSpPr>
              <p:nvPr/>
            </p:nvSpPr>
            <p:spPr bwMode="auto">
              <a:xfrm>
                <a:off x="3415" y="2358"/>
                <a:ext cx="7" cy="47"/>
              </a:xfrm>
              <a:custGeom>
                <a:avLst/>
                <a:gdLst>
                  <a:gd name="T0" fmla="*/ 0 w 7"/>
                  <a:gd name="T1" fmla="*/ 0 h 47"/>
                  <a:gd name="T2" fmla="*/ 0 w 7"/>
                  <a:gd name="T3" fmla="*/ 0 h 47"/>
                  <a:gd name="T4" fmla="*/ 0 w 7"/>
                  <a:gd name="T5" fmla="*/ 4 h 47"/>
                  <a:gd name="T6" fmla="*/ 0 w 7"/>
                  <a:gd name="T7" fmla="*/ 4 h 47"/>
                  <a:gd name="T8" fmla="*/ 0 w 7"/>
                  <a:gd name="T9" fmla="*/ 8 h 47"/>
                  <a:gd name="T10" fmla="*/ 4 w 7"/>
                  <a:gd name="T11" fmla="*/ 11 h 47"/>
                  <a:gd name="T12" fmla="*/ 4 w 7"/>
                  <a:gd name="T13" fmla="*/ 15 h 47"/>
                  <a:gd name="T14" fmla="*/ 4 w 7"/>
                  <a:gd name="T15" fmla="*/ 18 h 47"/>
                  <a:gd name="T16" fmla="*/ 4 w 7"/>
                  <a:gd name="T17" fmla="*/ 22 h 47"/>
                  <a:gd name="T18" fmla="*/ 4 w 7"/>
                  <a:gd name="T19" fmla="*/ 26 h 47"/>
                  <a:gd name="T20" fmla="*/ 7 w 7"/>
                  <a:gd name="T21" fmla="*/ 26 h 47"/>
                  <a:gd name="T22" fmla="*/ 7 w 7"/>
                  <a:gd name="T23" fmla="*/ 26 h 47"/>
                  <a:gd name="T24" fmla="*/ 7 w 7"/>
                  <a:gd name="T25" fmla="*/ 29 h 47"/>
                  <a:gd name="T26" fmla="*/ 7 w 7"/>
                  <a:gd name="T27" fmla="*/ 29 h 47"/>
                  <a:gd name="T28" fmla="*/ 7 w 7"/>
                  <a:gd name="T29" fmla="*/ 29 h 47"/>
                  <a:gd name="T30" fmla="*/ 4 w 7"/>
                  <a:gd name="T31" fmla="*/ 36 h 47"/>
                  <a:gd name="T32" fmla="*/ 7 w 7"/>
                  <a:gd name="T33" fmla="*/ 36 h 47"/>
                  <a:gd name="T34" fmla="*/ 7 w 7"/>
                  <a:gd name="T35" fmla="*/ 47 h 47"/>
                  <a:gd name="T36" fmla="*/ 0 w 7"/>
                  <a:gd name="T37" fmla="*/ 44 h 47"/>
                  <a:gd name="T38" fmla="*/ 0 w 7"/>
                  <a:gd name="T39" fmla="*/ 44 h 47"/>
                  <a:gd name="T40" fmla="*/ 0 w 7"/>
                  <a:gd name="T41" fmla="*/ 44 h 47"/>
                  <a:gd name="T42" fmla="*/ 0 w 7"/>
                  <a:gd name="T43" fmla="*/ 40 h 47"/>
                  <a:gd name="T44" fmla="*/ 0 w 7"/>
                  <a:gd name="T45" fmla="*/ 40 h 47"/>
                  <a:gd name="T46" fmla="*/ 0 w 7"/>
                  <a:gd name="T47" fmla="*/ 36 h 47"/>
                  <a:gd name="T48" fmla="*/ 0 w 7"/>
                  <a:gd name="T49" fmla="*/ 33 h 47"/>
                  <a:gd name="T50" fmla="*/ 0 w 7"/>
                  <a:gd name="T51" fmla="*/ 29 h 47"/>
                  <a:gd name="T52" fmla="*/ 0 w 7"/>
                  <a:gd name="T53" fmla="*/ 26 h 47"/>
                  <a:gd name="T54" fmla="*/ 0 w 7"/>
                  <a:gd name="T55" fmla="*/ 22 h 47"/>
                  <a:gd name="T56" fmla="*/ 0 w 7"/>
                  <a:gd name="T57" fmla="*/ 18 h 47"/>
                  <a:gd name="T58" fmla="*/ 0 w 7"/>
                  <a:gd name="T59" fmla="*/ 15 h 47"/>
                  <a:gd name="T60" fmla="*/ 0 w 7"/>
                  <a:gd name="T61" fmla="*/ 11 h 47"/>
                  <a:gd name="T62" fmla="*/ 0 w 7"/>
                  <a:gd name="T63" fmla="*/ 8 h 47"/>
                  <a:gd name="T64" fmla="*/ 0 w 7"/>
                  <a:gd name="T65" fmla="*/ 8 h 47"/>
                  <a:gd name="T66" fmla="*/ 0 w 7"/>
                  <a:gd name="T67" fmla="*/ 4 h 47"/>
                  <a:gd name="T68" fmla="*/ 0 w 7"/>
                  <a:gd name="T69" fmla="*/ 0 h 47"/>
                  <a:gd name="T70" fmla="*/ 0 w 7"/>
                  <a:gd name="T71" fmla="*/ 0 h 4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"/>
                  <a:gd name="T109" fmla="*/ 0 h 47"/>
                  <a:gd name="T110" fmla="*/ 7 w 7"/>
                  <a:gd name="T111" fmla="*/ 47 h 4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" h="47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1"/>
                    </a:lnTo>
                    <a:lnTo>
                      <a:pt x="4" y="15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6"/>
                    </a:lnTo>
                    <a:lnTo>
                      <a:pt x="7" y="26"/>
                    </a:lnTo>
                    <a:lnTo>
                      <a:pt x="7" y="29"/>
                    </a:lnTo>
                    <a:lnTo>
                      <a:pt x="4" y="36"/>
                    </a:lnTo>
                    <a:lnTo>
                      <a:pt x="7" y="36"/>
                    </a:lnTo>
                    <a:lnTo>
                      <a:pt x="7" y="47"/>
                    </a:lnTo>
                    <a:lnTo>
                      <a:pt x="0" y="44"/>
                    </a:lnTo>
                    <a:lnTo>
                      <a:pt x="0" y="40"/>
                    </a:lnTo>
                    <a:lnTo>
                      <a:pt x="0" y="36"/>
                    </a:lnTo>
                    <a:lnTo>
                      <a:pt x="0" y="33"/>
                    </a:lnTo>
                    <a:lnTo>
                      <a:pt x="0" y="29"/>
                    </a:lnTo>
                    <a:lnTo>
                      <a:pt x="0" y="26"/>
                    </a:lnTo>
                    <a:lnTo>
                      <a:pt x="0" y="22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7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6" name="Freeform 80"/>
              <p:cNvSpPr>
                <a:spLocks/>
              </p:cNvSpPr>
              <p:nvPr/>
            </p:nvSpPr>
            <p:spPr bwMode="auto">
              <a:xfrm>
                <a:off x="3419" y="2358"/>
                <a:ext cx="7" cy="51"/>
              </a:xfrm>
              <a:custGeom>
                <a:avLst/>
                <a:gdLst>
                  <a:gd name="T0" fmla="*/ 0 w 7"/>
                  <a:gd name="T1" fmla="*/ 0 h 51"/>
                  <a:gd name="T2" fmla="*/ 7 w 7"/>
                  <a:gd name="T3" fmla="*/ 33 h 51"/>
                  <a:gd name="T4" fmla="*/ 7 w 7"/>
                  <a:gd name="T5" fmla="*/ 51 h 51"/>
                  <a:gd name="T6" fmla="*/ 3 w 7"/>
                  <a:gd name="T7" fmla="*/ 47 h 51"/>
                  <a:gd name="T8" fmla="*/ 3 w 7"/>
                  <a:gd name="T9" fmla="*/ 36 h 51"/>
                  <a:gd name="T10" fmla="*/ 3 w 7"/>
                  <a:gd name="T11" fmla="*/ 36 h 51"/>
                  <a:gd name="T12" fmla="*/ 3 w 7"/>
                  <a:gd name="T13" fmla="*/ 33 h 51"/>
                  <a:gd name="T14" fmla="*/ 0 w 7"/>
                  <a:gd name="T15" fmla="*/ 15 h 51"/>
                  <a:gd name="T16" fmla="*/ 0 w 7"/>
                  <a:gd name="T17" fmla="*/ 0 h 51"/>
                  <a:gd name="T18" fmla="*/ 0 w 7"/>
                  <a:gd name="T19" fmla="*/ 0 h 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51"/>
                  <a:gd name="T32" fmla="*/ 7 w 7"/>
                  <a:gd name="T33" fmla="*/ 51 h 5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51">
                    <a:moveTo>
                      <a:pt x="0" y="0"/>
                    </a:moveTo>
                    <a:lnTo>
                      <a:pt x="7" y="33"/>
                    </a:lnTo>
                    <a:lnTo>
                      <a:pt x="7" y="51"/>
                    </a:lnTo>
                    <a:lnTo>
                      <a:pt x="3" y="47"/>
                    </a:lnTo>
                    <a:lnTo>
                      <a:pt x="3" y="36"/>
                    </a:lnTo>
                    <a:lnTo>
                      <a:pt x="3" y="33"/>
                    </a:lnTo>
                    <a:lnTo>
                      <a:pt x="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7" name="Freeform 81"/>
              <p:cNvSpPr>
                <a:spLocks/>
              </p:cNvSpPr>
              <p:nvPr/>
            </p:nvSpPr>
            <p:spPr bwMode="auto">
              <a:xfrm>
                <a:off x="3531" y="2561"/>
                <a:ext cx="310" cy="33"/>
              </a:xfrm>
              <a:custGeom>
                <a:avLst/>
                <a:gdLst>
                  <a:gd name="T0" fmla="*/ 59 w 310"/>
                  <a:gd name="T1" fmla="*/ 0 h 33"/>
                  <a:gd name="T2" fmla="*/ 8 w 310"/>
                  <a:gd name="T3" fmla="*/ 0 h 33"/>
                  <a:gd name="T4" fmla="*/ 0 w 310"/>
                  <a:gd name="T5" fmla="*/ 4 h 33"/>
                  <a:gd name="T6" fmla="*/ 26 w 310"/>
                  <a:gd name="T7" fmla="*/ 15 h 33"/>
                  <a:gd name="T8" fmla="*/ 69 w 310"/>
                  <a:gd name="T9" fmla="*/ 33 h 33"/>
                  <a:gd name="T10" fmla="*/ 310 w 310"/>
                  <a:gd name="T11" fmla="*/ 25 h 33"/>
                  <a:gd name="T12" fmla="*/ 306 w 310"/>
                  <a:gd name="T13" fmla="*/ 18 h 33"/>
                  <a:gd name="T14" fmla="*/ 230 w 310"/>
                  <a:gd name="T15" fmla="*/ 7 h 33"/>
                  <a:gd name="T16" fmla="*/ 59 w 310"/>
                  <a:gd name="T17" fmla="*/ 0 h 33"/>
                  <a:gd name="T18" fmla="*/ 59 w 310"/>
                  <a:gd name="T19" fmla="*/ 0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10"/>
                  <a:gd name="T31" fmla="*/ 0 h 33"/>
                  <a:gd name="T32" fmla="*/ 310 w 310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10" h="33">
                    <a:moveTo>
                      <a:pt x="59" y="0"/>
                    </a:moveTo>
                    <a:lnTo>
                      <a:pt x="8" y="0"/>
                    </a:lnTo>
                    <a:lnTo>
                      <a:pt x="0" y="4"/>
                    </a:lnTo>
                    <a:lnTo>
                      <a:pt x="26" y="15"/>
                    </a:lnTo>
                    <a:lnTo>
                      <a:pt x="69" y="33"/>
                    </a:lnTo>
                    <a:lnTo>
                      <a:pt x="310" y="25"/>
                    </a:lnTo>
                    <a:lnTo>
                      <a:pt x="306" y="18"/>
                    </a:lnTo>
                    <a:lnTo>
                      <a:pt x="230" y="7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2E2E3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8" name="Freeform 82"/>
              <p:cNvSpPr>
                <a:spLocks/>
              </p:cNvSpPr>
              <p:nvPr/>
            </p:nvSpPr>
            <p:spPr bwMode="auto">
              <a:xfrm>
                <a:off x="3560" y="2554"/>
                <a:ext cx="259" cy="25"/>
              </a:xfrm>
              <a:custGeom>
                <a:avLst/>
                <a:gdLst>
                  <a:gd name="T0" fmla="*/ 11 w 259"/>
                  <a:gd name="T1" fmla="*/ 7 h 25"/>
                  <a:gd name="T2" fmla="*/ 0 w 259"/>
                  <a:gd name="T3" fmla="*/ 3 h 25"/>
                  <a:gd name="T4" fmla="*/ 40 w 259"/>
                  <a:gd name="T5" fmla="*/ 0 h 25"/>
                  <a:gd name="T6" fmla="*/ 99 w 259"/>
                  <a:gd name="T7" fmla="*/ 3 h 25"/>
                  <a:gd name="T8" fmla="*/ 153 w 259"/>
                  <a:gd name="T9" fmla="*/ 0 h 25"/>
                  <a:gd name="T10" fmla="*/ 186 w 259"/>
                  <a:gd name="T11" fmla="*/ 3 h 25"/>
                  <a:gd name="T12" fmla="*/ 259 w 259"/>
                  <a:gd name="T13" fmla="*/ 18 h 25"/>
                  <a:gd name="T14" fmla="*/ 244 w 259"/>
                  <a:gd name="T15" fmla="*/ 22 h 25"/>
                  <a:gd name="T16" fmla="*/ 48 w 259"/>
                  <a:gd name="T17" fmla="*/ 25 h 25"/>
                  <a:gd name="T18" fmla="*/ 11 w 259"/>
                  <a:gd name="T19" fmla="*/ 7 h 25"/>
                  <a:gd name="T20" fmla="*/ 11 w 259"/>
                  <a:gd name="T21" fmla="*/ 7 h 2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9"/>
                  <a:gd name="T34" fmla="*/ 0 h 25"/>
                  <a:gd name="T35" fmla="*/ 259 w 259"/>
                  <a:gd name="T36" fmla="*/ 25 h 2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9" h="25">
                    <a:moveTo>
                      <a:pt x="11" y="7"/>
                    </a:moveTo>
                    <a:lnTo>
                      <a:pt x="0" y="3"/>
                    </a:lnTo>
                    <a:lnTo>
                      <a:pt x="40" y="0"/>
                    </a:lnTo>
                    <a:lnTo>
                      <a:pt x="99" y="3"/>
                    </a:lnTo>
                    <a:lnTo>
                      <a:pt x="153" y="0"/>
                    </a:lnTo>
                    <a:lnTo>
                      <a:pt x="186" y="3"/>
                    </a:lnTo>
                    <a:lnTo>
                      <a:pt x="259" y="18"/>
                    </a:lnTo>
                    <a:lnTo>
                      <a:pt x="244" y="22"/>
                    </a:lnTo>
                    <a:lnTo>
                      <a:pt x="48" y="25"/>
                    </a:lnTo>
                    <a:lnTo>
                      <a:pt x="11" y="7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9" name="Freeform 83"/>
              <p:cNvSpPr>
                <a:spLocks/>
              </p:cNvSpPr>
              <p:nvPr/>
            </p:nvSpPr>
            <p:spPr bwMode="auto">
              <a:xfrm>
                <a:off x="3560" y="2554"/>
                <a:ext cx="259" cy="29"/>
              </a:xfrm>
              <a:custGeom>
                <a:avLst/>
                <a:gdLst>
                  <a:gd name="T0" fmla="*/ 0 w 259"/>
                  <a:gd name="T1" fmla="*/ 7 h 29"/>
                  <a:gd name="T2" fmla="*/ 48 w 259"/>
                  <a:gd name="T3" fmla="*/ 29 h 29"/>
                  <a:gd name="T4" fmla="*/ 171 w 259"/>
                  <a:gd name="T5" fmla="*/ 25 h 29"/>
                  <a:gd name="T6" fmla="*/ 259 w 259"/>
                  <a:gd name="T7" fmla="*/ 25 h 29"/>
                  <a:gd name="T8" fmla="*/ 244 w 259"/>
                  <a:gd name="T9" fmla="*/ 22 h 29"/>
                  <a:gd name="T10" fmla="*/ 150 w 259"/>
                  <a:gd name="T11" fmla="*/ 18 h 29"/>
                  <a:gd name="T12" fmla="*/ 91 w 259"/>
                  <a:gd name="T13" fmla="*/ 0 h 29"/>
                  <a:gd name="T14" fmla="*/ 95 w 259"/>
                  <a:gd name="T15" fmla="*/ 22 h 29"/>
                  <a:gd name="T16" fmla="*/ 51 w 259"/>
                  <a:gd name="T17" fmla="*/ 22 h 29"/>
                  <a:gd name="T18" fmla="*/ 8 w 259"/>
                  <a:gd name="T19" fmla="*/ 7 h 29"/>
                  <a:gd name="T20" fmla="*/ 0 w 259"/>
                  <a:gd name="T21" fmla="*/ 7 h 29"/>
                  <a:gd name="T22" fmla="*/ 0 w 259"/>
                  <a:gd name="T23" fmla="*/ 7 h 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59"/>
                  <a:gd name="T37" fmla="*/ 0 h 29"/>
                  <a:gd name="T38" fmla="*/ 259 w 259"/>
                  <a:gd name="T39" fmla="*/ 29 h 2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59" h="29">
                    <a:moveTo>
                      <a:pt x="0" y="7"/>
                    </a:moveTo>
                    <a:lnTo>
                      <a:pt x="48" y="29"/>
                    </a:lnTo>
                    <a:lnTo>
                      <a:pt x="171" y="25"/>
                    </a:lnTo>
                    <a:lnTo>
                      <a:pt x="259" y="25"/>
                    </a:lnTo>
                    <a:lnTo>
                      <a:pt x="244" y="22"/>
                    </a:lnTo>
                    <a:lnTo>
                      <a:pt x="150" y="18"/>
                    </a:lnTo>
                    <a:lnTo>
                      <a:pt x="91" y="0"/>
                    </a:lnTo>
                    <a:lnTo>
                      <a:pt x="95" y="22"/>
                    </a:lnTo>
                    <a:lnTo>
                      <a:pt x="51" y="22"/>
                    </a:lnTo>
                    <a:lnTo>
                      <a:pt x="8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0" name="Freeform 84"/>
              <p:cNvSpPr>
                <a:spLocks/>
              </p:cNvSpPr>
              <p:nvPr/>
            </p:nvSpPr>
            <p:spPr bwMode="auto">
              <a:xfrm>
                <a:off x="3593" y="2485"/>
                <a:ext cx="113" cy="87"/>
              </a:xfrm>
              <a:custGeom>
                <a:avLst/>
                <a:gdLst>
                  <a:gd name="T0" fmla="*/ 113 w 113"/>
                  <a:gd name="T1" fmla="*/ 87 h 87"/>
                  <a:gd name="T2" fmla="*/ 109 w 113"/>
                  <a:gd name="T3" fmla="*/ 83 h 87"/>
                  <a:gd name="T4" fmla="*/ 109 w 113"/>
                  <a:gd name="T5" fmla="*/ 80 h 87"/>
                  <a:gd name="T6" fmla="*/ 106 w 113"/>
                  <a:gd name="T7" fmla="*/ 72 h 87"/>
                  <a:gd name="T8" fmla="*/ 98 w 113"/>
                  <a:gd name="T9" fmla="*/ 62 h 87"/>
                  <a:gd name="T10" fmla="*/ 95 w 113"/>
                  <a:gd name="T11" fmla="*/ 54 h 87"/>
                  <a:gd name="T12" fmla="*/ 87 w 113"/>
                  <a:gd name="T13" fmla="*/ 47 h 87"/>
                  <a:gd name="T14" fmla="*/ 80 w 113"/>
                  <a:gd name="T15" fmla="*/ 36 h 87"/>
                  <a:gd name="T16" fmla="*/ 73 w 113"/>
                  <a:gd name="T17" fmla="*/ 29 h 87"/>
                  <a:gd name="T18" fmla="*/ 66 w 113"/>
                  <a:gd name="T19" fmla="*/ 22 h 87"/>
                  <a:gd name="T20" fmla="*/ 58 w 113"/>
                  <a:gd name="T21" fmla="*/ 18 h 87"/>
                  <a:gd name="T22" fmla="*/ 51 w 113"/>
                  <a:gd name="T23" fmla="*/ 15 h 87"/>
                  <a:gd name="T24" fmla="*/ 40 w 113"/>
                  <a:gd name="T25" fmla="*/ 11 h 87"/>
                  <a:gd name="T26" fmla="*/ 37 w 113"/>
                  <a:gd name="T27" fmla="*/ 7 h 87"/>
                  <a:gd name="T28" fmla="*/ 29 w 113"/>
                  <a:gd name="T29" fmla="*/ 4 h 87"/>
                  <a:gd name="T30" fmla="*/ 22 w 113"/>
                  <a:gd name="T31" fmla="*/ 4 h 87"/>
                  <a:gd name="T32" fmla="*/ 18 w 113"/>
                  <a:gd name="T33" fmla="*/ 4 h 87"/>
                  <a:gd name="T34" fmla="*/ 15 w 113"/>
                  <a:gd name="T35" fmla="*/ 0 h 87"/>
                  <a:gd name="T36" fmla="*/ 7 w 113"/>
                  <a:gd name="T37" fmla="*/ 0 h 87"/>
                  <a:gd name="T38" fmla="*/ 4 w 113"/>
                  <a:gd name="T39" fmla="*/ 0 h 87"/>
                  <a:gd name="T40" fmla="*/ 0 w 113"/>
                  <a:gd name="T41" fmla="*/ 4 h 87"/>
                  <a:gd name="T42" fmla="*/ 4 w 113"/>
                  <a:gd name="T43" fmla="*/ 4 h 87"/>
                  <a:gd name="T44" fmla="*/ 7 w 113"/>
                  <a:gd name="T45" fmla="*/ 7 h 87"/>
                  <a:gd name="T46" fmla="*/ 15 w 113"/>
                  <a:gd name="T47" fmla="*/ 11 h 87"/>
                  <a:gd name="T48" fmla="*/ 22 w 113"/>
                  <a:gd name="T49" fmla="*/ 15 h 87"/>
                  <a:gd name="T50" fmla="*/ 29 w 113"/>
                  <a:gd name="T51" fmla="*/ 22 h 87"/>
                  <a:gd name="T52" fmla="*/ 37 w 113"/>
                  <a:gd name="T53" fmla="*/ 25 h 87"/>
                  <a:gd name="T54" fmla="*/ 40 w 113"/>
                  <a:gd name="T55" fmla="*/ 33 h 87"/>
                  <a:gd name="T56" fmla="*/ 44 w 113"/>
                  <a:gd name="T57" fmla="*/ 36 h 87"/>
                  <a:gd name="T58" fmla="*/ 47 w 113"/>
                  <a:gd name="T59" fmla="*/ 40 h 87"/>
                  <a:gd name="T60" fmla="*/ 58 w 113"/>
                  <a:gd name="T61" fmla="*/ 72 h 87"/>
                  <a:gd name="T62" fmla="*/ 62 w 113"/>
                  <a:gd name="T63" fmla="*/ 72 h 87"/>
                  <a:gd name="T64" fmla="*/ 66 w 113"/>
                  <a:gd name="T65" fmla="*/ 76 h 87"/>
                  <a:gd name="T66" fmla="*/ 69 w 113"/>
                  <a:gd name="T67" fmla="*/ 76 h 87"/>
                  <a:gd name="T68" fmla="*/ 77 w 113"/>
                  <a:gd name="T69" fmla="*/ 76 h 87"/>
                  <a:gd name="T70" fmla="*/ 80 w 113"/>
                  <a:gd name="T71" fmla="*/ 76 h 87"/>
                  <a:gd name="T72" fmla="*/ 87 w 113"/>
                  <a:gd name="T73" fmla="*/ 80 h 87"/>
                  <a:gd name="T74" fmla="*/ 91 w 113"/>
                  <a:gd name="T75" fmla="*/ 83 h 87"/>
                  <a:gd name="T76" fmla="*/ 98 w 113"/>
                  <a:gd name="T77" fmla="*/ 83 h 87"/>
                  <a:gd name="T78" fmla="*/ 106 w 113"/>
                  <a:gd name="T79" fmla="*/ 87 h 87"/>
                  <a:gd name="T80" fmla="*/ 109 w 113"/>
                  <a:gd name="T81" fmla="*/ 87 h 87"/>
                  <a:gd name="T82" fmla="*/ 113 w 113"/>
                  <a:gd name="T83" fmla="*/ 87 h 8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13"/>
                  <a:gd name="T127" fmla="*/ 0 h 87"/>
                  <a:gd name="T128" fmla="*/ 113 w 113"/>
                  <a:gd name="T129" fmla="*/ 87 h 8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13" h="87">
                    <a:moveTo>
                      <a:pt x="113" y="87"/>
                    </a:moveTo>
                    <a:lnTo>
                      <a:pt x="113" y="87"/>
                    </a:lnTo>
                    <a:lnTo>
                      <a:pt x="109" y="83"/>
                    </a:lnTo>
                    <a:lnTo>
                      <a:pt x="109" y="80"/>
                    </a:lnTo>
                    <a:lnTo>
                      <a:pt x="106" y="76"/>
                    </a:lnTo>
                    <a:lnTo>
                      <a:pt x="106" y="72"/>
                    </a:lnTo>
                    <a:lnTo>
                      <a:pt x="102" y="69"/>
                    </a:lnTo>
                    <a:lnTo>
                      <a:pt x="98" y="62"/>
                    </a:lnTo>
                    <a:lnTo>
                      <a:pt x="95" y="58"/>
                    </a:lnTo>
                    <a:lnTo>
                      <a:pt x="95" y="54"/>
                    </a:lnTo>
                    <a:lnTo>
                      <a:pt x="91" y="51"/>
                    </a:lnTo>
                    <a:lnTo>
                      <a:pt x="87" y="47"/>
                    </a:lnTo>
                    <a:lnTo>
                      <a:pt x="84" y="44"/>
                    </a:lnTo>
                    <a:lnTo>
                      <a:pt x="80" y="36"/>
                    </a:lnTo>
                    <a:lnTo>
                      <a:pt x="77" y="36"/>
                    </a:lnTo>
                    <a:lnTo>
                      <a:pt x="73" y="29"/>
                    </a:lnTo>
                    <a:lnTo>
                      <a:pt x="69" y="25"/>
                    </a:lnTo>
                    <a:lnTo>
                      <a:pt x="66" y="22"/>
                    </a:lnTo>
                    <a:lnTo>
                      <a:pt x="62" y="22"/>
                    </a:lnTo>
                    <a:lnTo>
                      <a:pt x="58" y="18"/>
                    </a:lnTo>
                    <a:lnTo>
                      <a:pt x="51" y="15"/>
                    </a:lnTo>
                    <a:lnTo>
                      <a:pt x="47" y="11"/>
                    </a:lnTo>
                    <a:lnTo>
                      <a:pt x="40" y="11"/>
                    </a:lnTo>
                    <a:lnTo>
                      <a:pt x="37" y="7"/>
                    </a:lnTo>
                    <a:lnTo>
                      <a:pt x="33" y="7"/>
                    </a:lnTo>
                    <a:lnTo>
                      <a:pt x="29" y="4"/>
                    </a:lnTo>
                    <a:lnTo>
                      <a:pt x="26" y="4"/>
                    </a:lnTo>
                    <a:lnTo>
                      <a:pt x="22" y="4"/>
                    </a:lnTo>
                    <a:lnTo>
                      <a:pt x="18" y="4"/>
                    </a:lnTo>
                    <a:lnTo>
                      <a:pt x="15" y="4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7" y="7"/>
                    </a:lnTo>
                    <a:lnTo>
                      <a:pt x="11" y="11"/>
                    </a:lnTo>
                    <a:lnTo>
                      <a:pt x="15" y="11"/>
                    </a:lnTo>
                    <a:lnTo>
                      <a:pt x="18" y="15"/>
                    </a:lnTo>
                    <a:lnTo>
                      <a:pt x="22" y="15"/>
                    </a:lnTo>
                    <a:lnTo>
                      <a:pt x="26" y="18"/>
                    </a:lnTo>
                    <a:lnTo>
                      <a:pt x="29" y="22"/>
                    </a:lnTo>
                    <a:lnTo>
                      <a:pt x="33" y="22"/>
                    </a:lnTo>
                    <a:lnTo>
                      <a:pt x="37" y="25"/>
                    </a:lnTo>
                    <a:lnTo>
                      <a:pt x="37" y="29"/>
                    </a:lnTo>
                    <a:lnTo>
                      <a:pt x="40" y="33"/>
                    </a:lnTo>
                    <a:lnTo>
                      <a:pt x="44" y="36"/>
                    </a:lnTo>
                    <a:lnTo>
                      <a:pt x="47" y="40"/>
                    </a:lnTo>
                    <a:lnTo>
                      <a:pt x="47" y="44"/>
                    </a:lnTo>
                    <a:lnTo>
                      <a:pt x="58" y="72"/>
                    </a:lnTo>
                    <a:lnTo>
                      <a:pt x="62" y="72"/>
                    </a:lnTo>
                    <a:lnTo>
                      <a:pt x="66" y="76"/>
                    </a:lnTo>
                    <a:lnTo>
                      <a:pt x="69" y="76"/>
                    </a:lnTo>
                    <a:lnTo>
                      <a:pt x="73" y="76"/>
                    </a:lnTo>
                    <a:lnTo>
                      <a:pt x="77" y="76"/>
                    </a:lnTo>
                    <a:lnTo>
                      <a:pt x="80" y="76"/>
                    </a:lnTo>
                    <a:lnTo>
                      <a:pt x="84" y="80"/>
                    </a:lnTo>
                    <a:lnTo>
                      <a:pt x="87" y="80"/>
                    </a:lnTo>
                    <a:lnTo>
                      <a:pt x="91" y="83"/>
                    </a:lnTo>
                    <a:lnTo>
                      <a:pt x="95" y="83"/>
                    </a:lnTo>
                    <a:lnTo>
                      <a:pt x="98" y="83"/>
                    </a:lnTo>
                    <a:lnTo>
                      <a:pt x="102" y="83"/>
                    </a:lnTo>
                    <a:lnTo>
                      <a:pt x="106" y="87"/>
                    </a:lnTo>
                    <a:lnTo>
                      <a:pt x="109" y="87"/>
                    </a:lnTo>
                    <a:lnTo>
                      <a:pt x="113" y="87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1" name="Freeform 85"/>
              <p:cNvSpPr>
                <a:spLocks/>
              </p:cNvSpPr>
              <p:nvPr/>
            </p:nvSpPr>
            <p:spPr bwMode="auto">
              <a:xfrm>
                <a:off x="3600" y="2489"/>
                <a:ext cx="84" cy="54"/>
              </a:xfrm>
              <a:custGeom>
                <a:avLst/>
                <a:gdLst>
                  <a:gd name="T0" fmla="*/ 15 w 84"/>
                  <a:gd name="T1" fmla="*/ 0 h 54"/>
                  <a:gd name="T2" fmla="*/ 30 w 84"/>
                  <a:gd name="T3" fmla="*/ 11 h 54"/>
                  <a:gd name="T4" fmla="*/ 33 w 84"/>
                  <a:gd name="T5" fmla="*/ 3 h 54"/>
                  <a:gd name="T6" fmla="*/ 33 w 84"/>
                  <a:gd name="T7" fmla="*/ 3 h 54"/>
                  <a:gd name="T8" fmla="*/ 33 w 84"/>
                  <a:gd name="T9" fmla="*/ 7 h 54"/>
                  <a:gd name="T10" fmla="*/ 37 w 84"/>
                  <a:gd name="T11" fmla="*/ 7 h 54"/>
                  <a:gd name="T12" fmla="*/ 44 w 84"/>
                  <a:gd name="T13" fmla="*/ 11 h 54"/>
                  <a:gd name="T14" fmla="*/ 44 w 84"/>
                  <a:gd name="T15" fmla="*/ 14 h 54"/>
                  <a:gd name="T16" fmla="*/ 48 w 84"/>
                  <a:gd name="T17" fmla="*/ 14 h 54"/>
                  <a:gd name="T18" fmla="*/ 48 w 84"/>
                  <a:gd name="T19" fmla="*/ 14 h 54"/>
                  <a:gd name="T20" fmla="*/ 51 w 84"/>
                  <a:gd name="T21" fmla="*/ 18 h 54"/>
                  <a:gd name="T22" fmla="*/ 55 w 84"/>
                  <a:gd name="T23" fmla="*/ 21 h 54"/>
                  <a:gd name="T24" fmla="*/ 59 w 84"/>
                  <a:gd name="T25" fmla="*/ 21 h 54"/>
                  <a:gd name="T26" fmla="*/ 59 w 84"/>
                  <a:gd name="T27" fmla="*/ 25 h 54"/>
                  <a:gd name="T28" fmla="*/ 62 w 84"/>
                  <a:gd name="T29" fmla="*/ 29 h 54"/>
                  <a:gd name="T30" fmla="*/ 66 w 84"/>
                  <a:gd name="T31" fmla="*/ 29 h 54"/>
                  <a:gd name="T32" fmla="*/ 66 w 84"/>
                  <a:gd name="T33" fmla="*/ 32 h 54"/>
                  <a:gd name="T34" fmla="*/ 70 w 84"/>
                  <a:gd name="T35" fmla="*/ 32 h 54"/>
                  <a:gd name="T36" fmla="*/ 70 w 84"/>
                  <a:gd name="T37" fmla="*/ 36 h 54"/>
                  <a:gd name="T38" fmla="*/ 73 w 84"/>
                  <a:gd name="T39" fmla="*/ 40 h 54"/>
                  <a:gd name="T40" fmla="*/ 77 w 84"/>
                  <a:gd name="T41" fmla="*/ 43 h 54"/>
                  <a:gd name="T42" fmla="*/ 77 w 84"/>
                  <a:gd name="T43" fmla="*/ 43 h 54"/>
                  <a:gd name="T44" fmla="*/ 77 w 84"/>
                  <a:gd name="T45" fmla="*/ 47 h 54"/>
                  <a:gd name="T46" fmla="*/ 80 w 84"/>
                  <a:gd name="T47" fmla="*/ 50 h 54"/>
                  <a:gd name="T48" fmla="*/ 84 w 84"/>
                  <a:gd name="T49" fmla="*/ 54 h 54"/>
                  <a:gd name="T50" fmla="*/ 80 w 84"/>
                  <a:gd name="T51" fmla="*/ 50 h 54"/>
                  <a:gd name="T52" fmla="*/ 77 w 84"/>
                  <a:gd name="T53" fmla="*/ 47 h 54"/>
                  <a:gd name="T54" fmla="*/ 73 w 84"/>
                  <a:gd name="T55" fmla="*/ 43 h 54"/>
                  <a:gd name="T56" fmla="*/ 66 w 84"/>
                  <a:gd name="T57" fmla="*/ 40 h 54"/>
                  <a:gd name="T58" fmla="*/ 62 w 84"/>
                  <a:gd name="T59" fmla="*/ 40 h 54"/>
                  <a:gd name="T60" fmla="*/ 59 w 84"/>
                  <a:gd name="T61" fmla="*/ 36 h 54"/>
                  <a:gd name="T62" fmla="*/ 59 w 84"/>
                  <a:gd name="T63" fmla="*/ 36 h 54"/>
                  <a:gd name="T64" fmla="*/ 55 w 84"/>
                  <a:gd name="T65" fmla="*/ 36 h 54"/>
                  <a:gd name="T66" fmla="*/ 51 w 84"/>
                  <a:gd name="T67" fmla="*/ 36 h 54"/>
                  <a:gd name="T68" fmla="*/ 51 w 84"/>
                  <a:gd name="T69" fmla="*/ 40 h 54"/>
                  <a:gd name="T70" fmla="*/ 48 w 84"/>
                  <a:gd name="T71" fmla="*/ 40 h 54"/>
                  <a:gd name="T72" fmla="*/ 48 w 84"/>
                  <a:gd name="T73" fmla="*/ 43 h 54"/>
                  <a:gd name="T74" fmla="*/ 48 w 84"/>
                  <a:gd name="T75" fmla="*/ 40 h 54"/>
                  <a:gd name="T76" fmla="*/ 48 w 84"/>
                  <a:gd name="T77" fmla="*/ 36 h 54"/>
                  <a:gd name="T78" fmla="*/ 44 w 84"/>
                  <a:gd name="T79" fmla="*/ 36 h 54"/>
                  <a:gd name="T80" fmla="*/ 44 w 84"/>
                  <a:gd name="T81" fmla="*/ 32 h 54"/>
                  <a:gd name="T82" fmla="*/ 40 w 84"/>
                  <a:gd name="T83" fmla="*/ 29 h 54"/>
                  <a:gd name="T84" fmla="*/ 37 w 84"/>
                  <a:gd name="T85" fmla="*/ 25 h 54"/>
                  <a:gd name="T86" fmla="*/ 33 w 84"/>
                  <a:gd name="T87" fmla="*/ 21 h 54"/>
                  <a:gd name="T88" fmla="*/ 30 w 84"/>
                  <a:gd name="T89" fmla="*/ 18 h 54"/>
                  <a:gd name="T90" fmla="*/ 30 w 84"/>
                  <a:gd name="T91" fmla="*/ 18 h 54"/>
                  <a:gd name="T92" fmla="*/ 26 w 84"/>
                  <a:gd name="T93" fmla="*/ 14 h 54"/>
                  <a:gd name="T94" fmla="*/ 22 w 84"/>
                  <a:gd name="T95" fmla="*/ 11 h 54"/>
                  <a:gd name="T96" fmla="*/ 19 w 84"/>
                  <a:gd name="T97" fmla="*/ 11 h 54"/>
                  <a:gd name="T98" fmla="*/ 19 w 84"/>
                  <a:gd name="T99" fmla="*/ 7 h 54"/>
                  <a:gd name="T100" fmla="*/ 15 w 84"/>
                  <a:gd name="T101" fmla="*/ 7 h 54"/>
                  <a:gd name="T102" fmla="*/ 15 w 84"/>
                  <a:gd name="T103" fmla="*/ 7 h 54"/>
                  <a:gd name="T104" fmla="*/ 8 w 84"/>
                  <a:gd name="T105" fmla="*/ 3 h 54"/>
                  <a:gd name="T106" fmla="*/ 4 w 84"/>
                  <a:gd name="T107" fmla="*/ 0 h 54"/>
                  <a:gd name="T108" fmla="*/ 0 w 84"/>
                  <a:gd name="T109" fmla="*/ 0 h 54"/>
                  <a:gd name="T110" fmla="*/ 15 w 84"/>
                  <a:gd name="T111" fmla="*/ 0 h 54"/>
                  <a:gd name="T112" fmla="*/ 15 w 84"/>
                  <a:gd name="T113" fmla="*/ 0 h 5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4"/>
                  <a:gd name="T172" fmla="*/ 0 h 54"/>
                  <a:gd name="T173" fmla="*/ 84 w 84"/>
                  <a:gd name="T174" fmla="*/ 54 h 5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4" h="54">
                    <a:moveTo>
                      <a:pt x="15" y="0"/>
                    </a:moveTo>
                    <a:lnTo>
                      <a:pt x="30" y="11"/>
                    </a:lnTo>
                    <a:lnTo>
                      <a:pt x="33" y="3"/>
                    </a:lnTo>
                    <a:lnTo>
                      <a:pt x="33" y="7"/>
                    </a:lnTo>
                    <a:lnTo>
                      <a:pt x="37" y="7"/>
                    </a:lnTo>
                    <a:lnTo>
                      <a:pt x="44" y="11"/>
                    </a:lnTo>
                    <a:lnTo>
                      <a:pt x="44" y="14"/>
                    </a:lnTo>
                    <a:lnTo>
                      <a:pt x="48" y="14"/>
                    </a:lnTo>
                    <a:lnTo>
                      <a:pt x="51" y="18"/>
                    </a:lnTo>
                    <a:lnTo>
                      <a:pt x="55" y="21"/>
                    </a:lnTo>
                    <a:lnTo>
                      <a:pt x="59" y="21"/>
                    </a:lnTo>
                    <a:lnTo>
                      <a:pt x="59" y="25"/>
                    </a:lnTo>
                    <a:lnTo>
                      <a:pt x="62" y="29"/>
                    </a:lnTo>
                    <a:lnTo>
                      <a:pt x="66" y="29"/>
                    </a:lnTo>
                    <a:lnTo>
                      <a:pt x="66" y="32"/>
                    </a:lnTo>
                    <a:lnTo>
                      <a:pt x="70" y="32"/>
                    </a:lnTo>
                    <a:lnTo>
                      <a:pt x="70" y="36"/>
                    </a:lnTo>
                    <a:lnTo>
                      <a:pt x="73" y="40"/>
                    </a:lnTo>
                    <a:lnTo>
                      <a:pt x="77" y="43"/>
                    </a:lnTo>
                    <a:lnTo>
                      <a:pt x="77" y="47"/>
                    </a:lnTo>
                    <a:lnTo>
                      <a:pt x="80" y="50"/>
                    </a:lnTo>
                    <a:lnTo>
                      <a:pt x="84" y="54"/>
                    </a:lnTo>
                    <a:lnTo>
                      <a:pt x="80" y="50"/>
                    </a:lnTo>
                    <a:lnTo>
                      <a:pt x="77" y="47"/>
                    </a:lnTo>
                    <a:lnTo>
                      <a:pt x="73" y="43"/>
                    </a:lnTo>
                    <a:lnTo>
                      <a:pt x="66" y="40"/>
                    </a:lnTo>
                    <a:lnTo>
                      <a:pt x="62" y="40"/>
                    </a:lnTo>
                    <a:lnTo>
                      <a:pt x="59" y="36"/>
                    </a:lnTo>
                    <a:lnTo>
                      <a:pt x="55" y="36"/>
                    </a:lnTo>
                    <a:lnTo>
                      <a:pt x="51" y="36"/>
                    </a:lnTo>
                    <a:lnTo>
                      <a:pt x="51" y="40"/>
                    </a:lnTo>
                    <a:lnTo>
                      <a:pt x="48" y="40"/>
                    </a:lnTo>
                    <a:lnTo>
                      <a:pt x="48" y="43"/>
                    </a:lnTo>
                    <a:lnTo>
                      <a:pt x="48" y="40"/>
                    </a:lnTo>
                    <a:lnTo>
                      <a:pt x="48" y="36"/>
                    </a:lnTo>
                    <a:lnTo>
                      <a:pt x="44" y="36"/>
                    </a:lnTo>
                    <a:lnTo>
                      <a:pt x="44" y="32"/>
                    </a:lnTo>
                    <a:lnTo>
                      <a:pt x="40" y="29"/>
                    </a:lnTo>
                    <a:lnTo>
                      <a:pt x="37" y="25"/>
                    </a:lnTo>
                    <a:lnTo>
                      <a:pt x="33" y="21"/>
                    </a:lnTo>
                    <a:lnTo>
                      <a:pt x="30" y="18"/>
                    </a:lnTo>
                    <a:lnTo>
                      <a:pt x="26" y="14"/>
                    </a:lnTo>
                    <a:lnTo>
                      <a:pt x="22" y="11"/>
                    </a:lnTo>
                    <a:lnTo>
                      <a:pt x="19" y="11"/>
                    </a:lnTo>
                    <a:lnTo>
                      <a:pt x="19" y="7"/>
                    </a:lnTo>
                    <a:lnTo>
                      <a:pt x="15" y="7"/>
                    </a:lnTo>
                    <a:lnTo>
                      <a:pt x="8" y="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2" name="Freeform 86"/>
              <p:cNvSpPr>
                <a:spLocks/>
              </p:cNvSpPr>
              <p:nvPr/>
            </p:nvSpPr>
            <p:spPr bwMode="auto">
              <a:xfrm>
                <a:off x="3873" y="2297"/>
                <a:ext cx="120" cy="206"/>
              </a:xfrm>
              <a:custGeom>
                <a:avLst/>
                <a:gdLst>
                  <a:gd name="T0" fmla="*/ 37 w 120"/>
                  <a:gd name="T1" fmla="*/ 7 h 206"/>
                  <a:gd name="T2" fmla="*/ 33 w 120"/>
                  <a:gd name="T3" fmla="*/ 11 h 206"/>
                  <a:gd name="T4" fmla="*/ 26 w 120"/>
                  <a:gd name="T5" fmla="*/ 18 h 206"/>
                  <a:gd name="T6" fmla="*/ 22 w 120"/>
                  <a:gd name="T7" fmla="*/ 21 h 206"/>
                  <a:gd name="T8" fmla="*/ 19 w 120"/>
                  <a:gd name="T9" fmla="*/ 29 h 206"/>
                  <a:gd name="T10" fmla="*/ 15 w 120"/>
                  <a:gd name="T11" fmla="*/ 36 h 206"/>
                  <a:gd name="T12" fmla="*/ 11 w 120"/>
                  <a:gd name="T13" fmla="*/ 43 h 206"/>
                  <a:gd name="T14" fmla="*/ 11 w 120"/>
                  <a:gd name="T15" fmla="*/ 50 h 206"/>
                  <a:gd name="T16" fmla="*/ 11 w 120"/>
                  <a:gd name="T17" fmla="*/ 54 h 206"/>
                  <a:gd name="T18" fmla="*/ 15 w 120"/>
                  <a:gd name="T19" fmla="*/ 65 h 206"/>
                  <a:gd name="T20" fmla="*/ 8 w 120"/>
                  <a:gd name="T21" fmla="*/ 101 h 206"/>
                  <a:gd name="T22" fmla="*/ 8 w 120"/>
                  <a:gd name="T23" fmla="*/ 105 h 206"/>
                  <a:gd name="T24" fmla="*/ 4 w 120"/>
                  <a:gd name="T25" fmla="*/ 108 h 206"/>
                  <a:gd name="T26" fmla="*/ 4 w 120"/>
                  <a:gd name="T27" fmla="*/ 116 h 206"/>
                  <a:gd name="T28" fmla="*/ 4 w 120"/>
                  <a:gd name="T29" fmla="*/ 123 h 206"/>
                  <a:gd name="T30" fmla="*/ 4 w 120"/>
                  <a:gd name="T31" fmla="*/ 130 h 206"/>
                  <a:gd name="T32" fmla="*/ 4 w 120"/>
                  <a:gd name="T33" fmla="*/ 137 h 206"/>
                  <a:gd name="T34" fmla="*/ 8 w 120"/>
                  <a:gd name="T35" fmla="*/ 141 h 206"/>
                  <a:gd name="T36" fmla="*/ 8 w 120"/>
                  <a:gd name="T37" fmla="*/ 141 h 206"/>
                  <a:gd name="T38" fmla="*/ 8 w 120"/>
                  <a:gd name="T39" fmla="*/ 152 h 206"/>
                  <a:gd name="T40" fmla="*/ 8 w 120"/>
                  <a:gd name="T41" fmla="*/ 155 h 206"/>
                  <a:gd name="T42" fmla="*/ 11 w 120"/>
                  <a:gd name="T43" fmla="*/ 155 h 206"/>
                  <a:gd name="T44" fmla="*/ 15 w 120"/>
                  <a:gd name="T45" fmla="*/ 159 h 206"/>
                  <a:gd name="T46" fmla="*/ 22 w 120"/>
                  <a:gd name="T47" fmla="*/ 163 h 206"/>
                  <a:gd name="T48" fmla="*/ 29 w 120"/>
                  <a:gd name="T49" fmla="*/ 166 h 206"/>
                  <a:gd name="T50" fmla="*/ 33 w 120"/>
                  <a:gd name="T51" fmla="*/ 166 h 206"/>
                  <a:gd name="T52" fmla="*/ 29 w 120"/>
                  <a:gd name="T53" fmla="*/ 206 h 206"/>
                  <a:gd name="T54" fmla="*/ 120 w 120"/>
                  <a:gd name="T55" fmla="*/ 192 h 206"/>
                  <a:gd name="T56" fmla="*/ 120 w 120"/>
                  <a:gd name="T57" fmla="*/ 188 h 206"/>
                  <a:gd name="T58" fmla="*/ 117 w 120"/>
                  <a:gd name="T59" fmla="*/ 177 h 206"/>
                  <a:gd name="T60" fmla="*/ 113 w 120"/>
                  <a:gd name="T61" fmla="*/ 170 h 206"/>
                  <a:gd name="T62" fmla="*/ 113 w 120"/>
                  <a:gd name="T63" fmla="*/ 163 h 206"/>
                  <a:gd name="T64" fmla="*/ 113 w 120"/>
                  <a:gd name="T65" fmla="*/ 159 h 206"/>
                  <a:gd name="T66" fmla="*/ 113 w 120"/>
                  <a:gd name="T67" fmla="*/ 152 h 206"/>
                  <a:gd name="T68" fmla="*/ 113 w 120"/>
                  <a:gd name="T69" fmla="*/ 145 h 206"/>
                  <a:gd name="T70" fmla="*/ 113 w 120"/>
                  <a:gd name="T71" fmla="*/ 141 h 206"/>
                  <a:gd name="T72" fmla="*/ 120 w 120"/>
                  <a:gd name="T73" fmla="*/ 47 h 206"/>
                  <a:gd name="T74" fmla="*/ 37 w 120"/>
                  <a:gd name="T75" fmla="*/ 7 h 20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20"/>
                  <a:gd name="T115" fmla="*/ 0 h 206"/>
                  <a:gd name="T116" fmla="*/ 120 w 120"/>
                  <a:gd name="T117" fmla="*/ 206 h 20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20" h="206">
                    <a:moveTo>
                      <a:pt x="37" y="7"/>
                    </a:moveTo>
                    <a:lnTo>
                      <a:pt x="37" y="7"/>
                    </a:lnTo>
                    <a:lnTo>
                      <a:pt x="33" y="7"/>
                    </a:lnTo>
                    <a:lnTo>
                      <a:pt x="33" y="11"/>
                    </a:lnTo>
                    <a:lnTo>
                      <a:pt x="29" y="14"/>
                    </a:lnTo>
                    <a:lnTo>
                      <a:pt x="26" y="18"/>
                    </a:lnTo>
                    <a:lnTo>
                      <a:pt x="22" y="21"/>
                    </a:lnTo>
                    <a:lnTo>
                      <a:pt x="19" y="25"/>
                    </a:lnTo>
                    <a:lnTo>
                      <a:pt x="19" y="29"/>
                    </a:lnTo>
                    <a:lnTo>
                      <a:pt x="19" y="32"/>
                    </a:lnTo>
                    <a:lnTo>
                      <a:pt x="15" y="36"/>
                    </a:lnTo>
                    <a:lnTo>
                      <a:pt x="11" y="40"/>
                    </a:lnTo>
                    <a:lnTo>
                      <a:pt x="11" y="43"/>
                    </a:lnTo>
                    <a:lnTo>
                      <a:pt x="11" y="47"/>
                    </a:lnTo>
                    <a:lnTo>
                      <a:pt x="11" y="50"/>
                    </a:lnTo>
                    <a:lnTo>
                      <a:pt x="11" y="54"/>
                    </a:lnTo>
                    <a:lnTo>
                      <a:pt x="15" y="65"/>
                    </a:lnTo>
                    <a:lnTo>
                      <a:pt x="0" y="94"/>
                    </a:lnTo>
                    <a:lnTo>
                      <a:pt x="8" y="101"/>
                    </a:lnTo>
                    <a:lnTo>
                      <a:pt x="8" y="105"/>
                    </a:lnTo>
                    <a:lnTo>
                      <a:pt x="4" y="108"/>
                    </a:lnTo>
                    <a:lnTo>
                      <a:pt x="4" y="112"/>
                    </a:lnTo>
                    <a:lnTo>
                      <a:pt x="4" y="116"/>
                    </a:lnTo>
                    <a:lnTo>
                      <a:pt x="4" y="119"/>
                    </a:lnTo>
                    <a:lnTo>
                      <a:pt x="4" y="123"/>
                    </a:lnTo>
                    <a:lnTo>
                      <a:pt x="4" y="126"/>
                    </a:lnTo>
                    <a:lnTo>
                      <a:pt x="4" y="130"/>
                    </a:lnTo>
                    <a:lnTo>
                      <a:pt x="4" y="134"/>
                    </a:lnTo>
                    <a:lnTo>
                      <a:pt x="4" y="137"/>
                    </a:lnTo>
                    <a:lnTo>
                      <a:pt x="8" y="137"/>
                    </a:lnTo>
                    <a:lnTo>
                      <a:pt x="8" y="141"/>
                    </a:lnTo>
                    <a:lnTo>
                      <a:pt x="8" y="152"/>
                    </a:lnTo>
                    <a:lnTo>
                      <a:pt x="8" y="155"/>
                    </a:lnTo>
                    <a:lnTo>
                      <a:pt x="11" y="155"/>
                    </a:lnTo>
                    <a:lnTo>
                      <a:pt x="15" y="159"/>
                    </a:lnTo>
                    <a:lnTo>
                      <a:pt x="19" y="163"/>
                    </a:lnTo>
                    <a:lnTo>
                      <a:pt x="22" y="163"/>
                    </a:lnTo>
                    <a:lnTo>
                      <a:pt x="26" y="163"/>
                    </a:lnTo>
                    <a:lnTo>
                      <a:pt x="29" y="166"/>
                    </a:lnTo>
                    <a:lnTo>
                      <a:pt x="33" y="166"/>
                    </a:lnTo>
                    <a:lnTo>
                      <a:pt x="29" y="206"/>
                    </a:lnTo>
                    <a:lnTo>
                      <a:pt x="120" y="192"/>
                    </a:lnTo>
                    <a:lnTo>
                      <a:pt x="120" y="188"/>
                    </a:lnTo>
                    <a:lnTo>
                      <a:pt x="117" y="184"/>
                    </a:lnTo>
                    <a:lnTo>
                      <a:pt x="117" y="177"/>
                    </a:lnTo>
                    <a:lnTo>
                      <a:pt x="113" y="170"/>
                    </a:lnTo>
                    <a:lnTo>
                      <a:pt x="113" y="166"/>
                    </a:lnTo>
                    <a:lnTo>
                      <a:pt x="113" y="163"/>
                    </a:lnTo>
                    <a:lnTo>
                      <a:pt x="113" y="159"/>
                    </a:lnTo>
                    <a:lnTo>
                      <a:pt x="113" y="155"/>
                    </a:lnTo>
                    <a:lnTo>
                      <a:pt x="113" y="152"/>
                    </a:lnTo>
                    <a:lnTo>
                      <a:pt x="113" y="148"/>
                    </a:lnTo>
                    <a:lnTo>
                      <a:pt x="113" y="145"/>
                    </a:lnTo>
                    <a:lnTo>
                      <a:pt x="113" y="141"/>
                    </a:lnTo>
                    <a:lnTo>
                      <a:pt x="120" y="47"/>
                    </a:lnTo>
                    <a:lnTo>
                      <a:pt x="66" y="0"/>
                    </a:lnTo>
                    <a:lnTo>
                      <a:pt x="37" y="7"/>
                    </a:lnTo>
                    <a:close/>
                  </a:path>
                </a:pathLst>
              </a:custGeom>
              <a:solidFill>
                <a:srgbClr val="8529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3" name="Freeform 87"/>
              <p:cNvSpPr>
                <a:spLocks/>
              </p:cNvSpPr>
              <p:nvPr/>
            </p:nvSpPr>
            <p:spPr bwMode="auto">
              <a:xfrm>
                <a:off x="3946" y="2438"/>
                <a:ext cx="44" cy="36"/>
              </a:xfrm>
              <a:custGeom>
                <a:avLst/>
                <a:gdLst>
                  <a:gd name="T0" fmla="*/ 36 w 44"/>
                  <a:gd name="T1" fmla="*/ 0 h 36"/>
                  <a:gd name="T2" fmla="*/ 36 w 44"/>
                  <a:gd name="T3" fmla="*/ 0 h 36"/>
                  <a:gd name="T4" fmla="*/ 33 w 44"/>
                  <a:gd name="T5" fmla="*/ 0 h 36"/>
                  <a:gd name="T6" fmla="*/ 29 w 44"/>
                  <a:gd name="T7" fmla="*/ 0 h 36"/>
                  <a:gd name="T8" fmla="*/ 26 w 44"/>
                  <a:gd name="T9" fmla="*/ 0 h 36"/>
                  <a:gd name="T10" fmla="*/ 22 w 44"/>
                  <a:gd name="T11" fmla="*/ 0 h 36"/>
                  <a:gd name="T12" fmla="*/ 22 w 44"/>
                  <a:gd name="T13" fmla="*/ 4 h 36"/>
                  <a:gd name="T14" fmla="*/ 18 w 44"/>
                  <a:gd name="T15" fmla="*/ 4 h 36"/>
                  <a:gd name="T16" fmla="*/ 18 w 44"/>
                  <a:gd name="T17" fmla="*/ 4 h 36"/>
                  <a:gd name="T18" fmla="*/ 15 w 44"/>
                  <a:gd name="T19" fmla="*/ 4 h 36"/>
                  <a:gd name="T20" fmla="*/ 11 w 44"/>
                  <a:gd name="T21" fmla="*/ 4 h 36"/>
                  <a:gd name="T22" fmla="*/ 11 w 44"/>
                  <a:gd name="T23" fmla="*/ 7 h 36"/>
                  <a:gd name="T24" fmla="*/ 7 w 44"/>
                  <a:gd name="T25" fmla="*/ 7 h 36"/>
                  <a:gd name="T26" fmla="*/ 4 w 44"/>
                  <a:gd name="T27" fmla="*/ 11 h 36"/>
                  <a:gd name="T28" fmla="*/ 4 w 44"/>
                  <a:gd name="T29" fmla="*/ 11 h 36"/>
                  <a:gd name="T30" fmla="*/ 4 w 44"/>
                  <a:gd name="T31" fmla="*/ 14 h 36"/>
                  <a:gd name="T32" fmla="*/ 4 w 44"/>
                  <a:gd name="T33" fmla="*/ 18 h 36"/>
                  <a:gd name="T34" fmla="*/ 0 w 44"/>
                  <a:gd name="T35" fmla="*/ 18 h 36"/>
                  <a:gd name="T36" fmla="*/ 4 w 44"/>
                  <a:gd name="T37" fmla="*/ 22 h 36"/>
                  <a:gd name="T38" fmla="*/ 4 w 44"/>
                  <a:gd name="T39" fmla="*/ 22 h 36"/>
                  <a:gd name="T40" fmla="*/ 4 w 44"/>
                  <a:gd name="T41" fmla="*/ 22 h 36"/>
                  <a:gd name="T42" fmla="*/ 15 w 44"/>
                  <a:gd name="T43" fmla="*/ 36 h 36"/>
                  <a:gd name="T44" fmla="*/ 44 w 44"/>
                  <a:gd name="T45" fmla="*/ 36 h 36"/>
                  <a:gd name="T46" fmla="*/ 44 w 44"/>
                  <a:gd name="T47" fmla="*/ 33 h 36"/>
                  <a:gd name="T48" fmla="*/ 44 w 44"/>
                  <a:gd name="T49" fmla="*/ 29 h 36"/>
                  <a:gd name="T50" fmla="*/ 44 w 44"/>
                  <a:gd name="T51" fmla="*/ 25 h 36"/>
                  <a:gd name="T52" fmla="*/ 44 w 44"/>
                  <a:gd name="T53" fmla="*/ 25 h 36"/>
                  <a:gd name="T54" fmla="*/ 44 w 44"/>
                  <a:gd name="T55" fmla="*/ 22 h 36"/>
                  <a:gd name="T56" fmla="*/ 44 w 44"/>
                  <a:gd name="T57" fmla="*/ 18 h 36"/>
                  <a:gd name="T58" fmla="*/ 44 w 44"/>
                  <a:gd name="T59" fmla="*/ 18 h 36"/>
                  <a:gd name="T60" fmla="*/ 44 w 44"/>
                  <a:gd name="T61" fmla="*/ 14 h 36"/>
                  <a:gd name="T62" fmla="*/ 44 w 44"/>
                  <a:gd name="T63" fmla="*/ 11 h 36"/>
                  <a:gd name="T64" fmla="*/ 44 w 44"/>
                  <a:gd name="T65" fmla="*/ 11 h 36"/>
                  <a:gd name="T66" fmla="*/ 44 w 44"/>
                  <a:gd name="T67" fmla="*/ 7 h 36"/>
                  <a:gd name="T68" fmla="*/ 44 w 44"/>
                  <a:gd name="T69" fmla="*/ 4 h 36"/>
                  <a:gd name="T70" fmla="*/ 36 w 44"/>
                  <a:gd name="T71" fmla="*/ 0 h 36"/>
                  <a:gd name="T72" fmla="*/ 36 w 44"/>
                  <a:gd name="T73" fmla="*/ 0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4"/>
                  <a:gd name="T112" fmla="*/ 0 h 36"/>
                  <a:gd name="T113" fmla="*/ 44 w 44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4" h="36">
                    <a:moveTo>
                      <a:pt x="36" y="0"/>
                    </a:moveTo>
                    <a:lnTo>
                      <a:pt x="36" y="0"/>
                    </a:lnTo>
                    <a:lnTo>
                      <a:pt x="33" y="0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22" y="4"/>
                    </a:lnTo>
                    <a:lnTo>
                      <a:pt x="18" y="4"/>
                    </a:lnTo>
                    <a:lnTo>
                      <a:pt x="15" y="4"/>
                    </a:lnTo>
                    <a:lnTo>
                      <a:pt x="11" y="4"/>
                    </a:lnTo>
                    <a:lnTo>
                      <a:pt x="11" y="7"/>
                    </a:lnTo>
                    <a:lnTo>
                      <a:pt x="7" y="7"/>
                    </a:lnTo>
                    <a:lnTo>
                      <a:pt x="4" y="11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18"/>
                    </a:lnTo>
                    <a:lnTo>
                      <a:pt x="4" y="22"/>
                    </a:lnTo>
                    <a:lnTo>
                      <a:pt x="15" y="36"/>
                    </a:lnTo>
                    <a:lnTo>
                      <a:pt x="44" y="36"/>
                    </a:lnTo>
                    <a:lnTo>
                      <a:pt x="44" y="33"/>
                    </a:lnTo>
                    <a:lnTo>
                      <a:pt x="44" y="29"/>
                    </a:lnTo>
                    <a:lnTo>
                      <a:pt x="44" y="25"/>
                    </a:lnTo>
                    <a:lnTo>
                      <a:pt x="44" y="22"/>
                    </a:lnTo>
                    <a:lnTo>
                      <a:pt x="44" y="18"/>
                    </a:lnTo>
                    <a:lnTo>
                      <a:pt x="44" y="14"/>
                    </a:lnTo>
                    <a:lnTo>
                      <a:pt x="44" y="11"/>
                    </a:lnTo>
                    <a:lnTo>
                      <a:pt x="44" y="7"/>
                    </a:lnTo>
                    <a:lnTo>
                      <a:pt x="44" y="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4" name="Freeform 88"/>
              <p:cNvSpPr>
                <a:spLocks/>
              </p:cNvSpPr>
              <p:nvPr/>
            </p:nvSpPr>
            <p:spPr bwMode="auto">
              <a:xfrm>
                <a:off x="3604" y="2996"/>
                <a:ext cx="171" cy="54"/>
              </a:xfrm>
              <a:custGeom>
                <a:avLst/>
                <a:gdLst>
                  <a:gd name="T0" fmla="*/ 87 w 171"/>
                  <a:gd name="T1" fmla="*/ 7 h 54"/>
                  <a:gd name="T2" fmla="*/ 146 w 171"/>
                  <a:gd name="T3" fmla="*/ 7 h 54"/>
                  <a:gd name="T4" fmla="*/ 171 w 171"/>
                  <a:gd name="T5" fmla="*/ 14 h 54"/>
                  <a:gd name="T6" fmla="*/ 153 w 171"/>
                  <a:gd name="T7" fmla="*/ 40 h 54"/>
                  <a:gd name="T8" fmla="*/ 124 w 171"/>
                  <a:gd name="T9" fmla="*/ 54 h 54"/>
                  <a:gd name="T10" fmla="*/ 84 w 171"/>
                  <a:gd name="T11" fmla="*/ 51 h 54"/>
                  <a:gd name="T12" fmla="*/ 55 w 171"/>
                  <a:gd name="T13" fmla="*/ 47 h 54"/>
                  <a:gd name="T14" fmla="*/ 51 w 171"/>
                  <a:gd name="T15" fmla="*/ 47 h 54"/>
                  <a:gd name="T16" fmla="*/ 47 w 171"/>
                  <a:gd name="T17" fmla="*/ 43 h 54"/>
                  <a:gd name="T18" fmla="*/ 40 w 171"/>
                  <a:gd name="T19" fmla="*/ 43 h 54"/>
                  <a:gd name="T20" fmla="*/ 33 w 171"/>
                  <a:gd name="T21" fmla="*/ 40 h 54"/>
                  <a:gd name="T22" fmla="*/ 26 w 171"/>
                  <a:gd name="T23" fmla="*/ 40 h 54"/>
                  <a:gd name="T24" fmla="*/ 18 w 171"/>
                  <a:gd name="T25" fmla="*/ 40 h 54"/>
                  <a:gd name="T26" fmla="*/ 11 w 171"/>
                  <a:gd name="T27" fmla="*/ 36 h 54"/>
                  <a:gd name="T28" fmla="*/ 7 w 171"/>
                  <a:gd name="T29" fmla="*/ 36 h 54"/>
                  <a:gd name="T30" fmla="*/ 4 w 171"/>
                  <a:gd name="T31" fmla="*/ 32 h 54"/>
                  <a:gd name="T32" fmla="*/ 0 w 171"/>
                  <a:gd name="T33" fmla="*/ 32 h 54"/>
                  <a:gd name="T34" fmla="*/ 0 w 171"/>
                  <a:gd name="T35" fmla="*/ 29 h 54"/>
                  <a:gd name="T36" fmla="*/ 4 w 171"/>
                  <a:gd name="T37" fmla="*/ 14 h 54"/>
                  <a:gd name="T38" fmla="*/ 11 w 171"/>
                  <a:gd name="T39" fmla="*/ 14 h 54"/>
                  <a:gd name="T40" fmla="*/ 15 w 171"/>
                  <a:gd name="T41" fmla="*/ 14 h 54"/>
                  <a:gd name="T42" fmla="*/ 22 w 171"/>
                  <a:gd name="T43" fmla="*/ 14 h 54"/>
                  <a:gd name="T44" fmla="*/ 26 w 171"/>
                  <a:gd name="T45" fmla="*/ 14 h 54"/>
                  <a:gd name="T46" fmla="*/ 33 w 171"/>
                  <a:gd name="T47" fmla="*/ 14 h 54"/>
                  <a:gd name="T48" fmla="*/ 36 w 171"/>
                  <a:gd name="T49" fmla="*/ 11 h 54"/>
                  <a:gd name="T50" fmla="*/ 44 w 171"/>
                  <a:gd name="T51" fmla="*/ 11 h 54"/>
                  <a:gd name="T52" fmla="*/ 51 w 171"/>
                  <a:gd name="T53" fmla="*/ 11 h 54"/>
                  <a:gd name="T54" fmla="*/ 55 w 171"/>
                  <a:gd name="T55" fmla="*/ 11 h 54"/>
                  <a:gd name="T56" fmla="*/ 58 w 171"/>
                  <a:gd name="T57" fmla="*/ 7 h 54"/>
                  <a:gd name="T58" fmla="*/ 66 w 171"/>
                  <a:gd name="T59" fmla="*/ 7 h 54"/>
                  <a:gd name="T60" fmla="*/ 73 w 171"/>
                  <a:gd name="T61" fmla="*/ 3 h 54"/>
                  <a:gd name="T62" fmla="*/ 73 w 171"/>
                  <a:gd name="T63" fmla="*/ 3 h 54"/>
                  <a:gd name="T64" fmla="*/ 76 w 171"/>
                  <a:gd name="T65" fmla="*/ 0 h 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1"/>
                  <a:gd name="T100" fmla="*/ 0 h 54"/>
                  <a:gd name="T101" fmla="*/ 171 w 171"/>
                  <a:gd name="T102" fmla="*/ 54 h 5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1" h="54">
                    <a:moveTo>
                      <a:pt x="76" y="0"/>
                    </a:moveTo>
                    <a:lnTo>
                      <a:pt x="87" y="7"/>
                    </a:lnTo>
                    <a:lnTo>
                      <a:pt x="120" y="11"/>
                    </a:lnTo>
                    <a:lnTo>
                      <a:pt x="146" y="7"/>
                    </a:lnTo>
                    <a:lnTo>
                      <a:pt x="164" y="7"/>
                    </a:lnTo>
                    <a:lnTo>
                      <a:pt x="171" y="14"/>
                    </a:lnTo>
                    <a:lnTo>
                      <a:pt x="171" y="36"/>
                    </a:lnTo>
                    <a:lnTo>
                      <a:pt x="153" y="40"/>
                    </a:lnTo>
                    <a:lnTo>
                      <a:pt x="124" y="40"/>
                    </a:lnTo>
                    <a:lnTo>
                      <a:pt x="124" y="54"/>
                    </a:lnTo>
                    <a:lnTo>
                      <a:pt x="102" y="54"/>
                    </a:lnTo>
                    <a:lnTo>
                      <a:pt x="84" y="51"/>
                    </a:lnTo>
                    <a:lnTo>
                      <a:pt x="76" y="47"/>
                    </a:lnTo>
                    <a:lnTo>
                      <a:pt x="55" y="47"/>
                    </a:lnTo>
                    <a:lnTo>
                      <a:pt x="51" y="47"/>
                    </a:lnTo>
                    <a:lnTo>
                      <a:pt x="47" y="43"/>
                    </a:lnTo>
                    <a:lnTo>
                      <a:pt x="44" y="43"/>
                    </a:lnTo>
                    <a:lnTo>
                      <a:pt x="40" y="43"/>
                    </a:lnTo>
                    <a:lnTo>
                      <a:pt x="36" y="43"/>
                    </a:lnTo>
                    <a:lnTo>
                      <a:pt x="33" y="40"/>
                    </a:lnTo>
                    <a:lnTo>
                      <a:pt x="29" y="40"/>
                    </a:lnTo>
                    <a:lnTo>
                      <a:pt x="26" y="40"/>
                    </a:lnTo>
                    <a:lnTo>
                      <a:pt x="22" y="40"/>
                    </a:lnTo>
                    <a:lnTo>
                      <a:pt x="18" y="40"/>
                    </a:lnTo>
                    <a:lnTo>
                      <a:pt x="15" y="36"/>
                    </a:lnTo>
                    <a:lnTo>
                      <a:pt x="11" y="36"/>
                    </a:lnTo>
                    <a:lnTo>
                      <a:pt x="7" y="36"/>
                    </a:lnTo>
                    <a:lnTo>
                      <a:pt x="4" y="32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5" y="14"/>
                    </a:lnTo>
                    <a:lnTo>
                      <a:pt x="18" y="14"/>
                    </a:lnTo>
                    <a:lnTo>
                      <a:pt x="22" y="14"/>
                    </a:lnTo>
                    <a:lnTo>
                      <a:pt x="26" y="14"/>
                    </a:lnTo>
                    <a:lnTo>
                      <a:pt x="29" y="14"/>
                    </a:lnTo>
                    <a:lnTo>
                      <a:pt x="33" y="14"/>
                    </a:lnTo>
                    <a:lnTo>
                      <a:pt x="36" y="11"/>
                    </a:lnTo>
                    <a:lnTo>
                      <a:pt x="40" y="11"/>
                    </a:lnTo>
                    <a:lnTo>
                      <a:pt x="44" y="11"/>
                    </a:lnTo>
                    <a:lnTo>
                      <a:pt x="47" y="11"/>
                    </a:lnTo>
                    <a:lnTo>
                      <a:pt x="51" y="11"/>
                    </a:lnTo>
                    <a:lnTo>
                      <a:pt x="55" y="11"/>
                    </a:lnTo>
                    <a:lnTo>
                      <a:pt x="58" y="11"/>
                    </a:lnTo>
                    <a:lnTo>
                      <a:pt x="58" y="7"/>
                    </a:lnTo>
                    <a:lnTo>
                      <a:pt x="62" y="7"/>
                    </a:lnTo>
                    <a:lnTo>
                      <a:pt x="66" y="7"/>
                    </a:lnTo>
                    <a:lnTo>
                      <a:pt x="69" y="7"/>
                    </a:lnTo>
                    <a:lnTo>
                      <a:pt x="73" y="3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993D0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5" name="Freeform 89"/>
              <p:cNvSpPr>
                <a:spLocks/>
              </p:cNvSpPr>
              <p:nvPr/>
            </p:nvSpPr>
            <p:spPr bwMode="auto">
              <a:xfrm>
                <a:off x="3680" y="2952"/>
                <a:ext cx="91" cy="84"/>
              </a:xfrm>
              <a:custGeom>
                <a:avLst/>
                <a:gdLst>
                  <a:gd name="T0" fmla="*/ 15 w 91"/>
                  <a:gd name="T1" fmla="*/ 0 h 84"/>
                  <a:gd name="T2" fmla="*/ 15 w 91"/>
                  <a:gd name="T3" fmla="*/ 0 h 84"/>
                  <a:gd name="T4" fmla="*/ 15 w 91"/>
                  <a:gd name="T5" fmla="*/ 4 h 84"/>
                  <a:gd name="T6" fmla="*/ 15 w 91"/>
                  <a:gd name="T7" fmla="*/ 4 h 84"/>
                  <a:gd name="T8" fmla="*/ 19 w 91"/>
                  <a:gd name="T9" fmla="*/ 11 h 84"/>
                  <a:gd name="T10" fmla="*/ 19 w 91"/>
                  <a:gd name="T11" fmla="*/ 11 h 84"/>
                  <a:gd name="T12" fmla="*/ 19 w 91"/>
                  <a:gd name="T13" fmla="*/ 11 h 84"/>
                  <a:gd name="T14" fmla="*/ 19 w 91"/>
                  <a:gd name="T15" fmla="*/ 15 h 84"/>
                  <a:gd name="T16" fmla="*/ 19 w 91"/>
                  <a:gd name="T17" fmla="*/ 18 h 84"/>
                  <a:gd name="T18" fmla="*/ 15 w 91"/>
                  <a:gd name="T19" fmla="*/ 22 h 84"/>
                  <a:gd name="T20" fmla="*/ 15 w 91"/>
                  <a:gd name="T21" fmla="*/ 22 h 84"/>
                  <a:gd name="T22" fmla="*/ 15 w 91"/>
                  <a:gd name="T23" fmla="*/ 26 h 84"/>
                  <a:gd name="T24" fmla="*/ 15 w 91"/>
                  <a:gd name="T25" fmla="*/ 29 h 84"/>
                  <a:gd name="T26" fmla="*/ 15 w 91"/>
                  <a:gd name="T27" fmla="*/ 33 h 84"/>
                  <a:gd name="T28" fmla="*/ 15 w 91"/>
                  <a:gd name="T29" fmla="*/ 33 h 84"/>
                  <a:gd name="T30" fmla="*/ 11 w 91"/>
                  <a:gd name="T31" fmla="*/ 37 h 84"/>
                  <a:gd name="T32" fmla="*/ 11 w 91"/>
                  <a:gd name="T33" fmla="*/ 40 h 84"/>
                  <a:gd name="T34" fmla="*/ 11 w 91"/>
                  <a:gd name="T35" fmla="*/ 44 h 84"/>
                  <a:gd name="T36" fmla="*/ 8 w 91"/>
                  <a:gd name="T37" fmla="*/ 44 h 84"/>
                  <a:gd name="T38" fmla="*/ 8 w 91"/>
                  <a:gd name="T39" fmla="*/ 47 h 84"/>
                  <a:gd name="T40" fmla="*/ 8 w 91"/>
                  <a:gd name="T41" fmla="*/ 51 h 84"/>
                  <a:gd name="T42" fmla="*/ 4 w 91"/>
                  <a:gd name="T43" fmla="*/ 55 h 84"/>
                  <a:gd name="T44" fmla="*/ 4 w 91"/>
                  <a:gd name="T45" fmla="*/ 58 h 84"/>
                  <a:gd name="T46" fmla="*/ 0 w 91"/>
                  <a:gd name="T47" fmla="*/ 62 h 84"/>
                  <a:gd name="T48" fmla="*/ 0 w 91"/>
                  <a:gd name="T49" fmla="*/ 62 h 84"/>
                  <a:gd name="T50" fmla="*/ 19 w 91"/>
                  <a:gd name="T51" fmla="*/ 84 h 84"/>
                  <a:gd name="T52" fmla="*/ 70 w 91"/>
                  <a:gd name="T53" fmla="*/ 62 h 84"/>
                  <a:gd name="T54" fmla="*/ 91 w 91"/>
                  <a:gd name="T55" fmla="*/ 58 h 84"/>
                  <a:gd name="T56" fmla="*/ 88 w 91"/>
                  <a:gd name="T57" fmla="*/ 29 h 84"/>
                  <a:gd name="T58" fmla="*/ 15 w 91"/>
                  <a:gd name="T59" fmla="*/ 0 h 84"/>
                  <a:gd name="T60" fmla="*/ 15 w 91"/>
                  <a:gd name="T61" fmla="*/ 0 h 8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91"/>
                  <a:gd name="T94" fmla="*/ 0 h 84"/>
                  <a:gd name="T95" fmla="*/ 91 w 91"/>
                  <a:gd name="T96" fmla="*/ 84 h 8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91" h="84">
                    <a:moveTo>
                      <a:pt x="15" y="0"/>
                    </a:moveTo>
                    <a:lnTo>
                      <a:pt x="15" y="0"/>
                    </a:lnTo>
                    <a:lnTo>
                      <a:pt x="15" y="4"/>
                    </a:lnTo>
                    <a:lnTo>
                      <a:pt x="19" y="11"/>
                    </a:lnTo>
                    <a:lnTo>
                      <a:pt x="19" y="15"/>
                    </a:lnTo>
                    <a:lnTo>
                      <a:pt x="19" y="18"/>
                    </a:lnTo>
                    <a:lnTo>
                      <a:pt x="15" y="22"/>
                    </a:lnTo>
                    <a:lnTo>
                      <a:pt x="15" y="26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1" y="37"/>
                    </a:lnTo>
                    <a:lnTo>
                      <a:pt x="11" y="40"/>
                    </a:lnTo>
                    <a:lnTo>
                      <a:pt x="11" y="44"/>
                    </a:lnTo>
                    <a:lnTo>
                      <a:pt x="8" y="44"/>
                    </a:lnTo>
                    <a:lnTo>
                      <a:pt x="8" y="47"/>
                    </a:lnTo>
                    <a:lnTo>
                      <a:pt x="8" y="51"/>
                    </a:lnTo>
                    <a:lnTo>
                      <a:pt x="4" y="55"/>
                    </a:lnTo>
                    <a:lnTo>
                      <a:pt x="4" y="58"/>
                    </a:lnTo>
                    <a:lnTo>
                      <a:pt x="0" y="62"/>
                    </a:lnTo>
                    <a:lnTo>
                      <a:pt x="19" y="84"/>
                    </a:lnTo>
                    <a:lnTo>
                      <a:pt x="70" y="62"/>
                    </a:lnTo>
                    <a:lnTo>
                      <a:pt x="91" y="58"/>
                    </a:lnTo>
                    <a:lnTo>
                      <a:pt x="88" y="2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693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6" name="Freeform 90"/>
              <p:cNvSpPr>
                <a:spLocks/>
              </p:cNvSpPr>
              <p:nvPr/>
            </p:nvSpPr>
            <p:spPr bwMode="auto">
              <a:xfrm>
                <a:off x="3670" y="2760"/>
                <a:ext cx="272" cy="254"/>
              </a:xfrm>
              <a:custGeom>
                <a:avLst/>
                <a:gdLst>
                  <a:gd name="T0" fmla="*/ 149 w 272"/>
                  <a:gd name="T1" fmla="*/ 0 h 254"/>
                  <a:gd name="T2" fmla="*/ 131 w 272"/>
                  <a:gd name="T3" fmla="*/ 0 h 254"/>
                  <a:gd name="T4" fmla="*/ 112 w 272"/>
                  <a:gd name="T5" fmla="*/ 4 h 254"/>
                  <a:gd name="T6" fmla="*/ 83 w 272"/>
                  <a:gd name="T7" fmla="*/ 8 h 254"/>
                  <a:gd name="T8" fmla="*/ 61 w 272"/>
                  <a:gd name="T9" fmla="*/ 11 h 254"/>
                  <a:gd name="T10" fmla="*/ 40 w 272"/>
                  <a:gd name="T11" fmla="*/ 15 h 254"/>
                  <a:gd name="T12" fmla="*/ 29 w 272"/>
                  <a:gd name="T13" fmla="*/ 22 h 254"/>
                  <a:gd name="T14" fmla="*/ 21 w 272"/>
                  <a:gd name="T15" fmla="*/ 26 h 254"/>
                  <a:gd name="T16" fmla="*/ 18 w 272"/>
                  <a:gd name="T17" fmla="*/ 33 h 254"/>
                  <a:gd name="T18" fmla="*/ 18 w 272"/>
                  <a:gd name="T19" fmla="*/ 37 h 254"/>
                  <a:gd name="T20" fmla="*/ 14 w 272"/>
                  <a:gd name="T21" fmla="*/ 44 h 254"/>
                  <a:gd name="T22" fmla="*/ 14 w 272"/>
                  <a:gd name="T23" fmla="*/ 55 h 254"/>
                  <a:gd name="T24" fmla="*/ 10 w 272"/>
                  <a:gd name="T25" fmla="*/ 66 h 254"/>
                  <a:gd name="T26" fmla="*/ 10 w 272"/>
                  <a:gd name="T27" fmla="*/ 80 h 254"/>
                  <a:gd name="T28" fmla="*/ 10 w 272"/>
                  <a:gd name="T29" fmla="*/ 95 h 254"/>
                  <a:gd name="T30" fmla="*/ 10 w 272"/>
                  <a:gd name="T31" fmla="*/ 105 h 254"/>
                  <a:gd name="T32" fmla="*/ 10 w 272"/>
                  <a:gd name="T33" fmla="*/ 120 h 254"/>
                  <a:gd name="T34" fmla="*/ 10 w 272"/>
                  <a:gd name="T35" fmla="*/ 134 h 254"/>
                  <a:gd name="T36" fmla="*/ 10 w 272"/>
                  <a:gd name="T37" fmla="*/ 145 h 254"/>
                  <a:gd name="T38" fmla="*/ 10 w 272"/>
                  <a:gd name="T39" fmla="*/ 156 h 254"/>
                  <a:gd name="T40" fmla="*/ 10 w 272"/>
                  <a:gd name="T41" fmla="*/ 163 h 254"/>
                  <a:gd name="T42" fmla="*/ 10 w 272"/>
                  <a:gd name="T43" fmla="*/ 171 h 254"/>
                  <a:gd name="T44" fmla="*/ 10 w 272"/>
                  <a:gd name="T45" fmla="*/ 181 h 254"/>
                  <a:gd name="T46" fmla="*/ 7 w 272"/>
                  <a:gd name="T47" fmla="*/ 189 h 254"/>
                  <a:gd name="T48" fmla="*/ 7 w 272"/>
                  <a:gd name="T49" fmla="*/ 196 h 254"/>
                  <a:gd name="T50" fmla="*/ 3 w 272"/>
                  <a:gd name="T51" fmla="*/ 207 h 254"/>
                  <a:gd name="T52" fmla="*/ 3 w 272"/>
                  <a:gd name="T53" fmla="*/ 214 h 254"/>
                  <a:gd name="T54" fmla="*/ 0 w 272"/>
                  <a:gd name="T55" fmla="*/ 221 h 254"/>
                  <a:gd name="T56" fmla="*/ 0 w 272"/>
                  <a:gd name="T57" fmla="*/ 229 h 254"/>
                  <a:gd name="T58" fmla="*/ 3 w 272"/>
                  <a:gd name="T59" fmla="*/ 229 h 254"/>
                  <a:gd name="T60" fmla="*/ 10 w 272"/>
                  <a:gd name="T61" fmla="*/ 232 h 254"/>
                  <a:gd name="T62" fmla="*/ 18 w 272"/>
                  <a:gd name="T63" fmla="*/ 236 h 254"/>
                  <a:gd name="T64" fmla="*/ 29 w 272"/>
                  <a:gd name="T65" fmla="*/ 239 h 254"/>
                  <a:gd name="T66" fmla="*/ 40 w 272"/>
                  <a:gd name="T67" fmla="*/ 243 h 254"/>
                  <a:gd name="T68" fmla="*/ 54 w 272"/>
                  <a:gd name="T69" fmla="*/ 247 h 254"/>
                  <a:gd name="T70" fmla="*/ 65 w 272"/>
                  <a:gd name="T71" fmla="*/ 250 h 254"/>
                  <a:gd name="T72" fmla="*/ 72 w 272"/>
                  <a:gd name="T73" fmla="*/ 250 h 254"/>
                  <a:gd name="T74" fmla="*/ 76 w 272"/>
                  <a:gd name="T75" fmla="*/ 254 h 254"/>
                  <a:gd name="T76" fmla="*/ 120 w 272"/>
                  <a:gd name="T77" fmla="*/ 243 h 254"/>
                  <a:gd name="T78" fmla="*/ 123 w 272"/>
                  <a:gd name="T79" fmla="*/ 239 h 254"/>
                  <a:gd name="T80" fmla="*/ 127 w 272"/>
                  <a:gd name="T81" fmla="*/ 229 h 254"/>
                  <a:gd name="T82" fmla="*/ 134 w 272"/>
                  <a:gd name="T83" fmla="*/ 214 h 254"/>
                  <a:gd name="T84" fmla="*/ 141 w 272"/>
                  <a:gd name="T85" fmla="*/ 196 h 254"/>
                  <a:gd name="T86" fmla="*/ 149 w 272"/>
                  <a:gd name="T87" fmla="*/ 181 h 254"/>
                  <a:gd name="T88" fmla="*/ 149 w 272"/>
                  <a:gd name="T89" fmla="*/ 163 h 254"/>
                  <a:gd name="T90" fmla="*/ 152 w 272"/>
                  <a:gd name="T91" fmla="*/ 149 h 254"/>
                  <a:gd name="T92" fmla="*/ 149 w 272"/>
                  <a:gd name="T93" fmla="*/ 138 h 254"/>
                  <a:gd name="T94" fmla="*/ 149 w 272"/>
                  <a:gd name="T95" fmla="*/ 127 h 254"/>
                  <a:gd name="T96" fmla="*/ 272 w 272"/>
                  <a:gd name="T97" fmla="*/ 80 h 25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72"/>
                  <a:gd name="T148" fmla="*/ 0 h 254"/>
                  <a:gd name="T149" fmla="*/ 272 w 272"/>
                  <a:gd name="T150" fmla="*/ 254 h 25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72" h="254">
                    <a:moveTo>
                      <a:pt x="149" y="0"/>
                    </a:moveTo>
                    <a:lnTo>
                      <a:pt x="149" y="0"/>
                    </a:lnTo>
                    <a:lnTo>
                      <a:pt x="141" y="0"/>
                    </a:lnTo>
                    <a:lnTo>
                      <a:pt x="138" y="0"/>
                    </a:lnTo>
                    <a:lnTo>
                      <a:pt x="131" y="0"/>
                    </a:lnTo>
                    <a:lnTo>
                      <a:pt x="127" y="0"/>
                    </a:lnTo>
                    <a:lnTo>
                      <a:pt x="120" y="0"/>
                    </a:lnTo>
                    <a:lnTo>
                      <a:pt x="112" y="4"/>
                    </a:lnTo>
                    <a:lnTo>
                      <a:pt x="101" y="4"/>
                    </a:lnTo>
                    <a:lnTo>
                      <a:pt x="94" y="4"/>
                    </a:lnTo>
                    <a:lnTo>
                      <a:pt x="83" y="8"/>
                    </a:lnTo>
                    <a:lnTo>
                      <a:pt x="76" y="8"/>
                    </a:lnTo>
                    <a:lnTo>
                      <a:pt x="69" y="11"/>
                    </a:lnTo>
                    <a:lnTo>
                      <a:pt x="61" y="11"/>
                    </a:lnTo>
                    <a:lnTo>
                      <a:pt x="54" y="15"/>
                    </a:lnTo>
                    <a:lnTo>
                      <a:pt x="47" y="15"/>
                    </a:lnTo>
                    <a:lnTo>
                      <a:pt x="40" y="15"/>
                    </a:lnTo>
                    <a:lnTo>
                      <a:pt x="36" y="18"/>
                    </a:lnTo>
                    <a:lnTo>
                      <a:pt x="32" y="18"/>
                    </a:lnTo>
                    <a:lnTo>
                      <a:pt x="29" y="22"/>
                    </a:lnTo>
                    <a:lnTo>
                      <a:pt x="25" y="22"/>
                    </a:lnTo>
                    <a:lnTo>
                      <a:pt x="21" y="26"/>
                    </a:lnTo>
                    <a:lnTo>
                      <a:pt x="18" y="29"/>
                    </a:lnTo>
                    <a:lnTo>
                      <a:pt x="18" y="33"/>
                    </a:lnTo>
                    <a:lnTo>
                      <a:pt x="18" y="37"/>
                    </a:lnTo>
                    <a:lnTo>
                      <a:pt x="18" y="40"/>
                    </a:lnTo>
                    <a:lnTo>
                      <a:pt x="14" y="44"/>
                    </a:lnTo>
                    <a:lnTo>
                      <a:pt x="14" y="47"/>
                    </a:lnTo>
                    <a:lnTo>
                      <a:pt x="14" y="51"/>
                    </a:lnTo>
                    <a:lnTo>
                      <a:pt x="14" y="55"/>
                    </a:lnTo>
                    <a:lnTo>
                      <a:pt x="14" y="58"/>
                    </a:lnTo>
                    <a:lnTo>
                      <a:pt x="14" y="62"/>
                    </a:lnTo>
                    <a:lnTo>
                      <a:pt x="10" y="66"/>
                    </a:lnTo>
                    <a:lnTo>
                      <a:pt x="10" y="69"/>
                    </a:lnTo>
                    <a:lnTo>
                      <a:pt x="10" y="73"/>
                    </a:lnTo>
                    <a:lnTo>
                      <a:pt x="10" y="80"/>
                    </a:lnTo>
                    <a:lnTo>
                      <a:pt x="10" y="84"/>
                    </a:lnTo>
                    <a:lnTo>
                      <a:pt x="10" y="87"/>
                    </a:lnTo>
                    <a:lnTo>
                      <a:pt x="10" y="95"/>
                    </a:lnTo>
                    <a:lnTo>
                      <a:pt x="10" y="98"/>
                    </a:lnTo>
                    <a:lnTo>
                      <a:pt x="10" y="102"/>
                    </a:lnTo>
                    <a:lnTo>
                      <a:pt x="10" y="105"/>
                    </a:lnTo>
                    <a:lnTo>
                      <a:pt x="10" y="113"/>
                    </a:lnTo>
                    <a:lnTo>
                      <a:pt x="10" y="116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0" y="131"/>
                    </a:lnTo>
                    <a:lnTo>
                      <a:pt x="10" y="134"/>
                    </a:lnTo>
                    <a:lnTo>
                      <a:pt x="10" y="138"/>
                    </a:lnTo>
                    <a:lnTo>
                      <a:pt x="10" y="142"/>
                    </a:lnTo>
                    <a:lnTo>
                      <a:pt x="10" y="145"/>
                    </a:lnTo>
                    <a:lnTo>
                      <a:pt x="10" y="149"/>
                    </a:lnTo>
                    <a:lnTo>
                      <a:pt x="10" y="152"/>
                    </a:lnTo>
                    <a:lnTo>
                      <a:pt x="10" y="156"/>
                    </a:lnTo>
                    <a:lnTo>
                      <a:pt x="10" y="160"/>
                    </a:lnTo>
                    <a:lnTo>
                      <a:pt x="10" y="163"/>
                    </a:lnTo>
                    <a:lnTo>
                      <a:pt x="10" y="167"/>
                    </a:lnTo>
                    <a:lnTo>
                      <a:pt x="10" y="171"/>
                    </a:lnTo>
                    <a:lnTo>
                      <a:pt x="10" y="174"/>
                    </a:lnTo>
                    <a:lnTo>
                      <a:pt x="10" y="181"/>
                    </a:lnTo>
                    <a:lnTo>
                      <a:pt x="7" y="185"/>
                    </a:lnTo>
                    <a:lnTo>
                      <a:pt x="7" y="189"/>
                    </a:lnTo>
                    <a:lnTo>
                      <a:pt x="7" y="192"/>
                    </a:lnTo>
                    <a:lnTo>
                      <a:pt x="7" y="196"/>
                    </a:lnTo>
                    <a:lnTo>
                      <a:pt x="7" y="200"/>
                    </a:lnTo>
                    <a:lnTo>
                      <a:pt x="3" y="203"/>
                    </a:lnTo>
                    <a:lnTo>
                      <a:pt x="3" y="207"/>
                    </a:lnTo>
                    <a:lnTo>
                      <a:pt x="3" y="210"/>
                    </a:lnTo>
                    <a:lnTo>
                      <a:pt x="3" y="214"/>
                    </a:lnTo>
                    <a:lnTo>
                      <a:pt x="0" y="218"/>
                    </a:lnTo>
                    <a:lnTo>
                      <a:pt x="0" y="221"/>
                    </a:lnTo>
                    <a:lnTo>
                      <a:pt x="0" y="225"/>
                    </a:lnTo>
                    <a:lnTo>
                      <a:pt x="0" y="229"/>
                    </a:lnTo>
                    <a:lnTo>
                      <a:pt x="3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10" y="232"/>
                    </a:lnTo>
                    <a:lnTo>
                      <a:pt x="14" y="232"/>
                    </a:lnTo>
                    <a:lnTo>
                      <a:pt x="18" y="236"/>
                    </a:lnTo>
                    <a:lnTo>
                      <a:pt x="21" y="236"/>
                    </a:lnTo>
                    <a:lnTo>
                      <a:pt x="25" y="239"/>
                    </a:lnTo>
                    <a:lnTo>
                      <a:pt x="29" y="239"/>
                    </a:lnTo>
                    <a:lnTo>
                      <a:pt x="32" y="239"/>
                    </a:lnTo>
                    <a:lnTo>
                      <a:pt x="36" y="243"/>
                    </a:lnTo>
                    <a:lnTo>
                      <a:pt x="40" y="243"/>
                    </a:lnTo>
                    <a:lnTo>
                      <a:pt x="43" y="243"/>
                    </a:lnTo>
                    <a:lnTo>
                      <a:pt x="47" y="243"/>
                    </a:lnTo>
                    <a:lnTo>
                      <a:pt x="54" y="247"/>
                    </a:lnTo>
                    <a:lnTo>
                      <a:pt x="58" y="247"/>
                    </a:lnTo>
                    <a:lnTo>
                      <a:pt x="61" y="247"/>
                    </a:lnTo>
                    <a:lnTo>
                      <a:pt x="65" y="250"/>
                    </a:lnTo>
                    <a:lnTo>
                      <a:pt x="69" y="250"/>
                    </a:lnTo>
                    <a:lnTo>
                      <a:pt x="72" y="250"/>
                    </a:lnTo>
                    <a:lnTo>
                      <a:pt x="76" y="254"/>
                    </a:lnTo>
                    <a:lnTo>
                      <a:pt x="91" y="243"/>
                    </a:lnTo>
                    <a:lnTo>
                      <a:pt x="120" y="243"/>
                    </a:lnTo>
                    <a:lnTo>
                      <a:pt x="123" y="239"/>
                    </a:lnTo>
                    <a:lnTo>
                      <a:pt x="123" y="236"/>
                    </a:lnTo>
                    <a:lnTo>
                      <a:pt x="127" y="232"/>
                    </a:lnTo>
                    <a:lnTo>
                      <a:pt x="127" y="229"/>
                    </a:lnTo>
                    <a:lnTo>
                      <a:pt x="131" y="225"/>
                    </a:lnTo>
                    <a:lnTo>
                      <a:pt x="134" y="218"/>
                    </a:lnTo>
                    <a:lnTo>
                      <a:pt x="134" y="214"/>
                    </a:lnTo>
                    <a:lnTo>
                      <a:pt x="138" y="207"/>
                    </a:lnTo>
                    <a:lnTo>
                      <a:pt x="141" y="203"/>
                    </a:lnTo>
                    <a:lnTo>
                      <a:pt x="141" y="196"/>
                    </a:lnTo>
                    <a:lnTo>
                      <a:pt x="145" y="192"/>
                    </a:lnTo>
                    <a:lnTo>
                      <a:pt x="145" y="185"/>
                    </a:lnTo>
                    <a:lnTo>
                      <a:pt x="149" y="181"/>
                    </a:lnTo>
                    <a:lnTo>
                      <a:pt x="149" y="174"/>
                    </a:lnTo>
                    <a:lnTo>
                      <a:pt x="149" y="171"/>
                    </a:lnTo>
                    <a:lnTo>
                      <a:pt x="149" y="163"/>
                    </a:lnTo>
                    <a:lnTo>
                      <a:pt x="152" y="160"/>
                    </a:lnTo>
                    <a:lnTo>
                      <a:pt x="152" y="152"/>
                    </a:lnTo>
                    <a:lnTo>
                      <a:pt x="152" y="149"/>
                    </a:lnTo>
                    <a:lnTo>
                      <a:pt x="152" y="145"/>
                    </a:lnTo>
                    <a:lnTo>
                      <a:pt x="152" y="142"/>
                    </a:lnTo>
                    <a:lnTo>
                      <a:pt x="149" y="138"/>
                    </a:lnTo>
                    <a:lnTo>
                      <a:pt x="149" y="134"/>
                    </a:lnTo>
                    <a:lnTo>
                      <a:pt x="149" y="131"/>
                    </a:lnTo>
                    <a:lnTo>
                      <a:pt x="149" y="127"/>
                    </a:lnTo>
                    <a:lnTo>
                      <a:pt x="149" y="124"/>
                    </a:lnTo>
                    <a:lnTo>
                      <a:pt x="272" y="80"/>
                    </a:lnTo>
                    <a:lnTo>
                      <a:pt x="149" y="0"/>
                    </a:lnTo>
                    <a:close/>
                  </a:path>
                </a:pathLst>
              </a:custGeom>
              <a:solidFill>
                <a:srgbClr val="C299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7" name="Freeform 91"/>
              <p:cNvSpPr>
                <a:spLocks/>
              </p:cNvSpPr>
              <p:nvPr/>
            </p:nvSpPr>
            <p:spPr bwMode="auto">
              <a:xfrm>
                <a:off x="3680" y="2771"/>
                <a:ext cx="292" cy="243"/>
              </a:xfrm>
              <a:custGeom>
                <a:avLst/>
                <a:gdLst>
                  <a:gd name="T0" fmla="*/ 66 w 292"/>
                  <a:gd name="T1" fmla="*/ 11 h 243"/>
                  <a:gd name="T2" fmla="*/ 62 w 292"/>
                  <a:gd name="T3" fmla="*/ 18 h 243"/>
                  <a:gd name="T4" fmla="*/ 66 w 292"/>
                  <a:gd name="T5" fmla="*/ 26 h 243"/>
                  <a:gd name="T6" fmla="*/ 70 w 292"/>
                  <a:gd name="T7" fmla="*/ 36 h 243"/>
                  <a:gd name="T8" fmla="*/ 77 w 292"/>
                  <a:gd name="T9" fmla="*/ 47 h 243"/>
                  <a:gd name="T10" fmla="*/ 77 w 292"/>
                  <a:gd name="T11" fmla="*/ 47 h 243"/>
                  <a:gd name="T12" fmla="*/ 70 w 292"/>
                  <a:gd name="T13" fmla="*/ 51 h 243"/>
                  <a:gd name="T14" fmla="*/ 59 w 292"/>
                  <a:gd name="T15" fmla="*/ 55 h 243"/>
                  <a:gd name="T16" fmla="*/ 51 w 292"/>
                  <a:gd name="T17" fmla="*/ 55 h 243"/>
                  <a:gd name="T18" fmla="*/ 44 w 292"/>
                  <a:gd name="T19" fmla="*/ 51 h 243"/>
                  <a:gd name="T20" fmla="*/ 37 w 292"/>
                  <a:gd name="T21" fmla="*/ 47 h 243"/>
                  <a:gd name="T22" fmla="*/ 26 w 292"/>
                  <a:gd name="T23" fmla="*/ 44 h 243"/>
                  <a:gd name="T24" fmla="*/ 22 w 292"/>
                  <a:gd name="T25" fmla="*/ 40 h 243"/>
                  <a:gd name="T26" fmla="*/ 33 w 292"/>
                  <a:gd name="T27" fmla="*/ 58 h 243"/>
                  <a:gd name="T28" fmla="*/ 26 w 292"/>
                  <a:gd name="T29" fmla="*/ 51 h 243"/>
                  <a:gd name="T30" fmla="*/ 15 w 292"/>
                  <a:gd name="T31" fmla="*/ 47 h 243"/>
                  <a:gd name="T32" fmla="*/ 11 w 292"/>
                  <a:gd name="T33" fmla="*/ 51 h 243"/>
                  <a:gd name="T34" fmla="*/ 15 w 292"/>
                  <a:gd name="T35" fmla="*/ 58 h 243"/>
                  <a:gd name="T36" fmla="*/ 22 w 292"/>
                  <a:gd name="T37" fmla="*/ 69 h 243"/>
                  <a:gd name="T38" fmla="*/ 33 w 292"/>
                  <a:gd name="T39" fmla="*/ 76 h 243"/>
                  <a:gd name="T40" fmla="*/ 40 w 292"/>
                  <a:gd name="T41" fmla="*/ 87 h 243"/>
                  <a:gd name="T42" fmla="*/ 44 w 292"/>
                  <a:gd name="T43" fmla="*/ 98 h 243"/>
                  <a:gd name="T44" fmla="*/ 48 w 292"/>
                  <a:gd name="T45" fmla="*/ 105 h 243"/>
                  <a:gd name="T46" fmla="*/ 48 w 292"/>
                  <a:gd name="T47" fmla="*/ 116 h 243"/>
                  <a:gd name="T48" fmla="*/ 44 w 292"/>
                  <a:gd name="T49" fmla="*/ 123 h 243"/>
                  <a:gd name="T50" fmla="*/ 44 w 292"/>
                  <a:gd name="T51" fmla="*/ 134 h 243"/>
                  <a:gd name="T52" fmla="*/ 44 w 292"/>
                  <a:gd name="T53" fmla="*/ 149 h 243"/>
                  <a:gd name="T54" fmla="*/ 40 w 292"/>
                  <a:gd name="T55" fmla="*/ 160 h 243"/>
                  <a:gd name="T56" fmla="*/ 40 w 292"/>
                  <a:gd name="T57" fmla="*/ 174 h 243"/>
                  <a:gd name="T58" fmla="*/ 37 w 292"/>
                  <a:gd name="T59" fmla="*/ 185 h 243"/>
                  <a:gd name="T60" fmla="*/ 33 w 292"/>
                  <a:gd name="T61" fmla="*/ 196 h 243"/>
                  <a:gd name="T62" fmla="*/ 30 w 292"/>
                  <a:gd name="T63" fmla="*/ 203 h 243"/>
                  <a:gd name="T64" fmla="*/ 26 w 292"/>
                  <a:gd name="T65" fmla="*/ 199 h 243"/>
                  <a:gd name="T66" fmla="*/ 22 w 292"/>
                  <a:gd name="T67" fmla="*/ 192 h 243"/>
                  <a:gd name="T68" fmla="*/ 19 w 292"/>
                  <a:gd name="T69" fmla="*/ 185 h 243"/>
                  <a:gd name="T70" fmla="*/ 15 w 292"/>
                  <a:gd name="T71" fmla="*/ 174 h 243"/>
                  <a:gd name="T72" fmla="*/ 11 w 292"/>
                  <a:gd name="T73" fmla="*/ 163 h 243"/>
                  <a:gd name="T74" fmla="*/ 8 w 292"/>
                  <a:gd name="T75" fmla="*/ 152 h 243"/>
                  <a:gd name="T76" fmla="*/ 4 w 292"/>
                  <a:gd name="T77" fmla="*/ 152 h 243"/>
                  <a:gd name="T78" fmla="*/ 4 w 292"/>
                  <a:gd name="T79" fmla="*/ 160 h 243"/>
                  <a:gd name="T80" fmla="*/ 4 w 292"/>
                  <a:gd name="T81" fmla="*/ 170 h 243"/>
                  <a:gd name="T82" fmla="*/ 4 w 292"/>
                  <a:gd name="T83" fmla="*/ 181 h 243"/>
                  <a:gd name="T84" fmla="*/ 4 w 292"/>
                  <a:gd name="T85" fmla="*/ 192 h 243"/>
                  <a:gd name="T86" fmla="*/ 0 w 292"/>
                  <a:gd name="T87" fmla="*/ 203 h 243"/>
                  <a:gd name="T88" fmla="*/ 0 w 292"/>
                  <a:gd name="T89" fmla="*/ 210 h 243"/>
                  <a:gd name="T90" fmla="*/ 0 w 292"/>
                  <a:gd name="T91" fmla="*/ 218 h 243"/>
                  <a:gd name="T92" fmla="*/ 15 w 292"/>
                  <a:gd name="T93" fmla="*/ 207 h 243"/>
                  <a:gd name="T94" fmla="*/ 22 w 292"/>
                  <a:gd name="T95" fmla="*/ 210 h 243"/>
                  <a:gd name="T96" fmla="*/ 30 w 292"/>
                  <a:gd name="T97" fmla="*/ 218 h 243"/>
                  <a:gd name="T98" fmla="*/ 33 w 292"/>
                  <a:gd name="T99" fmla="*/ 228 h 243"/>
                  <a:gd name="T100" fmla="*/ 37 w 292"/>
                  <a:gd name="T101" fmla="*/ 232 h 243"/>
                  <a:gd name="T102" fmla="*/ 102 w 292"/>
                  <a:gd name="T103" fmla="*/ 232 h 243"/>
                  <a:gd name="T104" fmla="*/ 102 w 292"/>
                  <a:gd name="T105" fmla="*/ 228 h 243"/>
                  <a:gd name="T106" fmla="*/ 106 w 292"/>
                  <a:gd name="T107" fmla="*/ 218 h 243"/>
                  <a:gd name="T108" fmla="*/ 110 w 292"/>
                  <a:gd name="T109" fmla="*/ 207 h 243"/>
                  <a:gd name="T110" fmla="*/ 113 w 292"/>
                  <a:gd name="T111" fmla="*/ 192 h 243"/>
                  <a:gd name="T112" fmla="*/ 121 w 292"/>
                  <a:gd name="T113" fmla="*/ 178 h 243"/>
                  <a:gd name="T114" fmla="*/ 124 w 292"/>
                  <a:gd name="T115" fmla="*/ 167 h 243"/>
                  <a:gd name="T116" fmla="*/ 131 w 292"/>
                  <a:gd name="T117" fmla="*/ 156 h 243"/>
                  <a:gd name="T118" fmla="*/ 139 w 292"/>
                  <a:gd name="T119" fmla="*/ 152 h 243"/>
                  <a:gd name="T120" fmla="*/ 146 w 292"/>
                  <a:gd name="T121" fmla="*/ 116 h 243"/>
                  <a:gd name="T122" fmla="*/ 150 w 292"/>
                  <a:gd name="T123" fmla="*/ 0 h 243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92"/>
                  <a:gd name="T187" fmla="*/ 0 h 243"/>
                  <a:gd name="T188" fmla="*/ 292 w 292"/>
                  <a:gd name="T189" fmla="*/ 243 h 243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92" h="243">
                    <a:moveTo>
                      <a:pt x="150" y="0"/>
                    </a:moveTo>
                    <a:lnTo>
                      <a:pt x="95" y="4"/>
                    </a:lnTo>
                    <a:lnTo>
                      <a:pt x="66" y="11"/>
                    </a:lnTo>
                    <a:lnTo>
                      <a:pt x="66" y="15"/>
                    </a:lnTo>
                    <a:lnTo>
                      <a:pt x="62" y="18"/>
                    </a:lnTo>
                    <a:lnTo>
                      <a:pt x="62" y="22"/>
                    </a:lnTo>
                    <a:lnTo>
                      <a:pt x="66" y="26"/>
                    </a:lnTo>
                    <a:lnTo>
                      <a:pt x="66" y="29"/>
                    </a:lnTo>
                    <a:lnTo>
                      <a:pt x="66" y="33"/>
                    </a:lnTo>
                    <a:lnTo>
                      <a:pt x="70" y="36"/>
                    </a:lnTo>
                    <a:lnTo>
                      <a:pt x="70" y="40"/>
                    </a:lnTo>
                    <a:lnTo>
                      <a:pt x="73" y="44"/>
                    </a:lnTo>
                    <a:lnTo>
                      <a:pt x="77" y="47"/>
                    </a:lnTo>
                    <a:lnTo>
                      <a:pt x="77" y="51"/>
                    </a:lnTo>
                    <a:lnTo>
                      <a:pt x="73" y="51"/>
                    </a:lnTo>
                    <a:lnTo>
                      <a:pt x="70" y="51"/>
                    </a:lnTo>
                    <a:lnTo>
                      <a:pt x="66" y="55"/>
                    </a:lnTo>
                    <a:lnTo>
                      <a:pt x="62" y="55"/>
                    </a:lnTo>
                    <a:lnTo>
                      <a:pt x="59" y="55"/>
                    </a:lnTo>
                    <a:lnTo>
                      <a:pt x="55" y="55"/>
                    </a:lnTo>
                    <a:lnTo>
                      <a:pt x="51" y="55"/>
                    </a:lnTo>
                    <a:lnTo>
                      <a:pt x="48" y="55"/>
                    </a:lnTo>
                    <a:lnTo>
                      <a:pt x="48" y="51"/>
                    </a:lnTo>
                    <a:lnTo>
                      <a:pt x="44" y="51"/>
                    </a:lnTo>
                    <a:lnTo>
                      <a:pt x="40" y="51"/>
                    </a:lnTo>
                    <a:lnTo>
                      <a:pt x="37" y="47"/>
                    </a:lnTo>
                    <a:lnTo>
                      <a:pt x="33" y="47"/>
                    </a:lnTo>
                    <a:lnTo>
                      <a:pt x="30" y="47"/>
                    </a:lnTo>
                    <a:lnTo>
                      <a:pt x="26" y="44"/>
                    </a:lnTo>
                    <a:lnTo>
                      <a:pt x="22" y="40"/>
                    </a:lnTo>
                    <a:lnTo>
                      <a:pt x="37" y="58"/>
                    </a:lnTo>
                    <a:lnTo>
                      <a:pt x="33" y="58"/>
                    </a:lnTo>
                    <a:lnTo>
                      <a:pt x="33" y="55"/>
                    </a:lnTo>
                    <a:lnTo>
                      <a:pt x="30" y="55"/>
                    </a:lnTo>
                    <a:lnTo>
                      <a:pt x="26" y="51"/>
                    </a:lnTo>
                    <a:lnTo>
                      <a:pt x="22" y="51"/>
                    </a:lnTo>
                    <a:lnTo>
                      <a:pt x="19" y="47"/>
                    </a:lnTo>
                    <a:lnTo>
                      <a:pt x="15" y="47"/>
                    </a:lnTo>
                    <a:lnTo>
                      <a:pt x="11" y="47"/>
                    </a:lnTo>
                    <a:lnTo>
                      <a:pt x="11" y="51"/>
                    </a:lnTo>
                    <a:lnTo>
                      <a:pt x="15" y="55"/>
                    </a:lnTo>
                    <a:lnTo>
                      <a:pt x="15" y="58"/>
                    </a:lnTo>
                    <a:lnTo>
                      <a:pt x="19" y="62"/>
                    </a:lnTo>
                    <a:lnTo>
                      <a:pt x="22" y="65"/>
                    </a:lnTo>
                    <a:lnTo>
                      <a:pt x="22" y="69"/>
                    </a:lnTo>
                    <a:lnTo>
                      <a:pt x="26" y="73"/>
                    </a:lnTo>
                    <a:lnTo>
                      <a:pt x="30" y="73"/>
                    </a:lnTo>
                    <a:lnTo>
                      <a:pt x="33" y="76"/>
                    </a:lnTo>
                    <a:lnTo>
                      <a:pt x="37" y="80"/>
                    </a:lnTo>
                    <a:lnTo>
                      <a:pt x="40" y="84"/>
                    </a:lnTo>
                    <a:lnTo>
                      <a:pt x="40" y="87"/>
                    </a:lnTo>
                    <a:lnTo>
                      <a:pt x="44" y="91"/>
                    </a:lnTo>
                    <a:lnTo>
                      <a:pt x="44" y="94"/>
                    </a:lnTo>
                    <a:lnTo>
                      <a:pt x="44" y="98"/>
                    </a:lnTo>
                    <a:lnTo>
                      <a:pt x="44" y="102"/>
                    </a:lnTo>
                    <a:lnTo>
                      <a:pt x="48" y="105"/>
                    </a:lnTo>
                    <a:lnTo>
                      <a:pt x="48" y="109"/>
                    </a:lnTo>
                    <a:lnTo>
                      <a:pt x="48" y="113"/>
                    </a:lnTo>
                    <a:lnTo>
                      <a:pt x="48" y="116"/>
                    </a:lnTo>
                    <a:lnTo>
                      <a:pt x="44" y="116"/>
                    </a:lnTo>
                    <a:lnTo>
                      <a:pt x="44" y="120"/>
                    </a:lnTo>
                    <a:lnTo>
                      <a:pt x="44" y="123"/>
                    </a:lnTo>
                    <a:lnTo>
                      <a:pt x="44" y="127"/>
                    </a:lnTo>
                    <a:lnTo>
                      <a:pt x="44" y="131"/>
                    </a:lnTo>
                    <a:lnTo>
                      <a:pt x="44" y="134"/>
                    </a:lnTo>
                    <a:lnTo>
                      <a:pt x="44" y="138"/>
                    </a:lnTo>
                    <a:lnTo>
                      <a:pt x="44" y="145"/>
                    </a:lnTo>
                    <a:lnTo>
                      <a:pt x="44" y="149"/>
                    </a:lnTo>
                    <a:lnTo>
                      <a:pt x="44" y="152"/>
                    </a:lnTo>
                    <a:lnTo>
                      <a:pt x="40" y="156"/>
                    </a:lnTo>
                    <a:lnTo>
                      <a:pt x="40" y="160"/>
                    </a:lnTo>
                    <a:lnTo>
                      <a:pt x="40" y="167"/>
                    </a:lnTo>
                    <a:lnTo>
                      <a:pt x="40" y="170"/>
                    </a:lnTo>
                    <a:lnTo>
                      <a:pt x="40" y="174"/>
                    </a:lnTo>
                    <a:lnTo>
                      <a:pt x="37" y="178"/>
                    </a:lnTo>
                    <a:lnTo>
                      <a:pt x="37" y="181"/>
                    </a:lnTo>
                    <a:lnTo>
                      <a:pt x="37" y="185"/>
                    </a:lnTo>
                    <a:lnTo>
                      <a:pt x="37" y="189"/>
                    </a:lnTo>
                    <a:lnTo>
                      <a:pt x="33" y="192"/>
                    </a:lnTo>
                    <a:lnTo>
                      <a:pt x="33" y="196"/>
                    </a:lnTo>
                    <a:lnTo>
                      <a:pt x="33" y="199"/>
                    </a:lnTo>
                    <a:lnTo>
                      <a:pt x="30" y="203"/>
                    </a:lnTo>
                    <a:lnTo>
                      <a:pt x="26" y="199"/>
                    </a:lnTo>
                    <a:lnTo>
                      <a:pt x="22" y="196"/>
                    </a:lnTo>
                    <a:lnTo>
                      <a:pt x="22" y="192"/>
                    </a:lnTo>
                    <a:lnTo>
                      <a:pt x="22" y="189"/>
                    </a:lnTo>
                    <a:lnTo>
                      <a:pt x="19" y="189"/>
                    </a:lnTo>
                    <a:lnTo>
                      <a:pt x="19" y="185"/>
                    </a:lnTo>
                    <a:lnTo>
                      <a:pt x="19" y="181"/>
                    </a:lnTo>
                    <a:lnTo>
                      <a:pt x="15" y="178"/>
                    </a:lnTo>
                    <a:lnTo>
                      <a:pt x="15" y="174"/>
                    </a:lnTo>
                    <a:lnTo>
                      <a:pt x="11" y="170"/>
                    </a:lnTo>
                    <a:lnTo>
                      <a:pt x="11" y="167"/>
                    </a:lnTo>
                    <a:lnTo>
                      <a:pt x="11" y="163"/>
                    </a:lnTo>
                    <a:lnTo>
                      <a:pt x="8" y="160"/>
                    </a:lnTo>
                    <a:lnTo>
                      <a:pt x="8" y="156"/>
                    </a:lnTo>
                    <a:lnTo>
                      <a:pt x="8" y="152"/>
                    </a:lnTo>
                    <a:lnTo>
                      <a:pt x="4" y="149"/>
                    </a:lnTo>
                    <a:lnTo>
                      <a:pt x="4" y="141"/>
                    </a:lnTo>
                    <a:lnTo>
                      <a:pt x="4" y="152"/>
                    </a:lnTo>
                    <a:lnTo>
                      <a:pt x="4" y="156"/>
                    </a:lnTo>
                    <a:lnTo>
                      <a:pt x="4" y="160"/>
                    </a:lnTo>
                    <a:lnTo>
                      <a:pt x="4" y="163"/>
                    </a:lnTo>
                    <a:lnTo>
                      <a:pt x="4" y="167"/>
                    </a:lnTo>
                    <a:lnTo>
                      <a:pt x="4" y="170"/>
                    </a:lnTo>
                    <a:lnTo>
                      <a:pt x="8" y="174"/>
                    </a:lnTo>
                    <a:lnTo>
                      <a:pt x="4" y="178"/>
                    </a:lnTo>
                    <a:lnTo>
                      <a:pt x="4" y="181"/>
                    </a:lnTo>
                    <a:lnTo>
                      <a:pt x="4" y="185"/>
                    </a:lnTo>
                    <a:lnTo>
                      <a:pt x="4" y="192"/>
                    </a:lnTo>
                    <a:lnTo>
                      <a:pt x="4" y="196"/>
                    </a:lnTo>
                    <a:lnTo>
                      <a:pt x="4" y="199"/>
                    </a:lnTo>
                    <a:lnTo>
                      <a:pt x="0" y="203"/>
                    </a:lnTo>
                    <a:lnTo>
                      <a:pt x="0" y="207"/>
                    </a:lnTo>
                    <a:lnTo>
                      <a:pt x="0" y="210"/>
                    </a:lnTo>
                    <a:lnTo>
                      <a:pt x="0" y="214"/>
                    </a:lnTo>
                    <a:lnTo>
                      <a:pt x="0" y="218"/>
                    </a:lnTo>
                    <a:lnTo>
                      <a:pt x="22" y="228"/>
                    </a:lnTo>
                    <a:lnTo>
                      <a:pt x="15" y="203"/>
                    </a:lnTo>
                    <a:lnTo>
                      <a:pt x="15" y="207"/>
                    </a:lnTo>
                    <a:lnTo>
                      <a:pt x="19" y="207"/>
                    </a:lnTo>
                    <a:lnTo>
                      <a:pt x="22" y="210"/>
                    </a:lnTo>
                    <a:lnTo>
                      <a:pt x="26" y="214"/>
                    </a:lnTo>
                    <a:lnTo>
                      <a:pt x="30" y="218"/>
                    </a:lnTo>
                    <a:lnTo>
                      <a:pt x="33" y="221"/>
                    </a:lnTo>
                    <a:lnTo>
                      <a:pt x="33" y="225"/>
                    </a:lnTo>
                    <a:lnTo>
                      <a:pt x="33" y="228"/>
                    </a:lnTo>
                    <a:lnTo>
                      <a:pt x="37" y="228"/>
                    </a:lnTo>
                    <a:lnTo>
                      <a:pt x="37" y="232"/>
                    </a:lnTo>
                    <a:lnTo>
                      <a:pt x="62" y="243"/>
                    </a:lnTo>
                    <a:lnTo>
                      <a:pt x="88" y="228"/>
                    </a:lnTo>
                    <a:lnTo>
                      <a:pt x="102" y="232"/>
                    </a:lnTo>
                    <a:lnTo>
                      <a:pt x="102" y="228"/>
                    </a:lnTo>
                    <a:lnTo>
                      <a:pt x="106" y="225"/>
                    </a:lnTo>
                    <a:lnTo>
                      <a:pt x="106" y="218"/>
                    </a:lnTo>
                    <a:lnTo>
                      <a:pt x="106" y="214"/>
                    </a:lnTo>
                    <a:lnTo>
                      <a:pt x="110" y="210"/>
                    </a:lnTo>
                    <a:lnTo>
                      <a:pt x="110" y="207"/>
                    </a:lnTo>
                    <a:lnTo>
                      <a:pt x="110" y="199"/>
                    </a:lnTo>
                    <a:lnTo>
                      <a:pt x="113" y="196"/>
                    </a:lnTo>
                    <a:lnTo>
                      <a:pt x="113" y="192"/>
                    </a:lnTo>
                    <a:lnTo>
                      <a:pt x="117" y="185"/>
                    </a:lnTo>
                    <a:lnTo>
                      <a:pt x="117" y="181"/>
                    </a:lnTo>
                    <a:lnTo>
                      <a:pt x="121" y="178"/>
                    </a:lnTo>
                    <a:lnTo>
                      <a:pt x="121" y="174"/>
                    </a:lnTo>
                    <a:lnTo>
                      <a:pt x="124" y="167"/>
                    </a:lnTo>
                    <a:lnTo>
                      <a:pt x="124" y="163"/>
                    </a:lnTo>
                    <a:lnTo>
                      <a:pt x="128" y="160"/>
                    </a:lnTo>
                    <a:lnTo>
                      <a:pt x="131" y="156"/>
                    </a:lnTo>
                    <a:lnTo>
                      <a:pt x="135" y="156"/>
                    </a:lnTo>
                    <a:lnTo>
                      <a:pt x="139" y="152"/>
                    </a:lnTo>
                    <a:lnTo>
                      <a:pt x="142" y="152"/>
                    </a:lnTo>
                    <a:lnTo>
                      <a:pt x="146" y="116"/>
                    </a:lnTo>
                    <a:lnTo>
                      <a:pt x="292" y="62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8C5E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8" name="Freeform 92"/>
              <p:cNvSpPr>
                <a:spLocks/>
              </p:cNvSpPr>
              <p:nvPr/>
            </p:nvSpPr>
            <p:spPr bwMode="auto">
              <a:xfrm>
                <a:off x="3710" y="2898"/>
                <a:ext cx="72" cy="159"/>
              </a:xfrm>
              <a:custGeom>
                <a:avLst/>
                <a:gdLst>
                  <a:gd name="T0" fmla="*/ 47 w 72"/>
                  <a:gd name="T1" fmla="*/ 0 h 159"/>
                  <a:gd name="T2" fmla="*/ 0 w 72"/>
                  <a:gd name="T3" fmla="*/ 156 h 159"/>
                  <a:gd name="T4" fmla="*/ 21 w 72"/>
                  <a:gd name="T5" fmla="*/ 159 h 159"/>
                  <a:gd name="T6" fmla="*/ 72 w 72"/>
                  <a:gd name="T7" fmla="*/ 36 h 159"/>
                  <a:gd name="T8" fmla="*/ 47 w 72"/>
                  <a:gd name="T9" fmla="*/ 0 h 159"/>
                  <a:gd name="T10" fmla="*/ 47 w 72"/>
                  <a:gd name="T11" fmla="*/ 0 h 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159"/>
                  <a:gd name="T20" fmla="*/ 72 w 72"/>
                  <a:gd name="T21" fmla="*/ 159 h 1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159">
                    <a:moveTo>
                      <a:pt x="47" y="0"/>
                    </a:moveTo>
                    <a:lnTo>
                      <a:pt x="0" y="156"/>
                    </a:lnTo>
                    <a:lnTo>
                      <a:pt x="21" y="159"/>
                    </a:lnTo>
                    <a:lnTo>
                      <a:pt x="72" y="36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9" name="Freeform 93"/>
              <p:cNvSpPr>
                <a:spLocks/>
              </p:cNvSpPr>
              <p:nvPr/>
            </p:nvSpPr>
            <p:spPr bwMode="auto">
              <a:xfrm>
                <a:off x="3979" y="2923"/>
                <a:ext cx="62" cy="156"/>
              </a:xfrm>
              <a:custGeom>
                <a:avLst/>
                <a:gdLst>
                  <a:gd name="T0" fmla="*/ 25 w 62"/>
                  <a:gd name="T1" fmla="*/ 0 h 156"/>
                  <a:gd name="T2" fmla="*/ 62 w 62"/>
                  <a:gd name="T3" fmla="*/ 153 h 156"/>
                  <a:gd name="T4" fmla="*/ 36 w 62"/>
                  <a:gd name="T5" fmla="*/ 156 h 156"/>
                  <a:gd name="T6" fmla="*/ 0 w 62"/>
                  <a:gd name="T7" fmla="*/ 29 h 156"/>
                  <a:gd name="T8" fmla="*/ 11 w 62"/>
                  <a:gd name="T9" fmla="*/ 8 h 156"/>
                  <a:gd name="T10" fmla="*/ 25 w 62"/>
                  <a:gd name="T11" fmla="*/ 0 h 156"/>
                  <a:gd name="T12" fmla="*/ 25 w 62"/>
                  <a:gd name="T13" fmla="*/ 0 h 1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156"/>
                  <a:gd name="T23" fmla="*/ 62 w 62"/>
                  <a:gd name="T24" fmla="*/ 156 h 1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156">
                    <a:moveTo>
                      <a:pt x="25" y="0"/>
                    </a:moveTo>
                    <a:lnTo>
                      <a:pt x="62" y="153"/>
                    </a:lnTo>
                    <a:lnTo>
                      <a:pt x="36" y="156"/>
                    </a:lnTo>
                    <a:lnTo>
                      <a:pt x="0" y="29"/>
                    </a:lnTo>
                    <a:lnTo>
                      <a:pt x="11" y="8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0" name="Freeform 94"/>
              <p:cNvSpPr>
                <a:spLocks/>
              </p:cNvSpPr>
              <p:nvPr/>
            </p:nvSpPr>
            <p:spPr bwMode="auto">
              <a:xfrm>
                <a:off x="3837" y="2923"/>
                <a:ext cx="47" cy="153"/>
              </a:xfrm>
              <a:custGeom>
                <a:avLst/>
                <a:gdLst>
                  <a:gd name="T0" fmla="*/ 14 w 47"/>
                  <a:gd name="T1" fmla="*/ 0 h 153"/>
                  <a:gd name="T2" fmla="*/ 47 w 47"/>
                  <a:gd name="T3" fmla="*/ 0 h 153"/>
                  <a:gd name="T4" fmla="*/ 29 w 47"/>
                  <a:gd name="T5" fmla="*/ 153 h 153"/>
                  <a:gd name="T6" fmla="*/ 0 w 47"/>
                  <a:gd name="T7" fmla="*/ 149 h 153"/>
                  <a:gd name="T8" fmla="*/ 14 w 47"/>
                  <a:gd name="T9" fmla="*/ 0 h 153"/>
                  <a:gd name="T10" fmla="*/ 14 w 47"/>
                  <a:gd name="T11" fmla="*/ 0 h 1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"/>
                  <a:gd name="T19" fmla="*/ 0 h 153"/>
                  <a:gd name="T20" fmla="*/ 47 w 47"/>
                  <a:gd name="T21" fmla="*/ 153 h 15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" h="153">
                    <a:moveTo>
                      <a:pt x="14" y="0"/>
                    </a:moveTo>
                    <a:lnTo>
                      <a:pt x="47" y="0"/>
                    </a:lnTo>
                    <a:lnTo>
                      <a:pt x="29" y="153"/>
                    </a:lnTo>
                    <a:lnTo>
                      <a:pt x="0" y="149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1" name="Freeform 95"/>
              <p:cNvSpPr>
                <a:spLocks/>
              </p:cNvSpPr>
              <p:nvPr/>
            </p:nvSpPr>
            <p:spPr bwMode="auto">
              <a:xfrm>
                <a:off x="3895" y="2920"/>
                <a:ext cx="33" cy="130"/>
              </a:xfrm>
              <a:custGeom>
                <a:avLst/>
                <a:gdLst>
                  <a:gd name="T0" fmla="*/ 18 w 33"/>
                  <a:gd name="T1" fmla="*/ 3 h 130"/>
                  <a:gd name="T2" fmla="*/ 33 w 33"/>
                  <a:gd name="T3" fmla="*/ 127 h 130"/>
                  <a:gd name="T4" fmla="*/ 26 w 33"/>
                  <a:gd name="T5" fmla="*/ 130 h 130"/>
                  <a:gd name="T6" fmla="*/ 0 w 33"/>
                  <a:gd name="T7" fmla="*/ 47 h 130"/>
                  <a:gd name="T8" fmla="*/ 0 w 33"/>
                  <a:gd name="T9" fmla="*/ 0 h 130"/>
                  <a:gd name="T10" fmla="*/ 18 w 33"/>
                  <a:gd name="T11" fmla="*/ 3 h 130"/>
                  <a:gd name="T12" fmla="*/ 18 w 33"/>
                  <a:gd name="T13" fmla="*/ 3 h 1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"/>
                  <a:gd name="T22" fmla="*/ 0 h 130"/>
                  <a:gd name="T23" fmla="*/ 33 w 33"/>
                  <a:gd name="T24" fmla="*/ 130 h 1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" h="130">
                    <a:moveTo>
                      <a:pt x="18" y="3"/>
                    </a:moveTo>
                    <a:lnTo>
                      <a:pt x="33" y="127"/>
                    </a:lnTo>
                    <a:lnTo>
                      <a:pt x="26" y="130"/>
                    </a:lnTo>
                    <a:lnTo>
                      <a:pt x="0" y="47"/>
                    </a:lnTo>
                    <a:lnTo>
                      <a:pt x="0" y="0"/>
                    </a:lnTo>
                    <a:lnTo>
                      <a:pt x="18" y="3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2" name="Freeform 96"/>
              <p:cNvSpPr>
                <a:spLocks/>
              </p:cNvSpPr>
              <p:nvPr/>
            </p:nvSpPr>
            <p:spPr bwMode="auto">
              <a:xfrm>
                <a:off x="3728" y="2884"/>
                <a:ext cx="73" cy="173"/>
              </a:xfrm>
              <a:custGeom>
                <a:avLst/>
                <a:gdLst>
                  <a:gd name="T0" fmla="*/ 33 w 73"/>
                  <a:gd name="T1" fmla="*/ 0 h 173"/>
                  <a:gd name="T2" fmla="*/ 25 w 73"/>
                  <a:gd name="T3" fmla="*/ 28 h 173"/>
                  <a:gd name="T4" fmla="*/ 25 w 73"/>
                  <a:gd name="T5" fmla="*/ 28 h 173"/>
                  <a:gd name="T6" fmla="*/ 29 w 73"/>
                  <a:gd name="T7" fmla="*/ 32 h 173"/>
                  <a:gd name="T8" fmla="*/ 29 w 73"/>
                  <a:gd name="T9" fmla="*/ 32 h 173"/>
                  <a:gd name="T10" fmla="*/ 29 w 73"/>
                  <a:gd name="T11" fmla="*/ 36 h 173"/>
                  <a:gd name="T12" fmla="*/ 33 w 73"/>
                  <a:gd name="T13" fmla="*/ 36 h 173"/>
                  <a:gd name="T14" fmla="*/ 33 w 73"/>
                  <a:gd name="T15" fmla="*/ 39 h 173"/>
                  <a:gd name="T16" fmla="*/ 33 w 73"/>
                  <a:gd name="T17" fmla="*/ 43 h 173"/>
                  <a:gd name="T18" fmla="*/ 33 w 73"/>
                  <a:gd name="T19" fmla="*/ 47 h 173"/>
                  <a:gd name="T20" fmla="*/ 36 w 73"/>
                  <a:gd name="T21" fmla="*/ 50 h 173"/>
                  <a:gd name="T22" fmla="*/ 36 w 73"/>
                  <a:gd name="T23" fmla="*/ 54 h 173"/>
                  <a:gd name="T24" fmla="*/ 36 w 73"/>
                  <a:gd name="T25" fmla="*/ 57 h 173"/>
                  <a:gd name="T26" fmla="*/ 36 w 73"/>
                  <a:gd name="T27" fmla="*/ 61 h 173"/>
                  <a:gd name="T28" fmla="*/ 36 w 73"/>
                  <a:gd name="T29" fmla="*/ 61 h 173"/>
                  <a:gd name="T30" fmla="*/ 36 w 73"/>
                  <a:gd name="T31" fmla="*/ 61 h 173"/>
                  <a:gd name="T32" fmla="*/ 0 w 73"/>
                  <a:gd name="T33" fmla="*/ 173 h 173"/>
                  <a:gd name="T34" fmla="*/ 14 w 73"/>
                  <a:gd name="T35" fmla="*/ 173 h 173"/>
                  <a:gd name="T36" fmla="*/ 73 w 73"/>
                  <a:gd name="T37" fmla="*/ 14 h 173"/>
                  <a:gd name="T38" fmla="*/ 33 w 73"/>
                  <a:gd name="T39" fmla="*/ 0 h 173"/>
                  <a:gd name="T40" fmla="*/ 33 w 73"/>
                  <a:gd name="T41" fmla="*/ 0 h 17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3"/>
                  <a:gd name="T64" fmla="*/ 0 h 173"/>
                  <a:gd name="T65" fmla="*/ 73 w 73"/>
                  <a:gd name="T66" fmla="*/ 173 h 17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3" h="173">
                    <a:moveTo>
                      <a:pt x="33" y="0"/>
                    </a:moveTo>
                    <a:lnTo>
                      <a:pt x="25" y="28"/>
                    </a:lnTo>
                    <a:lnTo>
                      <a:pt x="29" y="32"/>
                    </a:lnTo>
                    <a:lnTo>
                      <a:pt x="29" y="36"/>
                    </a:lnTo>
                    <a:lnTo>
                      <a:pt x="33" y="36"/>
                    </a:lnTo>
                    <a:lnTo>
                      <a:pt x="33" y="39"/>
                    </a:lnTo>
                    <a:lnTo>
                      <a:pt x="33" y="43"/>
                    </a:lnTo>
                    <a:lnTo>
                      <a:pt x="33" y="47"/>
                    </a:lnTo>
                    <a:lnTo>
                      <a:pt x="36" y="50"/>
                    </a:lnTo>
                    <a:lnTo>
                      <a:pt x="36" y="54"/>
                    </a:lnTo>
                    <a:lnTo>
                      <a:pt x="36" y="57"/>
                    </a:lnTo>
                    <a:lnTo>
                      <a:pt x="36" y="61"/>
                    </a:lnTo>
                    <a:lnTo>
                      <a:pt x="0" y="173"/>
                    </a:lnTo>
                    <a:lnTo>
                      <a:pt x="14" y="173"/>
                    </a:lnTo>
                    <a:lnTo>
                      <a:pt x="73" y="14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3" name="Freeform 97"/>
              <p:cNvSpPr>
                <a:spLocks/>
              </p:cNvSpPr>
              <p:nvPr/>
            </p:nvSpPr>
            <p:spPr bwMode="auto">
              <a:xfrm>
                <a:off x="3851" y="2898"/>
                <a:ext cx="70" cy="181"/>
              </a:xfrm>
              <a:custGeom>
                <a:avLst/>
                <a:gdLst>
                  <a:gd name="T0" fmla="*/ 4 w 70"/>
                  <a:gd name="T1" fmla="*/ 4 h 181"/>
                  <a:gd name="T2" fmla="*/ 0 w 70"/>
                  <a:gd name="T3" fmla="*/ 36 h 181"/>
                  <a:gd name="T4" fmla="*/ 4 w 70"/>
                  <a:gd name="T5" fmla="*/ 36 h 181"/>
                  <a:gd name="T6" fmla="*/ 4 w 70"/>
                  <a:gd name="T7" fmla="*/ 40 h 181"/>
                  <a:gd name="T8" fmla="*/ 8 w 70"/>
                  <a:gd name="T9" fmla="*/ 40 h 181"/>
                  <a:gd name="T10" fmla="*/ 8 w 70"/>
                  <a:gd name="T11" fmla="*/ 40 h 181"/>
                  <a:gd name="T12" fmla="*/ 11 w 70"/>
                  <a:gd name="T13" fmla="*/ 43 h 181"/>
                  <a:gd name="T14" fmla="*/ 11 w 70"/>
                  <a:gd name="T15" fmla="*/ 47 h 181"/>
                  <a:gd name="T16" fmla="*/ 15 w 70"/>
                  <a:gd name="T17" fmla="*/ 47 h 181"/>
                  <a:gd name="T18" fmla="*/ 15 w 70"/>
                  <a:gd name="T19" fmla="*/ 51 h 181"/>
                  <a:gd name="T20" fmla="*/ 19 w 70"/>
                  <a:gd name="T21" fmla="*/ 51 h 181"/>
                  <a:gd name="T22" fmla="*/ 19 w 70"/>
                  <a:gd name="T23" fmla="*/ 54 h 181"/>
                  <a:gd name="T24" fmla="*/ 19 w 70"/>
                  <a:gd name="T25" fmla="*/ 58 h 181"/>
                  <a:gd name="T26" fmla="*/ 22 w 70"/>
                  <a:gd name="T27" fmla="*/ 58 h 181"/>
                  <a:gd name="T28" fmla="*/ 22 w 70"/>
                  <a:gd name="T29" fmla="*/ 62 h 181"/>
                  <a:gd name="T30" fmla="*/ 22 w 70"/>
                  <a:gd name="T31" fmla="*/ 62 h 181"/>
                  <a:gd name="T32" fmla="*/ 11 w 70"/>
                  <a:gd name="T33" fmla="*/ 181 h 181"/>
                  <a:gd name="T34" fmla="*/ 22 w 70"/>
                  <a:gd name="T35" fmla="*/ 178 h 181"/>
                  <a:gd name="T36" fmla="*/ 37 w 70"/>
                  <a:gd name="T37" fmla="*/ 54 h 181"/>
                  <a:gd name="T38" fmla="*/ 51 w 70"/>
                  <a:gd name="T39" fmla="*/ 149 h 181"/>
                  <a:gd name="T40" fmla="*/ 70 w 70"/>
                  <a:gd name="T41" fmla="*/ 149 h 181"/>
                  <a:gd name="T42" fmla="*/ 55 w 70"/>
                  <a:gd name="T43" fmla="*/ 69 h 181"/>
                  <a:gd name="T44" fmla="*/ 66 w 70"/>
                  <a:gd name="T45" fmla="*/ 51 h 181"/>
                  <a:gd name="T46" fmla="*/ 62 w 70"/>
                  <a:gd name="T47" fmla="*/ 0 h 181"/>
                  <a:gd name="T48" fmla="*/ 4 w 70"/>
                  <a:gd name="T49" fmla="*/ 4 h 181"/>
                  <a:gd name="T50" fmla="*/ 4 w 70"/>
                  <a:gd name="T51" fmla="*/ 4 h 18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0"/>
                  <a:gd name="T79" fmla="*/ 0 h 181"/>
                  <a:gd name="T80" fmla="*/ 70 w 70"/>
                  <a:gd name="T81" fmla="*/ 181 h 18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0" h="181">
                    <a:moveTo>
                      <a:pt x="4" y="4"/>
                    </a:moveTo>
                    <a:lnTo>
                      <a:pt x="0" y="36"/>
                    </a:lnTo>
                    <a:lnTo>
                      <a:pt x="4" y="36"/>
                    </a:lnTo>
                    <a:lnTo>
                      <a:pt x="4" y="40"/>
                    </a:lnTo>
                    <a:lnTo>
                      <a:pt x="8" y="40"/>
                    </a:lnTo>
                    <a:lnTo>
                      <a:pt x="11" y="43"/>
                    </a:lnTo>
                    <a:lnTo>
                      <a:pt x="11" y="47"/>
                    </a:lnTo>
                    <a:lnTo>
                      <a:pt x="15" y="47"/>
                    </a:lnTo>
                    <a:lnTo>
                      <a:pt x="15" y="51"/>
                    </a:lnTo>
                    <a:lnTo>
                      <a:pt x="19" y="51"/>
                    </a:lnTo>
                    <a:lnTo>
                      <a:pt x="19" y="54"/>
                    </a:lnTo>
                    <a:lnTo>
                      <a:pt x="19" y="58"/>
                    </a:lnTo>
                    <a:lnTo>
                      <a:pt x="22" y="58"/>
                    </a:lnTo>
                    <a:lnTo>
                      <a:pt x="22" y="62"/>
                    </a:lnTo>
                    <a:lnTo>
                      <a:pt x="11" y="181"/>
                    </a:lnTo>
                    <a:lnTo>
                      <a:pt x="22" y="178"/>
                    </a:lnTo>
                    <a:lnTo>
                      <a:pt x="37" y="54"/>
                    </a:lnTo>
                    <a:lnTo>
                      <a:pt x="51" y="149"/>
                    </a:lnTo>
                    <a:lnTo>
                      <a:pt x="70" y="149"/>
                    </a:lnTo>
                    <a:lnTo>
                      <a:pt x="55" y="69"/>
                    </a:lnTo>
                    <a:lnTo>
                      <a:pt x="66" y="51"/>
                    </a:lnTo>
                    <a:lnTo>
                      <a:pt x="62" y="0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4" name="Freeform 98"/>
              <p:cNvSpPr>
                <a:spLocks/>
              </p:cNvSpPr>
              <p:nvPr/>
            </p:nvSpPr>
            <p:spPr bwMode="auto">
              <a:xfrm>
                <a:off x="3961" y="2898"/>
                <a:ext cx="54" cy="181"/>
              </a:xfrm>
              <a:custGeom>
                <a:avLst/>
                <a:gdLst>
                  <a:gd name="T0" fmla="*/ 0 w 54"/>
                  <a:gd name="T1" fmla="*/ 11 h 181"/>
                  <a:gd name="T2" fmla="*/ 40 w 54"/>
                  <a:gd name="T3" fmla="*/ 174 h 181"/>
                  <a:gd name="T4" fmla="*/ 54 w 54"/>
                  <a:gd name="T5" fmla="*/ 181 h 181"/>
                  <a:gd name="T6" fmla="*/ 29 w 54"/>
                  <a:gd name="T7" fmla="*/ 65 h 181"/>
                  <a:gd name="T8" fmla="*/ 29 w 54"/>
                  <a:gd name="T9" fmla="*/ 65 h 181"/>
                  <a:gd name="T10" fmla="*/ 29 w 54"/>
                  <a:gd name="T11" fmla="*/ 62 h 181"/>
                  <a:gd name="T12" fmla="*/ 29 w 54"/>
                  <a:gd name="T13" fmla="*/ 58 h 181"/>
                  <a:gd name="T14" fmla="*/ 29 w 54"/>
                  <a:gd name="T15" fmla="*/ 54 h 181"/>
                  <a:gd name="T16" fmla="*/ 29 w 54"/>
                  <a:gd name="T17" fmla="*/ 51 h 181"/>
                  <a:gd name="T18" fmla="*/ 29 w 54"/>
                  <a:gd name="T19" fmla="*/ 47 h 181"/>
                  <a:gd name="T20" fmla="*/ 32 w 54"/>
                  <a:gd name="T21" fmla="*/ 47 h 181"/>
                  <a:gd name="T22" fmla="*/ 32 w 54"/>
                  <a:gd name="T23" fmla="*/ 43 h 181"/>
                  <a:gd name="T24" fmla="*/ 32 w 54"/>
                  <a:gd name="T25" fmla="*/ 36 h 181"/>
                  <a:gd name="T26" fmla="*/ 36 w 54"/>
                  <a:gd name="T27" fmla="*/ 33 h 181"/>
                  <a:gd name="T28" fmla="*/ 36 w 54"/>
                  <a:gd name="T29" fmla="*/ 33 h 181"/>
                  <a:gd name="T30" fmla="*/ 40 w 54"/>
                  <a:gd name="T31" fmla="*/ 29 h 181"/>
                  <a:gd name="T32" fmla="*/ 40 w 54"/>
                  <a:gd name="T33" fmla="*/ 29 h 181"/>
                  <a:gd name="T34" fmla="*/ 43 w 54"/>
                  <a:gd name="T35" fmla="*/ 29 h 181"/>
                  <a:gd name="T36" fmla="*/ 47 w 54"/>
                  <a:gd name="T37" fmla="*/ 33 h 181"/>
                  <a:gd name="T38" fmla="*/ 47 w 54"/>
                  <a:gd name="T39" fmla="*/ 33 h 181"/>
                  <a:gd name="T40" fmla="*/ 40 w 54"/>
                  <a:gd name="T41" fmla="*/ 0 h 181"/>
                  <a:gd name="T42" fmla="*/ 0 w 54"/>
                  <a:gd name="T43" fmla="*/ 11 h 181"/>
                  <a:gd name="T44" fmla="*/ 0 w 54"/>
                  <a:gd name="T45" fmla="*/ 11 h 18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4"/>
                  <a:gd name="T70" fmla="*/ 0 h 181"/>
                  <a:gd name="T71" fmla="*/ 54 w 54"/>
                  <a:gd name="T72" fmla="*/ 181 h 18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4" h="181">
                    <a:moveTo>
                      <a:pt x="0" y="11"/>
                    </a:moveTo>
                    <a:lnTo>
                      <a:pt x="40" y="174"/>
                    </a:lnTo>
                    <a:lnTo>
                      <a:pt x="54" y="181"/>
                    </a:lnTo>
                    <a:lnTo>
                      <a:pt x="29" y="65"/>
                    </a:lnTo>
                    <a:lnTo>
                      <a:pt x="29" y="62"/>
                    </a:lnTo>
                    <a:lnTo>
                      <a:pt x="29" y="58"/>
                    </a:lnTo>
                    <a:lnTo>
                      <a:pt x="29" y="54"/>
                    </a:lnTo>
                    <a:lnTo>
                      <a:pt x="29" y="51"/>
                    </a:lnTo>
                    <a:lnTo>
                      <a:pt x="29" y="47"/>
                    </a:lnTo>
                    <a:lnTo>
                      <a:pt x="32" y="47"/>
                    </a:lnTo>
                    <a:lnTo>
                      <a:pt x="32" y="43"/>
                    </a:lnTo>
                    <a:lnTo>
                      <a:pt x="32" y="36"/>
                    </a:lnTo>
                    <a:lnTo>
                      <a:pt x="36" y="33"/>
                    </a:lnTo>
                    <a:lnTo>
                      <a:pt x="40" y="29"/>
                    </a:lnTo>
                    <a:lnTo>
                      <a:pt x="43" y="29"/>
                    </a:lnTo>
                    <a:lnTo>
                      <a:pt x="47" y="33"/>
                    </a:lnTo>
                    <a:lnTo>
                      <a:pt x="40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5" name="Freeform 99"/>
              <p:cNvSpPr>
                <a:spLocks/>
              </p:cNvSpPr>
              <p:nvPr/>
            </p:nvSpPr>
            <p:spPr bwMode="auto">
              <a:xfrm>
                <a:off x="3604" y="2637"/>
                <a:ext cx="167" cy="109"/>
              </a:xfrm>
              <a:custGeom>
                <a:avLst/>
                <a:gdLst>
                  <a:gd name="T0" fmla="*/ 76 w 167"/>
                  <a:gd name="T1" fmla="*/ 91 h 109"/>
                  <a:gd name="T2" fmla="*/ 73 w 167"/>
                  <a:gd name="T3" fmla="*/ 91 h 109"/>
                  <a:gd name="T4" fmla="*/ 66 w 167"/>
                  <a:gd name="T5" fmla="*/ 84 h 109"/>
                  <a:gd name="T6" fmla="*/ 58 w 167"/>
                  <a:gd name="T7" fmla="*/ 80 h 109"/>
                  <a:gd name="T8" fmla="*/ 55 w 167"/>
                  <a:gd name="T9" fmla="*/ 73 h 109"/>
                  <a:gd name="T10" fmla="*/ 47 w 167"/>
                  <a:gd name="T11" fmla="*/ 65 h 109"/>
                  <a:gd name="T12" fmla="*/ 40 w 167"/>
                  <a:gd name="T13" fmla="*/ 58 h 109"/>
                  <a:gd name="T14" fmla="*/ 33 w 167"/>
                  <a:gd name="T15" fmla="*/ 47 h 109"/>
                  <a:gd name="T16" fmla="*/ 26 w 167"/>
                  <a:gd name="T17" fmla="*/ 40 h 109"/>
                  <a:gd name="T18" fmla="*/ 18 w 167"/>
                  <a:gd name="T19" fmla="*/ 29 h 109"/>
                  <a:gd name="T20" fmla="*/ 11 w 167"/>
                  <a:gd name="T21" fmla="*/ 18 h 109"/>
                  <a:gd name="T22" fmla="*/ 7 w 167"/>
                  <a:gd name="T23" fmla="*/ 11 h 109"/>
                  <a:gd name="T24" fmla="*/ 4 w 167"/>
                  <a:gd name="T25" fmla="*/ 4 h 109"/>
                  <a:gd name="T26" fmla="*/ 0 w 167"/>
                  <a:gd name="T27" fmla="*/ 0 h 109"/>
                  <a:gd name="T28" fmla="*/ 4 w 167"/>
                  <a:gd name="T29" fmla="*/ 4 h 109"/>
                  <a:gd name="T30" fmla="*/ 7 w 167"/>
                  <a:gd name="T31" fmla="*/ 4 h 109"/>
                  <a:gd name="T32" fmla="*/ 15 w 167"/>
                  <a:gd name="T33" fmla="*/ 7 h 109"/>
                  <a:gd name="T34" fmla="*/ 18 w 167"/>
                  <a:gd name="T35" fmla="*/ 7 h 109"/>
                  <a:gd name="T36" fmla="*/ 26 w 167"/>
                  <a:gd name="T37" fmla="*/ 7 h 109"/>
                  <a:gd name="T38" fmla="*/ 36 w 167"/>
                  <a:gd name="T39" fmla="*/ 11 h 109"/>
                  <a:gd name="T40" fmla="*/ 44 w 167"/>
                  <a:gd name="T41" fmla="*/ 11 h 109"/>
                  <a:gd name="T42" fmla="*/ 55 w 167"/>
                  <a:gd name="T43" fmla="*/ 11 h 109"/>
                  <a:gd name="T44" fmla="*/ 66 w 167"/>
                  <a:gd name="T45" fmla="*/ 11 h 109"/>
                  <a:gd name="T46" fmla="*/ 76 w 167"/>
                  <a:gd name="T47" fmla="*/ 11 h 109"/>
                  <a:gd name="T48" fmla="*/ 87 w 167"/>
                  <a:gd name="T49" fmla="*/ 11 h 109"/>
                  <a:gd name="T50" fmla="*/ 95 w 167"/>
                  <a:gd name="T51" fmla="*/ 7 h 109"/>
                  <a:gd name="T52" fmla="*/ 102 w 167"/>
                  <a:gd name="T53" fmla="*/ 7 h 109"/>
                  <a:gd name="T54" fmla="*/ 106 w 167"/>
                  <a:gd name="T55" fmla="*/ 7 h 109"/>
                  <a:gd name="T56" fmla="*/ 109 w 167"/>
                  <a:gd name="T57" fmla="*/ 7 h 109"/>
                  <a:gd name="T58" fmla="*/ 109 w 167"/>
                  <a:gd name="T59" fmla="*/ 11 h 109"/>
                  <a:gd name="T60" fmla="*/ 113 w 167"/>
                  <a:gd name="T61" fmla="*/ 15 h 109"/>
                  <a:gd name="T62" fmla="*/ 116 w 167"/>
                  <a:gd name="T63" fmla="*/ 18 h 109"/>
                  <a:gd name="T64" fmla="*/ 120 w 167"/>
                  <a:gd name="T65" fmla="*/ 26 h 109"/>
                  <a:gd name="T66" fmla="*/ 124 w 167"/>
                  <a:gd name="T67" fmla="*/ 33 h 109"/>
                  <a:gd name="T68" fmla="*/ 131 w 167"/>
                  <a:gd name="T69" fmla="*/ 36 h 109"/>
                  <a:gd name="T70" fmla="*/ 138 w 167"/>
                  <a:gd name="T71" fmla="*/ 44 h 109"/>
                  <a:gd name="T72" fmla="*/ 142 w 167"/>
                  <a:gd name="T73" fmla="*/ 51 h 109"/>
                  <a:gd name="T74" fmla="*/ 146 w 167"/>
                  <a:gd name="T75" fmla="*/ 58 h 109"/>
                  <a:gd name="T76" fmla="*/ 153 w 167"/>
                  <a:gd name="T77" fmla="*/ 62 h 109"/>
                  <a:gd name="T78" fmla="*/ 157 w 167"/>
                  <a:gd name="T79" fmla="*/ 69 h 109"/>
                  <a:gd name="T80" fmla="*/ 164 w 167"/>
                  <a:gd name="T81" fmla="*/ 76 h 109"/>
                  <a:gd name="T82" fmla="*/ 167 w 167"/>
                  <a:gd name="T83" fmla="*/ 80 h 109"/>
                  <a:gd name="T84" fmla="*/ 76 w 167"/>
                  <a:gd name="T85" fmla="*/ 94 h 10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67"/>
                  <a:gd name="T130" fmla="*/ 0 h 109"/>
                  <a:gd name="T131" fmla="*/ 167 w 167"/>
                  <a:gd name="T132" fmla="*/ 109 h 10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67" h="109">
                    <a:moveTo>
                      <a:pt x="76" y="94"/>
                    </a:moveTo>
                    <a:lnTo>
                      <a:pt x="76" y="91"/>
                    </a:lnTo>
                    <a:lnTo>
                      <a:pt x="73" y="91"/>
                    </a:lnTo>
                    <a:lnTo>
                      <a:pt x="66" y="87"/>
                    </a:lnTo>
                    <a:lnTo>
                      <a:pt x="66" y="84"/>
                    </a:lnTo>
                    <a:lnTo>
                      <a:pt x="62" y="84"/>
                    </a:lnTo>
                    <a:lnTo>
                      <a:pt x="58" y="80"/>
                    </a:lnTo>
                    <a:lnTo>
                      <a:pt x="55" y="76"/>
                    </a:lnTo>
                    <a:lnTo>
                      <a:pt x="55" y="73"/>
                    </a:lnTo>
                    <a:lnTo>
                      <a:pt x="51" y="69"/>
                    </a:lnTo>
                    <a:lnTo>
                      <a:pt x="47" y="65"/>
                    </a:lnTo>
                    <a:lnTo>
                      <a:pt x="44" y="62"/>
                    </a:lnTo>
                    <a:lnTo>
                      <a:pt x="40" y="58"/>
                    </a:lnTo>
                    <a:lnTo>
                      <a:pt x="36" y="55"/>
                    </a:lnTo>
                    <a:lnTo>
                      <a:pt x="33" y="47"/>
                    </a:lnTo>
                    <a:lnTo>
                      <a:pt x="29" y="44"/>
                    </a:lnTo>
                    <a:lnTo>
                      <a:pt x="26" y="40"/>
                    </a:lnTo>
                    <a:lnTo>
                      <a:pt x="22" y="33"/>
                    </a:lnTo>
                    <a:lnTo>
                      <a:pt x="18" y="29"/>
                    </a:lnTo>
                    <a:lnTo>
                      <a:pt x="15" y="22"/>
                    </a:lnTo>
                    <a:lnTo>
                      <a:pt x="11" y="18"/>
                    </a:lnTo>
                    <a:lnTo>
                      <a:pt x="7" y="15"/>
                    </a:lnTo>
                    <a:lnTo>
                      <a:pt x="7" y="11"/>
                    </a:lnTo>
                    <a:lnTo>
                      <a:pt x="4" y="7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7" y="4"/>
                    </a:lnTo>
                    <a:lnTo>
                      <a:pt x="11" y="4"/>
                    </a:lnTo>
                    <a:lnTo>
                      <a:pt x="15" y="7"/>
                    </a:lnTo>
                    <a:lnTo>
                      <a:pt x="18" y="7"/>
                    </a:lnTo>
                    <a:lnTo>
                      <a:pt x="22" y="7"/>
                    </a:lnTo>
                    <a:lnTo>
                      <a:pt x="26" y="7"/>
                    </a:lnTo>
                    <a:lnTo>
                      <a:pt x="29" y="11"/>
                    </a:lnTo>
                    <a:lnTo>
                      <a:pt x="36" y="11"/>
                    </a:lnTo>
                    <a:lnTo>
                      <a:pt x="40" y="11"/>
                    </a:lnTo>
                    <a:lnTo>
                      <a:pt x="44" y="11"/>
                    </a:lnTo>
                    <a:lnTo>
                      <a:pt x="51" y="11"/>
                    </a:lnTo>
                    <a:lnTo>
                      <a:pt x="55" y="11"/>
                    </a:lnTo>
                    <a:lnTo>
                      <a:pt x="62" y="11"/>
                    </a:lnTo>
                    <a:lnTo>
                      <a:pt x="66" y="11"/>
                    </a:lnTo>
                    <a:lnTo>
                      <a:pt x="73" y="11"/>
                    </a:lnTo>
                    <a:lnTo>
                      <a:pt x="76" y="11"/>
                    </a:lnTo>
                    <a:lnTo>
                      <a:pt x="80" y="11"/>
                    </a:lnTo>
                    <a:lnTo>
                      <a:pt x="87" y="11"/>
                    </a:lnTo>
                    <a:lnTo>
                      <a:pt x="91" y="11"/>
                    </a:lnTo>
                    <a:lnTo>
                      <a:pt x="95" y="7"/>
                    </a:lnTo>
                    <a:lnTo>
                      <a:pt x="98" y="7"/>
                    </a:lnTo>
                    <a:lnTo>
                      <a:pt x="102" y="7"/>
                    </a:lnTo>
                    <a:lnTo>
                      <a:pt x="106" y="7"/>
                    </a:lnTo>
                    <a:lnTo>
                      <a:pt x="109" y="7"/>
                    </a:lnTo>
                    <a:lnTo>
                      <a:pt x="109" y="11"/>
                    </a:lnTo>
                    <a:lnTo>
                      <a:pt x="113" y="15"/>
                    </a:lnTo>
                    <a:lnTo>
                      <a:pt x="113" y="18"/>
                    </a:lnTo>
                    <a:lnTo>
                      <a:pt x="116" y="18"/>
                    </a:lnTo>
                    <a:lnTo>
                      <a:pt x="120" y="22"/>
                    </a:lnTo>
                    <a:lnTo>
                      <a:pt x="120" y="26"/>
                    </a:lnTo>
                    <a:lnTo>
                      <a:pt x="124" y="29"/>
                    </a:lnTo>
                    <a:lnTo>
                      <a:pt x="124" y="33"/>
                    </a:lnTo>
                    <a:lnTo>
                      <a:pt x="127" y="33"/>
                    </a:lnTo>
                    <a:lnTo>
                      <a:pt x="131" y="36"/>
                    </a:lnTo>
                    <a:lnTo>
                      <a:pt x="135" y="40"/>
                    </a:lnTo>
                    <a:lnTo>
                      <a:pt x="138" y="44"/>
                    </a:lnTo>
                    <a:lnTo>
                      <a:pt x="138" y="47"/>
                    </a:lnTo>
                    <a:lnTo>
                      <a:pt x="142" y="51"/>
                    </a:lnTo>
                    <a:lnTo>
                      <a:pt x="146" y="55"/>
                    </a:lnTo>
                    <a:lnTo>
                      <a:pt x="146" y="58"/>
                    </a:lnTo>
                    <a:lnTo>
                      <a:pt x="149" y="62"/>
                    </a:lnTo>
                    <a:lnTo>
                      <a:pt x="153" y="62"/>
                    </a:lnTo>
                    <a:lnTo>
                      <a:pt x="157" y="65"/>
                    </a:lnTo>
                    <a:lnTo>
                      <a:pt x="157" y="69"/>
                    </a:lnTo>
                    <a:lnTo>
                      <a:pt x="160" y="73"/>
                    </a:lnTo>
                    <a:lnTo>
                      <a:pt x="164" y="76"/>
                    </a:lnTo>
                    <a:lnTo>
                      <a:pt x="167" y="80"/>
                    </a:lnTo>
                    <a:lnTo>
                      <a:pt x="109" y="109"/>
                    </a:lnTo>
                    <a:lnTo>
                      <a:pt x="76" y="94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6" name="Freeform 100"/>
              <p:cNvSpPr>
                <a:spLocks/>
              </p:cNvSpPr>
              <p:nvPr/>
            </p:nvSpPr>
            <p:spPr bwMode="auto">
              <a:xfrm>
                <a:off x="3626" y="2652"/>
                <a:ext cx="138" cy="87"/>
              </a:xfrm>
              <a:custGeom>
                <a:avLst/>
                <a:gdLst>
                  <a:gd name="T0" fmla="*/ 4 w 138"/>
                  <a:gd name="T1" fmla="*/ 0 h 87"/>
                  <a:gd name="T2" fmla="*/ 7 w 138"/>
                  <a:gd name="T3" fmla="*/ 0 h 87"/>
                  <a:gd name="T4" fmla="*/ 11 w 138"/>
                  <a:gd name="T5" fmla="*/ 0 h 87"/>
                  <a:gd name="T6" fmla="*/ 18 w 138"/>
                  <a:gd name="T7" fmla="*/ 0 h 87"/>
                  <a:gd name="T8" fmla="*/ 25 w 138"/>
                  <a:gd name="T9" fmla="*/ 0 h 87"/>
                  <a:gd name="T10" fmla="*/ 33 w 138"/>
                  <a:gd name="T11" fmla="*/ 3 h 87"/>
                  <a:gd name="T12" fmla="*/ 44 w 138"/>
                  <a:gd name="T13" fmla="*/ 3 h 87"/>
                  <a:gd name="T14" fmla="*/ 51 w 138"/>
                  <a:gd name="T15" fmla="*/ 3 h 87"/>
                  <a:gd name="T16" fmla="*/ 58 w 138"/>
                  <a:gd name="T17" fmla="*/ 3 h 87"/>
                  <a:gd name="T18" fmla="*/ 65 w 138"/>
                  <a:gd name="T19" fmla="*/ 0 h 87"/>
                  <a:gd name="T20" fmla="*/ 73 w 138"/>
                  <a:gd name="T21" fmla="*/ 0 h 87"/>
                  <a:gd name="T22" fmla="*/ 76 w 138"/>
                  <a:gd name="T23" fmla="*/ 0 h 87"/>
                  <a:gd name="T24" fmla="*/ 80 w 138"/>
                  <a:gd name="T25" fmla="*/ 0 h 87"/>
                  <a:gd name="T26" fmla="*/ 87 w 138"/>
                  <a:gd name="T27" fmla="*/ 0 h 87"/>
                  <a:gd name="T28" fmla="*/ 87 w 138"/>
                  <a:gd name="T29" fmla="*/ 0 h 87"/>
                  <a:gd name="T30" fmla="*/ 91 w 138"/>
                  <a:gd name="T31" fmla="*/ 3 h 87"/>
                  <a:gd name="T32" fmla="*/ 94 w 138"/>
                  <a:gd name="T33" fmla="*/ 11 h 87"/>
                  <a:gd name="T34" fmla="*/ 98 w 138"/>
                  <a:gd name="T35" fmla="*/ 18 h 87"/>
                  <a:gd name="T36" fmla="*/ 102 w 138"/>
                  <a:gd name="T37" fmla="*/ 21 h 87"/>
                  <a:gd name="T38" fmla="*/ 105 w 138"/>
                  <a:gd name="T39" fmla="*/ 29 h 87"/>
                  <a:gd name="T40" fmla="*/ 113 w 138"/>
                  <a:gd name="T41" fmla="*/ 36 h 87"/>
                  <a:gd name="T42" fmla="*/ 116 w 138"/>
                  <a:gd name="T43" fmla="*/ 40 h 87"/>
                  <a:gd name="T44" fmla="*/ 120 w 138"/>
                  <a:gd name="T45" fmla="*/ 47 h 87"/>
                  <a:gd name="T46" fmla="*/ 127 w 138"/>
                  <a:gd name="T47" fmla="*/ 54 h 87"/>
                  <a:gd name="T48" fmla="*/ 131 w 138"/>
                  <a:gd name="T49" fmla="*/ 58 h 87"/>
                  <a:gd name="T50" fmla="*/ 135 w 138"/>
                  <a:gd name="T51" fmla="*/ 61 h 87"/>
                  <a:gd name="T52" fmla="*/ 138 w 138"/>
                  <a:gd name="T53" fmla="*/ 65 h 87"/>
                  <a:gd name="T54" fmla="*/ 84 w 138"/>
                  <a:gd name="T55" fmla="*/ 87 h 87"/>
                  <a:gd name="T56" fmla="*/ 80 w 138"/>
                  <a:gd name="T57" fmla="*/ 83 h 87"/>
                  <a:gd name="T58" fmla="*/ 73 w 138"/>
                  <a:gd name="T59" fmla="*/ 79 h 87"/>
                  <a:gd name="T60" fmla="*/ 65 w 138"/>
                  <a:gd name="T61" fmla="*/ 76 h 87"/>
                  <a:gd name="T62" fmla="*/ 62 w 138"/>
                  <a:gd name="T63" fmla="*/ 69 h 87"/>
                  <a:gd name="T64" fmla="*/ 69 w 138"/>
                  <a:gd name="T65" fmla="*/ 61 h 87"/>
                  <a:gd name="T66" fmla="*/ 73 w 138"/>
                  <a:gd name="T67" fmla="*/ 54 h 87"/>
                  <a:gd name="T68" fmla="*/ 76 w 138"/>
                  <a:gd name="T69" fmla="*/ 47 h 87"/>
                  <a:gd name="T70" fmla="*/ 76 w 138"/>
                  <a:gd name="T71" fmla="*/ 43 h 87"/>
                  <a:gd name="T72" fmla="*/ 73 w 138"/>
                  <a:gd name="T73" fmla="*/ 43 h 87"/>
                  <a:gd name="T74" fmla="*/ 69 w 138"/>
                  <a:gd name="T75" fmla="*/ 40 h 87"/>
                  <a:gd name="T76" fmla="*/ 62 w 138"/>
                  <a:gd name="T77" fmla="*/ 40 h 87"/>
                  <a:gd name="T78" fmla="*/ 58 w 138"/>
                  <a:gd name="T79" fmla="*/ 40 h 87"/>
                  <a:gd name="T80" fmla="*/ 51 w 138"/>
                  <a:gd name="T81" fmla="*/ 40 h 87"/>
                  <a:gd name="T82" fmla="*/ 47 w 138"/>
                  <a:gd name="T83" fmla="*/ 40 h 87"/>
                  <a:gd name="T84" fmla="*/ 40 w 138"/>
                  <a:gd name="T85" fmla="*/ 36 h 87"/>
                  <a:gd name="T86" fmla="*/ 40 w 138"/>
                  <a:gd name="T87" fmla="*/ 32 h 87"/>
                  <a:gd name="T88" fmla="*/ 44 w 138"/>
                  <a:gd name="T89" fmla="*/ 29 h 87"/>
                  <a:gd name="T90" fmla="*/ 51 w 138"/>
                  <a:gd name="T91" fmla="*/ 25 h 87"/>
                  <a:gd name="T92" fmla="*/ 51 w 138"/>
                  <a:gd name="T93" fmla="*/ 25 h 87"/>
                  <a:gd name="T94" fmla="*/ 47 w 138"/>
                  <a:gd name="T95" fmla="*/ 21 h 87"/>
                  <a:gd name="T96" fmla="*/ 40 w 138"/>
                  <a:gd name="T97" fmla="*/ 21 h 87"/>
                  <a:gd name="T98" fmla="*/ 36 w 138"/>
                  <a:gd name="T99" fmla="*/ 18 h 87"/>
                  <a:gd name="T100" fmla="*/ 29 w 138"/>
                  <a:gd name="T101" fmla="*/ 18 h 87"/>
                  <a:gd name="T102" fmla="*/ 25 w 138"/>
                  <a:gd name="T103" fmla="*/ 18 h 87"/>
                  <a:gd name="T104" fmla="*/ 18 w 138"/>
                  <a:gd name="T105" fmla="*/ 14 h 87"/>
                  <a:gd name="T106" fmla="*/ 14 w 138"/>
                  <a:gd name="T107" fmla="*/ 14 h 87"/>
                  <a:gd name="T108" fmla="*/ 11 w 138"/>
                  <a:gd name="T109" fmla="*/ 11 h 87"/>
                  <a:gd name="T110" fmla="*/ 7 w 138"/>
                  <a:gd name="T111" fmla="*/ 11 h 87"/>
                  <a:gd name="T112" fmla="*/ 4 w 138"/>
                  <a:gd name="T113" fmla="*/ 3 h 87"/>
                  <a:gd name="T114" fmla="*/ 0 w 138"/>
                  <a:gd name="T115" fmla="*/ 0 h 87"/>
                  <a:gd name="T116" fmla="*/ 0 w 138"/>
                  <a:gd name="T117" fmla="*/ 0 h 87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38"/>
                  <a:gd name="T178" fmla="*/ 0 h 87"/>
                  <a:gd name="T179" fmla="*/ 138 w 138"/>
                  <a:gd name="T180" fmla="*/ 87 h 87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38" h="8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9" y="3"/>
                    </a:lnTo>
                    <a:lnTo>
                      <a:pt x="33" y="3"/>
                    </a:lnTo>
                    <a:lnTo>
                      <a:pt x="36" y="3"/>
                    </a:lnTo>
                    <a:lnTo>
                      <a:pt x="44" y="3"/>
                    </a:lnTo>
                    <a:lnTo>
                      <a:pt x="47" y="3"/>
                    </a:lnTo>
                    <a:lnTo>
                      <a:pt x="51" y="3"/>
                    </a:lnTo>
                    <a:lnTo>
                      <a:pt x="54" y="3"/>
                    </a:lnTo>
                    <a:lnTo>
                      <a:pt x="58" y="3"/>
                    </a:lnTo>
                    <a:lnTo>
                      <a:pt x="62" y="3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0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87" y="3"/>
                    </a:lnTo>
                    <a:lnTo>
                      <a:pt x="91" y="3"/>
                    </a:lnTo>
                    <a:lnTo>
                      <a:pt x="94" y="7"/>
                    </a:lnTo>
                    <a:lnTo>
                      <a:pt x="94" y="11"/>
                    </a:lnTo>
                    <a:lnTo>
                      <a:pt x="98" y="14"/>
                    </a:lnTo>
                    <a:lnTo>
                      <a:pt x="98" y="18"/>
                    </a:lnTo>
                    <a:lnTo>
                      <a:pt x="102" y="18"/>
                    </a:lnTo>
                    <a:lnTo>
                      <a:pt x="102" y="21"/>
                    </a:lnTo>
                    <a:lnTo>
                      <a:pt x="105" y="25"/>
                    </a:lnTo>
                    <a:lnTo>
                      <a:pt x="105" y="29"/>
                    </a:lnTo>
                    <a:lnTo>
                      <a:pt x="109" y="32"/>
                    </a:lnTo>
                    <a:lnTo>
                      <a:pt x="113" y="36"/>
                    </a:lnTo>
                    <a:lnTo>
                      <a:pt x="113" y="40"/>
                    </a:lnTo>
                    <a:lnTo>
                      <a:pt x="116" y="40"/>
                    </a:lnTo>
                    <a:lnTo>
                      <a:pt x="120" y="43"/>
                    </a:lnTo>
                    <a:lnTo>
                      <a:pt x="120" y="47"/>
                    </a:lnTo>
                    <a:lnTo>
                      <a:pt x="124" y="50"/>
                    </a:lnTo>
                    <a:lnTo>
                      <a:pt x="127" y="54"/>
                    </a:lnTo>
                    <a:lnTo>
                      <a:pt x="131" y="54"/>
                    </a:lnTo>
                    <a:lnTo>
                      <a:pt x="131" y="58"/>
                    </a:lnTo>
                    <a:lnTo>
                      <a:pt x="135" y="61"/>
                    </a:lnTo>
                    <a:lnTo>
                      <a:pt x="135" y="65"/>
                    </a:lnTo>
                    <a:lnTo>
                      <a:pt x="138" y="65"/>
                    </a:lnTo>
                    <a:lnTo>
                      <a:pt x="138" y="69"/>
                    </a:lnTo>
                    <a:lnTo>
                      <a:pt x="84" y="87"/>
                    </a:lnTo>
                    <a:lnTo>
                      <a:pt x="80" y="83"/>
                    </a:lnTo>
                    <a:lnTo>
                      <a:pt x="76" y="83"/>
                    </a:lnTo>
                    <a:lnTo>
                      <a:pt x="73" y="79"/>
                    </a:lnTo>
                    <a:lnTo>
                      <a:pt x="65" y="76"/>
                    </a:lnTo>
                    <a:lnTo>
                      <a:pt x="62" y="72"/>
                    </a:lnTo>
                    <a:lnTo>
                      <a:pt x="62" y="69"/>
                    </a:lnTo>
                    <a:lnTo>
                      <a:pt x="65" y="65"/>
                    </a:lnTo>
                    <a:lnTo>
                      <a:pt x="69" y="61"/>
                    </a:lnTo>
                    <a:lnTo>
                      <a:pt x="73" y="58"/>
                    </a:lnTo>
                    <a:lnTo>
                      <a:pt x="73" y="54"/>
                    </a:lnTo>
                    <a:lnTo>
                      <a:pt x="76" y="50"/>
                    </a:lnTo>
                    <a:lnTo>
                      <a:pt x="76" y="47"/>
                    </a:lnTo>
                    <a:lnTo>
                      <a:pt x="76" y="43"/>
                    </a:lnTo>
                    <a:lnTo>
                      <a:pt x="73" y="43"/>
                    </a:lnTo>
                    <a:lnTo>
                      <a:pt x="73" y="40"/>
                    </a:lnTo>
                    <a:lnTo>
                      <a:pt x="69" y="40"/>
                    </a:lnTo>
                    <a:lnTo>
                      <a:pt x="65" y="40"/>
                    </a:lnTo>
                    <a:lnTo>
                      <a:pt x="62" y="40"/>
                    </a:lnTo>
                    <a:lnTo>
                      <a:pt x="58" y="40"/>
                    </a:lnTo>
                    <a:lnTo>
                      <a:pt x="54" y="40"/>
                    </a:lnTo>
                    <a:lnTo>
                      <a:pt x="51" y="40"/>
                    </a:lnTo>
                    <a:lnTo>
                      <a:pt x="47" y="40"/>
                    </a:lnTo>
                    <a:lnTo>
                      <a:pt x="44" y="36"/>
                    </a:lnTo>
                    <a:lnTo>
                      <a:pt x="40" y="36"/>
                    </a:lnTo>
                    <a:lnTo>
                      <a:pt x="40" y="32"/>
                    </a:lnTo>
                    <a:lnTo>
                      <a:pt x="44" y="29"/>
                    </a:lnTo>
                    <a:lnTo>
                      <a:pt x="47" y="29"/>
                    </a:lnTo>
                    <a:lnTo>
                      <a:pt x="51" y="25"/>
                    </a:lnTo>
                    <a:lnTo>
                      <a:pt x="51" y="21"/>
                    </a:lnTo>
                    <a:lnTo>
                      <a:pt x="47" y="21"/>
                    </a:lnTo>
                    <a:lnTo>
                      <a:pt x="44" y="21"/>
                    </a:lnTo>
                    <a:lnTo>
                      <a:pt x="40" y="21"/>
                    </a:lnTo>
                    <a:lnTo>
                      <a:pt x="40" y="18"/>
                    </a:lnTo>
                    <a:lnTo>
                      <a:pt x="36" y="18"/>
                    </a:lnTo>
                    <a:lnTo>
                      <a:pt x="33" y="18"/>
                    </a:lnTo>
                    <a:lnTo>
                      <a:pt x="29" y="18"/>
                    </a:lnTo>
                    <a:lnTo>
                      <a:pt x="25" y="18"/>
                    </a:lnTo>
                    <a:lnTo>
                      <a:pt x="22" y="18"/>
                    </a:lnTo>
                    <a:lnTo>
                      <a:pt x="18" y="14"/>
                    </a:lnTo>
                    <a:lnTo>
                      <a:pt x="14" y="14"/>
                    </a:lnTo>
                    <a:lnTo>
                      <a:pt x="11" y="14"/>
                    </a:lnTo>
                    <a:lnTo>
                      <a:pt x="11" y="11"/>
                    </a:lnTo>
                    <a:lnTo>
                      <a:pt x="7" y="11"/>
                    </a:lnTo>
                    <a:lnTo>
                      <a:pt x="4" y="7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7" name="Freeform 101"/>
              <p:cNvSpPr>
                <a:spLocks/>
              </p:cNvSpPr>
              <p:nvPr/>
            </p:nvSpPr>
            <p:spPr bwMode="auto">
              <a:xfrm>
                <a:off x="3644" y="2695"/>
                <a:ext cx="98" cy="69"/>
              </a:xfrm>
              <a:custGeom>
                <a:avLst/>
                <a:gdLst>
                  <a:gd name="T0" fmla="*/ 73 w 98"/>
                  <a:gd name="T1" fmla="*/ 40 h 69"/>
                  <a:gd name="T2" fmla="*/ 69 w 98"/>
                  <a:gd name="T3" fmla="*/ 36 h 69"/>
                  <a:gd name="T4" fmla="*/ 66 w 98"/>
                  <a:gd name="T5" fmla="*/ 29 h 69"/>
                  <a:gd name="T6" fmla="*/ 62 w 98"/>
                  <a:gd name="T7" fmla="*/ 26 h 69"/>
                  <a:gd name="T8" fmla="*/ 58 w 98"/>
                  <a:gd name="T9" fmla="*/ 22 h 69"/>
                  <a:gd name="T10" fmla="*/ 47 w 98"/>
                  <a:gd name="T11" fmla="*/ 11 h 69"/>
                  <a:gd name="T12" fmla="*/ 44 w 98"/>
                  <a:gd name="T13" fmla="*/ 15 h 69"/>
                  <a:gd name="T14" fmla="*/ 44 w 98"/>
                  <a:gd name="T15" fmla="*/ 18 h 69"/>
                  <a:gd name="T16" fmla="*/ 44 w 98"/>
                  <a:gd name="T17" fmla="*/ 22 h 69"/>
                  <a:gd name="T18" fmla="*/ 44 w 98"/>
                  <a:gd name="T19" fmla="*/ 26 h 69"/>
                  <a:gd name="T20" fmla="*/ 44 w 98"/>
                  <a:gd name="T21" fmla="*/ 29 h 69"/>
                  <a:gd name="T22" fmla="*/ 44 w 98"/>
                  <a:gd name="T23" fmla="*/ 33 h 69"/>
                  <a:gd name="T24" fmla="*/ 40 w 98"/>
                  <a:gd name="T25" fmla="*/ 29 h 69"/>
                  <a:gd name="T26" fmla="*/ 33 w 98"/>
                  <a:gd name="T27" fmla="*/ 29 h 69"/>
                  <a:gd name="T28" fmla="*/ 26 w 98"/>
                  <a:gd name="T29" fmla="*/ 26 h 69"/>
                  <a:gd name="T30" fmla="*/ 18 w 98"/>
                  <a:gd name="T31" fmla="*/ 18 h 69"/>
                  <a:gd name="T32" fmla="*/ 11 w 98"/>
                  <a:gd name="T33" fmla="*/ 11 h 69"/>
                  <a:gd name="T34" fmla="*/ 4 w 98"/>
                  <a:gd name="T35" fmla="*/ 4 h 69"/>
                  <a:gd name="T36" fmla="*/ 0 w 98"/>
                  <a:gd name="T37" fmla="*/ 0 h 69"/>
                  <a:gd name="T38" fmla="*/ 0 w 98"/>
                  <a:gd name="T39" fmla="*/ 7 h 69"/>
                  <a:gd name="T40" fmla="*/ 15 w 98"/>
                  <a:gd name="T41" fmla="*/ 58 h 69"/>
                  <a:gd name="T42" fmla="*/ 15 w 98"/>
                  <a:gd name="T43" fmla="*/ 62 h 69"/>
                  <a:gd name="T44" fmla="*/ 18 w 98"/>
                  <a:gd name="T45" fmla="*/ 65 h 69"/>
                  <a:gd name="T46" fmla="*/ 26 w 98"/>
                  <a:gd name="T47" fmla="*/ 65 h 69"/>
                  <a:gd name="T48" fmla="*/ 33 w 98"/>
                  <a:gd name="T49" fmla="*/ 65 h 69"/>
                  <a:gd name="T50" fmla="*/ 40 w 98"/>
                  <a:gd name="T51" fmla="*/ 65 h 69"/>
                  <a:gd name="T52" fmla="*/ 44 w 98"/>
                  <a:gd name="T53" fmla="*/ 65 h 69"/>
                  <a:gd name="T54" fmla="*/ 51 w 98"/>
                  <a:gd name="T55" fmla="*/ 65 h 69"/>
                  <a:gd name="T56" fmla="*/ 55 w 98"/>
                  <a:gd name="T57" fmla="*/ 65 h 69"/>
                  <a:gd name="T58" fmla="*/ 58 w 98"/>
                  <a:gd name="T59" fmla="*/ 65 h 69"/>
                  <a:gd name="T60" fmla="*/ 62 w 98"/>
                  <a:gd name="T61" fmla="*/ 69 h 69"/>
                  <a:gd name="T62" fmla="*/ 66 w 98"/>
                  <a:gd name="T63" fmla="*/ 69 h 69"/>
                  <a:gd name="T64" fmla="*/ 69 w 98"/>
                  <a:gd name="T65" fmla="*/ 69 h 69"/>
                  <a:gd name="T66" fmla="*/ 73 w 98"/>
                  <a:gd name="T67" fmla="*/ 69 h 69"/>
                  <a:gd name="T68" fmla="*/ 80 w 98"/>
                  <a:gd name="T69" fmla="*/ 69 h 69"/>
                  <a:gd name="T70" fmla="*/ 98 w 98"/>
                  <a:gd name="T71" fmla="*/ 40 h 6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98"/>
                  <a:gd name="T109" fmla="*/ 0 h 69"/>
                  <a:gd name="T110" fmla="*/ 98 w 98"/>
                  <a:gd name="T111" fmla="*/ 69 h 6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98" h="69">
                    <a:moveTo>
                      <a:pt x="98" y="40"/>
                    </a:moveTo>
                    <a:lnTo>
                      <a:pt x="73" y="40"/>
                    </a:lnTo>
                    <a:lnTo>
                      <a:pt x="69" y="36"/>
                    </a:lnTo>
                    <a:lnTo>
                      <a:pt x="69" y="33"/>
                    </a:lnTo>
                    <a:lnTo>
                      <a:pt x="66" y="29"/>
                    </a:lnTo>
                    <a:lnTo>
                      <a:pt x="62" y="26"/>
                    </a:lnTo>
                    <a:lnTo>
                      <a:pt x="58" y="22"/>
                    </a:lnTo>
                    <a:lnTo>
                      <a:pt x="55" y="15"/>
                    </a:lnTo>
                    <a:lnTo>
                      <a:pt x="47" y="11"/>
                    </a:lnTo>
                    <a:lnTo>
                      <a:pt x="44" y="15"/>
                    </a:lnTo>
                    <a:lnTo>
                      <a:pt x="44" y="18"/>
                    </a:lnTo>
                    <a:lnTo>
                      <a:pt x="44" y="22"/>
                    </a:lnTo>
                    <a:lnTo>
                      <a:pt x="44" y="26"/>
                    </a:lnTo>
                    <a:lnTo>
                      <a:pt x="44" y="29"/>
                    </a:lnTo>
                    <a:lnTo>
                      <a:pt x="44" y="33"/>
                    </a:lnTo>
                    <a:lnTo>
                      <a:pt x="40" y="29"/>
                    </a:lnTo>
                    <a:lnTo>
                      <a:pt x="36" y="29"/>
                    </a:lnTo>
                    <a:lnTo>
                      <a:pt x="33" y="29"/>
                    </a:lnTo>
                    <a:lnTo>
                      <a:pt x="33" y="26"/>
                    </a:lnTo>
                    <a:lnTo>
                      <a:pt x="26" y="26"/>
                    </a:lnTo>
                    <a:lnTo>
                      <a:pt x="22" y="22"/>
                    </a:lnTo>
                    <a:lnTo>
                      <a:pt x="18" y="18"/>
                    </a:lnTo>
                    <a:lnTo>
                      <a:pt x="15" y="15"/>
                    </a:lnTo>
                    <a:lnTo>
                      <a:pt x="11" y="11"/>
                    </a:lnTo>
                    <a:lnTo>
                      <a:pt x="7" y="7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11" y="26"/>
                    </a:lnTo>
                    <a:lnTo>
                      <a:pt x="15" y="58"/>
                    </a:lnTo>
                    <a:lnTo>
                      <a:pt x="15" y="62"/>
                    </a:lnTo>
                    <a:lnTo>
                      <a:pt x="18" y="65"/>
                    </a:lnTo>
                    <a:lnTo>
                      <a:pt x="22" y="65"/>
                    </a:lnTo>
                    <a:lnTo>
                      <a:pt x="26" y="65"/>
                    </a:lnTo>
                    <a:lnTo>
                      <a:pt x="29" y="65"/>
                    </a:lnTo>
                    <a:lnTo>
                      <a:pt x="33" y="65"/>
                    </a:lnTo>
                    <a:lnTo>
                      <a:pt x="36" y="65"/>
                    </a:lnTo>
                    <a:lnTo>
                      <a:pt x="40" y="65"/>
                    </a:lnTo>
                    <a:lnTo>
                      <a:pt x="44" y="65"/>
                    </a:lnTo>
                    <a:lnTo>
                      <a:pt x="47" y="65"/>
                    </a:lnTo>
                    <a:lnTo>
                      <a:pt x="51" y="65"/>
                    </a:lnTo>
                    <a:lnTo>
                      <a:pt x="55" y="65"/>
                    </a:lnTo>
                    <a:lnTo>
                      <a:pt x="58" y="65"/>
                    </a:lnTo>
                    <a:lnTo>
                      <a:pt x="62" y="69"/>
                    </a:lnTo>
                    <a:lnTo>
                      <a:pt x="66" y="69"/>
                    </a:lnTo>
                    <a:lnTo>
                      <a:pt x="69" y="69"/>
                    </a:lnTo>
                    <a:lnTo>
                      <a:pt x="73" y="69"/>
                    </a:lnTo>
                    <a:lnTo>
                      <a:pt x="80" y="69"/>
                    </a:lnTo>
                    <a:lnTo>
                      <a:pt x="98" y="40"/>
                    </a:lnTo>
                    <a:close/>
                  </a:path>
                </a:pathLst>
              </a:custGeom>
              <a:solidFill>
                <a:srgbClr val="A84A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8" name="Freeform 102"/>
              <p:cNvSpPr>
                <a:spLocks/>
              </p:cNvSpPr>
              <p:nvPr/>
            </p:nvSpPr>
            <p:spPr bwMode="auto">
              <a:xfrm>
                <a:off x="3673" y="2739"/>
                <a:ext cx="55" cy="29"/>
              </a:xfrm>
              <a:custGeom>
                <a:avLst/>
                <a:gdLst>
                  <a:gd name="T0" fmla="*/ 47 w 55"/>
                  <a:gd name="T1" fmla="*/ 0 h 29"/>
                  <a:gd name="T2" fmla="*/ 47 w 55"/>
                  <a:gd name="T3" fmla="*/ 0 h 29"/>
                  <a:gd name="T4" fmla="*/ 47 w 55"/>
                  <a:gd name="T5" fmla="*/ 0 h 29"/>
                  <a:gd name="T6" fmla="*/ 44 w 55"/>
                  <a:gd name="T7" fmla="*/ 3 h 29"/>
                  <a:gd name="T8" fmla="*/ 44 w 55"/>
                  <a:gd name="T9" fmla="*/ 7 h 29"/>
                  <a:gd name="T10" fmla="*/ 44 w 55"/>
                  <a:gd name="T11" fmla="*/ 10 h 29"/>
                  <a:gd name="T12" fmla="*/ 44 w 55"/>
                  <a:gd name="T13" fmla="*/ 10 h 29"/>
                  <a:gd name="T14" fmla="*/ 44 w 55"/>
                  <a:gd name="T15" fmla="*/ 14 h 29"/>
                  <a:gd name="T16" fmla="*/ 44 w 55"/>
                  <a:gd name="T17" fmla="*/ 18 h 29"/>
                  <a:gd name="T18" fmla="*/ 40 w 55"/>
                  <a:gd name="T19" fmla="*/ 18 h 29"/>
                  <a:gd name="T20" fmla="*/ 37 w 55"/>
                  <a:gd name="T21" fmla="*/ 18 h 29"/>
                  <a:gd name="T22" fmla="*/ 33 w 55"/>
                  <a:gd name="T23" fmla="*/ 18 h 29"/>
                  <a:gd name="T24" fmla="*/ 29 w 55"/>
                  <a:gd name="T25" fmla="*/ 14 h 29"/>
                  <a:gd name="T26" fmla="*/ 26 w 55"/>
                  <a:gd name="T27" fmla="*/ 14 h 29"/>
                  <a:gd name="T28" fmla="*/ 22 w 55"/>
                  <a:gd name="T29" fmla="*/ 14 h 29"/>
                  <a:gd name="T30" fmla="*/ 18 w 55"/>
                  <a:gd name="T31" fmla="*/ 14 h 29"/>
                  <a:gd name="T32" fmla="*/ 15 w 55"/>
                  <a:gd name="T33" fmla="*/ 14 h 29"/>
                  <a:gd name="T34" fmla="*/ 15 w 55"/>
                  <a:gd name="T35" fmla="*/ 14 h 29"/>
                  <a:gd name="T36" fmla="*/ 11 w 55"/>
                  <a:gd name="T37" fmla="*/ 18 h 29"/>
                  <a:gd name="T38" fmla="*/ 7 w 55"/>
                  <a:gd name="T39" fmla="*/ 18 h 29"/>
                  <a:gd name="T40" fmla="*/ 7 w 55"/>
                  <a:gd name="T41" fmla="*/ 21 h 29"/>
                  <a:gd name="T42" fmla="*/ 4 w 55"/>
                  <a:gd name="T43" fmla="*/ 21 h 29"/>
                  <a:gd name="T44" fmla="*/ 0 w 55"/>
                  <a:gd name="T45" fmla="*/ 21 h 29"/>
                  <a:gd name="T46" fmla="*/ 26 w 55"/>
                  <a:gd name="T47" fmla="*/ 21 h 29"/>
                  <a:gd name="T48" fmla="*/ 33 w 55"/>
                  <a:gd name="T49" fmla="*/ 25 h 29"/>
                  <a:gd name="T50" fmla="*/ 55 w 55"/>
                  <a:gd name="T51" fmla="*/ 29 h 29"/>
                  <a:gd name="T52" fmla="*/ 55 w 55"/>
                  <a:gd name="T53" fmla="*/ 0 h 29"/>
                  <a:gd name="T54" fmla="*/ 47 w 55"/>
                  <a:gd name="T55" fmla="*/ 0 h 29"/>
                  <a:gd name="T56" fmla="*/ 47 w 55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5"/>
                  <a:gd name="T88" fmla="*/ 0 h 29"/>
                  <a:gd name="T89" fmla="*/ 55 w 55"/>
                  <a:gd name="T90" fmla="*/ 29 h 2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5" h="29">
                    <a:moveTo>
                      <a:pt x="47" y="0"/>
                    </a:moveTo>
                    <a:lnTo>
                      <a:pt x="47" y="0"/>
                    </a:lnTo>
                    <a:lnTo>
                      <a:pt x="44" y="3"/>
                    </a:lnTo>
                    <a:lnTo>
                      <a:pt x="44" y="7"/>
                    </a:lnTo>
                    <a:lnTo>
                      <a:pt x="44" y="10"/>
                    </a:lnTo>
                    <a:lnTo>
                      <a:pt x="44" y="14"/>
                    </a:lnTo>
                    <a:lnTo>
                      <a:pt x="44" y="18"/>
                    </a:lnTo>
                    <a:lnTo>
                      <a:pt x="40" y="18"/>
                    </a:lnTo>
                    <a:lnTo>
                      <a:pt x="37" y="18"/>
                    </a:lnTo>
                    <a:lnTo>
                      <a:pt x="33" y="18"/>
                    </a:lnTo>
                    <a:lnTo>
                      <a:pt x="29" y="14"/>
                    </a:lnTo>
                    <a:lnTo>
                      <a:pt x="26" y="14"/>
                    </a:lnTo>
                    <a:lnTo>
                      <a:pt x="22" y="14"/>
                    </a:lnTo>
                    <a:lnTo>
                      <a:pt x="18" y="14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18"/>
                    </a:lnTo>
                    <a:lnTo>
                      <a:pt x="7" y="21"/>
                    </a:lnTo>
                    <a:lnTo>
                      <a:pt x="4" y="21"/>
                    </a:lnTo>
                    <a:lnTo>
                      <a:pt x="0" y="21"/>
                    </a:lnTo>
                    <a:lnTo>
                      <a:pt x="26" y="21"/>
                    </a:lnTo>
                    <a:lnTo>
                      <a:pt x="33" y="25"/>
                    </a:lnTo>
                    <a:lnTo>
                      <a:pt x="55" y="29"/>
                    </a:lnTo>
                    <a:lnTo>
                      <a:pt x="55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8529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9" name="Freeform 103"/>
              <p:cNvSpPr>
                <a:spLocks/>
              </p:cNvSpPr>
              <p:nvPr/>
            </p:nvSpPr>
            <p:spPr bwMode="auto">
              <a:xfrm>
                <a:off x="3713" y="2731"/>
                <a:ext cx="29" cy="40"/>
              </a:xfrm>
              <a:custGeom>
                <a:avLst/>
                <a:gdLst>
                  <a:gd name="T0" fmla="*/ 29 w 29"/>
                  <a:gd name="T1" fmla="*/ 0 h 40"/>
                  <a:gd name="T2" fmla="*/ 11 w 29"/>
                  <a:gd name="T3" fmla="*/ 4 h 40"/>
                  <a:gd name="T4" fmla="*/ 7 w 29"/>
                  <a:gd name="T5" fmla="*/ 4 h 40"/>
                  <a:gd name="T6" fmla="*/ 7 w 29"/>
                  <a:gd name="T7" fmla="*/ 8 h 40"/>
                  <a:gd name="T8" fmla="*/ 7 w 29"/>
                  <a:gd name="T9" fmla="*/ 8 h 40"/>
                  <a:gd name="T10" fmla="*/ 4 w 29"/>
                  <a:gd name="T11" fmla="*/ 11 h 40"/>
                  <a:gd name="T12" fmla="*/ 4 w 29"/>
                  <a:gd name="T13" fmla="*/ 15 h 40"/>
                  <a:gd name="T14" fmla="*/ 4 w 29"/>
                  <a:gd name="T15" fmla="*/ 18 h 40"/>
                  <a:gd name="T16" fmla="*/ 4 w 29"/>
                  <a:gd name="T17" fmla="*/ 22 h 40"/>
                  <a:gd name="T18" fmla="*/ 4 w 29"/>
                  <a:gd name="T19" fmla="*/ 26 h 40"/>
                  <a:gd name="T20" fmla="*/ 0 w 29"/>
                  <a:gd name="T21" fmla="*/ 26 h 40"/>
                  <a:gd name="T22" fmla="*/ 0 w 29"/>
                  <a:gd name="T23" fmla="*/ 29 h 40"/>
                  <a:gd name="T24" fmla="*/ 0 w 29"/>
                  <a:gd name="T25" fmla="*/ 33 h 40"/>
                  <a:gd name="T26" fmla="*/ 0 w 29"/>
                  <a:gd name="T27" fmla="*/ 33 h 40"/>
                  <a:gd name="T28" fmla="*/ 0 w 29"/>
                  <a:gd name="T29" fmla="*/ 37 h 40"/>
                  <a:gd name="T30" fmla="*/ 0 w 29"/>
                  <a:gd name="T31" fmla="*/ 37 h 40"/>
                  <a:gd name="T32" fmla="*/ 26 w 29"/>
                  <a:gd name="T33" fmla="*/ 40 h 40"/>
                  <a:gd name="T34" fmla="*/ 29 w 29"/>
                  <a:gd name="T35" fmla="*/ 0 h 40"/>
                  <a:gd name="T36" fmla="*/ 29 w 29"/>
                  <a:gd name="T37" fmla="*/ 0 h 4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9"/>
                  <a:gd name="T58" fmla="*/ 0 h 40"/>
                  <a:gd name="T59" fmla="*/ 29 w 29"/>
                  <a:gd name="T60" fmla="*/ 40 h 4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9" h="40">
                    <a:moveTo>
                      <a:pt x="29" y="0"/>
                    </a:moveTo>
                    <a:lnTo>
                      <a:pt x="11" y="4"/>
                    </a:lnTo>
                    <a:lnTo>
                      <a:pt x="7" y="4"/>
                    </a:lnTo>
                    <a:lnTo>
                      <a:pt x="7" y="8"/>
                    </a:lnTo>
                    <a:lnTo>
                      <a:pt x="4" y="11"/>
                    </a:lnTo>
                    <a:lnTo>
                      <a:pt x="4" y="15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33"/>
                    </a:lnTo>
                    <a:lnTo>
                      <a:pt x="0" y="37"/>
                    </a:lnTo>
                    <a:lnTo>
                      <a:pt x="26" y="4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BFC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0" name="Freeform 104"/>
              <p:cNvSpPr>
                <a:spLocks/>
              </p:cNvSpPr>
              <p:nvPr/>
            </p:nvSpPr>
            <p:spPr bwMode="auto">
              <a:xfrm>
                <a:off x="3644" y="2702"/>
                <a:ext cx="22" cy="55"/>
              </a:xfrm>
              <a:custGeom>
                <a:avLst/>
                <a:gdLst>
                  <a:gd name="T0" fmla="*/ 0 w 22"/>
                  <a:gd name="T1" fmla="*/ 0 h 55"/>
                  <a:gd name="T2" fmla="*/ 0 w 22"/>
                  <a:gd name="T3" fmla="*/ 0 h 55"/>
                  <a:gd name="T4" fmla="*/ 4 w 22"/>
                  <a:gd name="T5" fmla="*/ 4 h 55"/>
                  <a:gd name="T6" fmla="*/ 4 w 22"/>
                  <a:gd name="T7" fmla="*/ 4 h 55"/>
                  <a:gd name="T8" fmla="*/ 7 w 22"/>
                  <a:gd name="T9" fmla="*/ 8 h 55"/>
                  <a:gd name="T10" fmla="*/ 11 w 22"/>
                  <a:gd name="T11" fmla="*/ 11 h 55"/>
                  <a:gd name="T12" fmla="*/ 11 w 22"/>
                  <a:gd name="T13" fmla="*/ 15 h 55"/>
                  <a:gd name="T14" fmla="*/ 15 w 22"/>
                  <a:gd name="T15" fmla="*/ 19 h 55"/>
                  <a:gd name="T16" fmla="*/ 15 w 22"/>
                  <a:gd name="T17" fmla="*/ 19 h 55"/>
                  <a:gd name="T18" fmla="*/ 15 w 22"/>
                  <a:gd name="T19" fmla="*/ 22 h 55"/>
                  <a:gd name="T20" fmla="*/ 15 w 22"/>
                  <a:gd name="T21" fmla="*/ 22 h 55"/>
                  <a:gd name="T22" fmla="*/ 18 w 22"/>
                  <a:gd name="T23" fmla="*/ 26 h 55"/>
                  <a:gd name="T24" fmla="*/ 18 w 22"/>
                  <a:gd name="T25" fmla="*/ 26 h 55"/>
                  <a:gd name="T26" fmla="*/ 18 w 22"/>
                  <a:gd name="T27" fmla="*/ 26 h 55"/>
                  <a:gd name="T28" fmla="*/ 18 w 22"/>
                  <a:gd name="T29" fmla="*/ 26 h 55"/>
                  <a:gd name="T30" fmla="*/ 15 w 22"/>
                  <a:gd name="T31" fmla="*/ 29 h 55"/>
                  <a:gd name="T32" fmla="*/ 15 w 22"/>
                  <a:gd name="T33" fmla="*/ 29 h 55"/>
                  <a:gd name="T34" fmla="*/ 18 w 22"/>
                  <a:gd name="T35" fmla="*/ 33 h 55"/>
                  <a:gd name="T36" fmla="*/ 18 w 22"/>
                  <a:gd name="T37" fmla="*/ 37 h 55"/>
                  <a:gd name="T38" fmla="*/ 18 w 22"/>
                  <a:gd name="T39" fmla="*/ 40 h 55"/>
                  <a:gd name="T40" fmla="*/ 18 w 22"/>
                  <a:gd name="T41" fmla="*/ 44 h 55"/>
                  <a:gd name="T42" fmla="*/ 18 w 22"/>
                  <a:gd name="T43" fmla="*/ 44 h 55"/>
                  <a:gd name="T44" fmla="*/ 22 w 22"/>
                  <a:gd name="T45" fmla="*/ 47 h 55"/>
                  <a:gd name="T46" fmla="*/ 22 w 22"/>
                  <a:gd name="T47" fmla="*/ 47 h 55"/>
                  <a:gd name="T48" fmla="*/ 22 w 22"/>
                  <a:gd name="T49" fmla="*/ 47 h 55"/>
                  <a:gd name="T50" fmla="*/ 18 w 22"/>
                  <a:gd name="T51" fmla="*/ 51 h 55"/>
                  <a:gd name="T52" fmla="*/ 18 w 22"/>
                  <a:gd name="T53" fmla="*/ 55 h 55"/>
                  <a:gd name="T54" fmla="*/ 15 w 22"/>
                  <a:gd name="T55" fmla="*/ 55 h 55"/>
                  <a:gd name="T56" fmla="*/ 15 w 22"/>
                  <a:gd name="T57" fmla="*/ 55 h 55"/>
                  <a:gd name="T58" fmla="*/ 15 w 22"/>
                  <a:gd name="T59" fmla="*/ 55 h 55"/>
                  <a:gd name="T60" fmla="*/ 15 w 22"/>
                  <a:gd name="T61" fmla="*/ 51 h 55"/>
                  <a:gd name="T62" fmla="*/ 11 w 22"/>
                  <a:gd name="T63" fmla="*/ 47 h 55"/>
                  <a:gd name="T64" fmla="*/ 11 w 22"/>
                  <a:gd name="T65" fmla="*/ 47 h 55"/>
                  <a:gd name="T66" fmla="*/ 11 w 22"/>
                  <a:gd name="T67" fmla="*/ 44 h 55"/>
                  <a:gd name="T68" fmla="*/ 11 w 22"/>
                  <a:gd name="T69" fmla="*/ 40 h 55"/>
                  <a:gd name="T70" fmla="*/ 7 w 22"/>
                  <a:gd name="T71" fmla="*/ 37 h 55"/>
                  <a:gd name="T72" fmla="*/ 7 w 22"/>
                  <a:gd name="T73" fmla="*/ 33 h 55"/>
                  <a:gd name="T74" fmla="*/ 7 w 22"/>
                  <a:gd name="T75" fmla="*/ 29 h 55"/>
                  <a:gd name="T76" fmla="*/ 7 w 22"/>
                  <a:gd name="T77" fmla="*/ 22 h 55"/>
                  <a:gd name="T78" fmla="*/ 11 w 22"/>
                  <a:gd name="T79" fmla="*/ 22 h 55"/>
                  <a:gd name="T80" fmla="*/ 11 w 22"/>
                  <a:gd name="T81" fmla="*/ 19 h 55"/>
                  <a:gd name="T82" fmla="*/ 0 w 22"/>
                  <a:gd name="T83" fmla="*/ 0 h 55"/>
                  <a:gd name="T84" fmla="*/ 0 w 22"/>
                  <a:gd name="T85" fmla="*/ 0 h 5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"/>
                  <a:gd name="T130" fmla="*/ 0 h 55"/>
                  <a:gd name="T131" fmla="*/ 22 w 22"/>
                  <a:gd name="T132" fmla="*/ 55 h 5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" h="55">
                    <a:moveTo>
                      <a:pt x="0" y="0"/>
                    </a:moveTo>
                    <a:lnTo>
                      <a:pt x="0" y="0"/>
                    </a:lnTo>
                    <a:lnTo>
                      <a:pt x="4" y="4"/>
                    </a:lnTo>
                    <a:lnTo>
                      <a:pt x="7" y="8"/>
                    </a:lnTo>
                    <a:lnTo>
                      <a:pt x="11" y="11"/>
                    </a:lnTo>
                    <a:lnTo>
                      <a:pt x="11" y="15"/>
                    </a:lnTo>
                    <a:lnTo>
                      <a:pt x="15" y="19"/>
                    </a:lnTo>
                    <a:lnTo>
                      <a:pt x="15" y="22"/>
                    </a:lnTo>
                    <a:lnTo>
                      <a:pt x="18" y="26"/>
                    </a:lnTo>
                    <a:lnTo>
                      <a:pt x="15" y="29"/>
                    </a:lnTo>
                    <a:lnTo>
                      <a:pt x="18" y="33"/>
                    </a:lnTo>
                    <a:lnTo>
                      <a:pt x="18" y="37"/>
                    </a:lnTo>
                    <a:lnTo>
                      <a:pt x="18" y="40"/>
                    </a:lnTo>
                    <a:lnTo>
                      <a:pt x="18" y="44"/>
                    </a:lnTo>
                    <a:lnTo>
                      <a:pt x="22" y="47"/>
                    </a:lnTo>
                    <a:lnTo>
                      <a:pt x="18" y="51"/>
                    </a:lnTo>
                    <a:lnTo>
                      <a:pt x="18" y="55"/>
                    </a:lnTo>
                    <a:lnTo>
                      <a:pt x="15" y="55"/>
                    </a:lnTo>
                    <a:lnTo>
                      <a:pt x="15" y="51"/>
                    </a:lnTo>
                    <a:lnTo>
                      <a:pt x="11" y="47"/>
                    </a:lnTo>
                    <a:lnTo>
                      <a:pt x="11" y="44"/>
                    </a:lnTo>
                    <a:lnTo>
                      <a:pt x="11" y="40"/>
                    </a:lnTo>
                    <a:lnTo>
                      <a:pt x="7" y="37"/>
                    </a:lnTo>
                    <a:lnTo>
                      <a:pt x="7" y="33"/>
                    </a:lnTo>
                    <a:lnTo>
                      <a:pt x="7" y="29"/>
                    </a:lnTo>
                    <a:lnTo>
                      <a:pt x="7" y="22"/>
                    </a:lnTo>
                    <a:lnTo>
                      <a:pt x="11" y="22"/>
                    </a:lnTo>
                    <a:lnTo>
                      <a:pt x="11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529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1" name="Freeform 105"/>
              <p:cNvSpPr>
                <a:spLocks/>
              </p:cNvSpPr>
              <p:nvPr/>
            </p:nvSpPr>
            <p:spPr bwMode="auto">
              <a:xfrm>
                <a:off x="3899" y="2289"/>
                <a:ext cx="123" cy="156"/>
              </a:xfrm>
              <a:custGeom>
                <a:avLst/>
                <a:gdLst>
                  <a:gd name="T0" fmla="*/ 3 w 123"/>
                  <a:gd name="T1" fmla="*/ 8 h 156"/>
                  <a:gd name="T2" fmla="*/ 0 w 123"/>
                  <a:gd name="T3" fmla="*/ 15 h 156"/>
                  <a:gd name="T4" fmla="*/ 3 w 123"/>
                  <a:gd name="T5" fmla="*/ 22 h 156"/>
                  <a:gd name="T6" fmla="*/ 7 w 123"/>
                  <a:gd name="T7" fmla="*/ 29 h 156"/>
                  <a:gd name="T8" fmla="*/ 3 w 123"/>
                  <a:gd name="T9" fmla="*/ 33 h 156"/>
                  <a:gd name="T10" fmla="*/ 3 w 123"/>
                  <a:gd name="T11" fmla="*/ 40 h 156"/>
                  <a:gd name="T12" fmla="*/ 0 w 123"/>
                  <a:gd name="T13" fmla="*/ 48 h 156"/>
                  <a:gd name="T14" fmla="*/ 3 w 123"/>
                  <a:gd name="T15" fmla="*/ 55 h 156"/>
                  <a:gd name="T16" fmla="*/ 7 w 123"/>
                  <a:gd name="T17" fmla="*/ 66 h 156"/>
                  <a:gd name="T18" fmla="*/ 11 w 123"/>
                  <a:gd name="T19" fmla="*/ 73 h 156"/>
                  <a:gd name="T20" fmla="*/ 14 w 123"/>
                  <a:gd name="T21" fmla="*/ 80 h 156"/>
                  <a:gd name="T22" fmla="*/ 25 w 123"/>
                  <a:gd name="T23" fmla="*/ 91 h 156"/>
                  <a:gd name="T24" fmla="*/ 25 w 123"/>
                  <a:gd name="T25" fmla="*/ 87 h 156"/>
                  <a:gd name="T26" fmla="*/ 33 w 123"/>
                  <a:gd name="T27" fmla="*/ 77 h 156"/>
                  <a:gd name="T28" fmla="*/ 43 w 123"/>
                  <a:gd name="T29" fmla="*/ 80 h 156"/>
                  <a:gd name="T30" fmla="*/ 47 w 123"/>
                  <a:gd name="T31" fmla="*/ 87 h 156"/>
                  <a:gd name="T32" fmla="*/ 47 w 123"/>
                  <a:gd name="T33" fmla="*/ 95 h 156"/>
                  <a:gd name="T34" fmla="*/ 43 w 123"/>
                  <a:gd name="T35" fmla="*/ 105 h 156"/>
                  <a:gd name="T36" fmla="*/ 36 w 123"/>
                  <a:gd name="T37" fmla="*/ 113 h 156"/>
                  <a:gd name="T38" fmla="*/ 29 w 123"/>
                  <a:gd name="T39" fmla="*/ 116 h 156"/>
                  <a:gd name="T40" fmla="*/ 29 w 123"/>
                  <a:gd name="T41" fmla="*/ 124 h 156"/>
                  <a:gd name="T42" fmla="*/ 29 w 123"/>
                  <a:gd name="T43" fmla="*/ 131 h 156"/>
                  <a:gd name="T44" fmla="*/ 33 w 123"/>
                  <a:gd name="T45" fmla="*/ 142 h 156"/>
                  <a:gd name="T46" fmla="*/ 40 w 123"/>
                  <a:gd name="T47" fmla="*/ 149 h 156"/>
                  <a:gd name="T48" fmla="*/ 43 w 123"/>
                  <a:gd name="T49" fmla="*/ 153 h 156"/>
                  <a:gd name="T50" fmla="*/ 47 w 123"/>
                  <a:gd name="T51" fmla="*/ 153 h 156"/>
                  <a:gd name="T52" fmla="*/ 58 w 123"/>
                  <a:gd name="T53" fmla="*/ 153 h 156"/>
                  <a:gd name="T54" fmla="*/ 69 w 123"/>
                  <a:gd name="T55" fmla="*/ 153 h 156"/>
                  <a:gd name="T56" fmla="*/ 80 w 123"/>
                  <a:gd name="T57" fmla="*/ 153 h 156"/>
                  <a:gd name="T58" fmla="*/ 87 w 123"/>
                  <a:gd name="T59" fmla="*/ 156 h 156"/>
                  <a:gd name="T60" fmla="*/ 91 w 123"/>
                  <a:gd name="T61" fmla="*/ 153 h 156"/>
                  <a:gd name="T62" fmla="*/ 98 w 123"/>
                  <a:gd name="T63" fmla="*/ 145 h 156"/>
                  <a:gd name="T64" fmla="*/ 105 w 123"/>
                  <a:gd name="T65" fmla="*/ 138 h 156"/>
                  <a:gd name="T66" fmla="*/ 113 w 123"/>
                  <a:gd name="T67" fmla="*/ 127 h 156"/>
                  <a:gd name="T68" fmla="*/ 116 w 123"/>
                  <a:gd name="T69" fmla="*/ 116 h 156"/>
                  <a:gd name="T70" fmla="*/ 120 w 123"/>
                  <a:gd name="T71" fmla="*/ 102 h 156"/>
                  <a:gd name="T72" fmla="*/ 123 w 123"/>
                  <a:gd name="T73" fmla="*/ 91 h 156"/>
                  <a:gd name="T74" fmla="*/ 120 w 123"/>
                  <a:gd name="T75" fmla="*/ 77 h 156"/>
                  <a:gd name="T76" fmla="*/ 120 w 123"/>
                  <a:gd name="T77" fmla="*/ 62 h 156"/>
                  <a:gd name="T78" fmla="*/ 116 w 123"/>
                  <a:gd name="T79" fmla="*/ 51 h 156"/>
                  <a:gd name="T80" fmla="*/ 109 w 123"/>
                  <a:gd name="T81" fmla="*/ 40 h 156"/>
                  <a:gd name="T82" fmla="*/ 105 w 123"/>
                  <a:gd name="T83" fmla="*/ 33 h 156"/>
                  <a:gd name="T84" fmla="*/ 98 w 123"/>
                  <a:gd name="T85" fmla="*/ 26 h 156"/>
                  <a:gd name="T86" fmla="*/ 94 w 123"/>
                  <a:gd name="T87" fmla="*/ 22 h 156"/>
                  <a:gd name="T88" fmla="*/ 87 w 123"/>
                  <a:gd name="T89" fmla="*/ 15 h 156"/>
                  <a:gd name="T90" fmla="*/ 76 w 123"/>
                  <a:gd name="T91" fmla="*/ 8 h 156"/>
                  <a:gd name="T92" fmla="*/ 69 w 123"/>
                  <a:gd name="T93" fmla="*/ 4 h 156"/>
                  <a:gd name="T94" fmla="*/ 58 w 123"/>
                  <a:gd name="T95" fmla="*/ 4 h 156"/>
                  <a:gd name="T96" fmla="*/ 51 w 123"/>
                  <a:gd name="T97" fmla="*/ 4 h 156"/>
                  <a:gd name="T98" fmla="*/ 40 w 123"/>
                  <a:gd name="T99" fmla="*/ 0 h 156"/>
                  <a:gd name="T100" fmla="*/ 33 w 123"/>
                  <a:gd name="T101" fmla="*/ 0 h 156"/>
                  <a:gd name="T102" fmla="*/ 25 w 123"/>
                  <a:gd name="T103" fmla="*/ 4 h 156"/>
                  <a:gd name="T104" fmla="*/ 18 w 123"/>
                  <a:gd name="T105" fmla="*/ 4 h 156"/>
                  <a:gd name="T106" fmla="*/ 11 w 123"/>
                  <a:gd name="T107" fmla="*/ 4 h 15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23"/>
                  <a:gd name="T163" fmla="*/ 0 h 156"/>
                  <a:gd name="T164" fmla="*/ 123 w 123"/>
                  <a:gd name="T165" fmla="*/ 156 h 15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23" h="156">
                    <a:moveTo>
                      <a:pt x="7" y="4"/>
                    </a:moveTo>
                    <a:lnTo>
                      <a:pt x="7" y="4"/>
                    </a:lnTo>
                    <a:lnTo>
                      <a:pt x="3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3" y="15"/>
                    </a:lnTo>
                    <a:lnTo>
                      <a:pt x="3" y="19"/>
                    </a:lnTo>
                    <a:lnTo>
                      <a:pt x="3" y="22"/>
                    </a:lnTo>
                    <a:lnTo>
                      <a:pt x="3" y="26"/>
                    </a:lnTo>
                    <a:lnTo>
                      <a:pt x="7" y="26"/>
                    </a:lnTo>
                    <a:lnTo>
                      <a:pt x="7" y="29"/>
                    </a:lnTo>
                    <a:lnTo>
                      <a:pt x="3" y="33"/>
                    </a:lnTo>
                    <a:lnTo>
                      <a:pt x="3" y="37"/>
                    </a:lnTo>
                    <a:lnTo>
                      <a:pt x="3" y="40"/>
                    </a:lnTo>
                    <a:lnTo>
                      <a:pt x="0" y="44"/>
                    </a:lnTo>
                    <a:lnTo>
                      <a:pt x="0" y="48"/>
                    </a:lnTo>
                    <a:lnTo>
                      <a:pt x="0" y="51"/>
                    </a:lnTo>
                    <a:lnTo>
                      <a:pt x="3" y="55"/>
                    </a:lnTo>
                    <a:lnTo>
                      <a:pt x="3" y="58"/>
                    </a:lnTo>
                    <a:lnTo>
                      <a:pt x="3" y="62"/>
                    </a:lnTo>
                    <a:lnTo>
                      <a:pt x="7" y="66"/>
                    </a:lnTo>
                    <a:lnTo>
                      <a:pt x="7" y="69"/>
                    </a:lnTo>
                    <a:lnTo>
                      <a:pt x="11" y="69"/>
                    </a:lnTo>
                    <a:lnTo>
                      <a:pt x="11" y="73"/>
                    </a:lnTo>
                    <a:lnTo>
                      <a:pt x="11" y="77"/>
                    </a:lnTo>
                    <a:lnTo>
                      <a:pt x="14" y="77"/>
                    </a:lnTo>
                    <a:lnTo>
                      <a:pt x="14" y="80"/>
                    </a:lnTo>
                    <a:lnTo>
                      <a:pt x="18" y="84"/>
                    </a:lnTo>
                    <a:lnTo>
                      <a:pt x="22" y="87"/>
                    </a:lnTo>
                    <a:lnTo>
                      <a:pt x="25" y="91"/>
                    </a:lnTo>
                    <a:lnTo>
                      <a:pt x="25" y="87"/>
                    </a:lnTo>
                    <a:lnTo>
                      <a:pt x="29" y="84"/>
                    </a:lnTo>
                    <a:lnTo>
                      <a:pt x="29" y="80"/>
                    </a:lnTo>
                    <a:lnTo>
                      <a:pt x="33" y="77"/>
                    </a:lnTo>
                    <a:lnTo>
                      <a:pt x="36" y="77"/>
                    </a:lnTo>
                    <a:lnTo>
                      <a:pt x="40" y="77"/>
                    </a:lnTo>
                    <a:lnTo>
                      <a:pt x="43" y="80"/>
                    </a:lnTo>
                    <a:lnTo>
                      <a:pt x="47" y="84"/>
                    </a:lnTo>
                    <a:lnTo>
                      <a:pt x="47" y="87"/>
                    </a:lnTo>
                    <a:lnTo>
                      <a:pt x="47" y="91"/>
                    </a:lnTo>
                    <a:lnTo>
                      <a:pt x="47" y="95"/>
                    </a:lnTo>
                    <a:lnTo>
                      <a:pt x="47" y="98"/>
                    </a:lnTo>
                    <a:lnTo>
                      <a:pt x="47" y="102"/>
                    </a:lnTo>
                    <a:lnTo>
                      <a:pt x="43" y="105"/>
                    </a:lnTo>
                    <a:lnTo>
                      <a:pt x="43" y="109"/>
                    </a:lnTo>
                    <a:lnTo>
                      <a:pt x="40" y="109"/>
                    </a:lnTo>
                    <a:lnTo>
                      <a:pt x="36" y="113"/>
                    </a:lnTo>
                    <a:lnTo>
                      <a:pt x="33" y="113"/>
                    </a:lnTo>
                    <a:lnTo>
                      <a:pt x="33" y="116"/>
                    </a:lnTo>
                    <a:lnTo>
                      <a:pt x="29" y="116"/>
                    </a:lnTo>
                    <a:lnTo>
                      <a:pt x="29" y="120"/>
                    </a:lnTo>
                    <a:lnTo>
                      <a:pt x="29" y="124"/>
                    </a:lnTo>
                    <a:lnTo>
                      <a:pt x="29" y="127"/>
                    </a:lnTo>
                    <a:lnTo>
                      <a:pt x="29" y="131"/>
                    </a:lnTo>
                    <a:lnTo>
                      <a:pt x="33" y="134"/>
                    </a:lnTo>
                    <a:lnTo>
                      <a:pt x="33" y="138"/>
                    </a:lnTo>
                    <a:lnTo>
                      <a:pt x="33" y="142"/>
                    </a:lnTo>
                    <a:lnTo>
                      <a:pt x="36" y="142"/>
                    </a:lnTo>
                    <a:lnTo>
                      <a:pt x="36" y="145"/>
                    </a:lnTo>
                    <a:lnTo>
                      <a:pt x="40" y="149"/>
                    </a:lnTo>
                    <a:lnTo>
                      <a:pt x="40" y="153"/>
                    </a:lnTo>
                    <a:lnTo>
                      <a:pt x="43" y="153"/>
                    </a:lnTo>
                    <a:lnTo>
                      <a:pt x="47" y="153"/>
                    </a:lnTo>
                    <a:lnTo>
                      <a:pt x="51" y="153"/>
                    </a:lnTo>
                    <a:lnTo>
                      <a:pt x="54" y="153"/>
                    </a:lnTo>
                    <a:lnTo>
                      <a:pt x="58" y="153"/>
                    </a:lnTo>
                    <a:lnTo>
                      <a:pt x="62" y="153"/>
                    </a:lnTo>
                    <a:lnTo>
                      <a:pt x="65" y="153"/>
                    </a:lnTo>
                    <a:lnTo>
                      <a:pt x="69" y="153"/>
                    </a:lnTo>
                    <a:lnTo>
                      <a:pt x="73" y="153"/>
                    </a:lnTo>
                    <a:lnTo>
                      <a:pt x="76" y="153"/>
                    </a:lnTo>
                    <a:lnTo>
                      <a:pt x="80" y="153"/>
                    </a:lnTo>
                    <a:lnTo>
                      <a:pt x="83" y="153"/>
                    </a:lnTo>
                    <a:lnTo>
                      <a:pt x="83" y="156"/>
                    </a:lnTo>
                    <a:lnTo>
                      <a:pt x="87" y="156"/>
                    </a:lnTo>
                    <a:lnTo>
                      <a:pt x="91" y="153"/>
                    </a:lnTo>
                    <a:lnTo>
                      <a:pt x="91" y="149"/>
                    </a:lnTo>
                    <a:lnTo>
                      <a:pt x="98" y="145"/>
                    </a:lnTo>
                    <a:lnTo>
                      <a:pt x="102" y="142"/>
                    </a:lnTo>
                    <a:lnTo>
                      <a:pt x="102" y="138"/>
                    </a:lnTo>
                    <a:lnTo>
                      <a:pt x="105" y="138"/>
                    </a:lnTo>
                    <a:lnTo>
                      <a:pt x="109" y="134"/>
                    </a:lnTo>
                    <a:lnTo>
                      <a:pt x="109" y="131"/>
                    </a:lnTo>
                    <a:lnTo>
                      <a:pt x="113" y="127"/>
                    </a:lnTo>
                    <a:lnTo>
                      <a:pt x="116" y="124"/>
                    </a:lnTo>
                    <a:lnTo>
                      <a:pt x="116" y="120"/>
                    </a:lnTo>
                    <a:lnTo>
                      <a:pt x="116" y="116"/>
                    </a:lnTo>
                    <a:lnTo>
                      <a:pt x="116" y="113"/>
                    </a:lnTo>
                    <a:lnTo>
                      <a:pt x="120" y="105"/>
                    </a:lnTo>
                    <a:lnTo>
                      <a:pt x="120" y="102"/>
                    </a:lnTo>
                    <a:lnTo>
                      <a:pt x="120" y="98"/>
                    </a:lnTo>
                    <a:lnTo>
                      <a:pt x="120" y="95"/>
                    </a:lnTo>
                    <a:lnTo>
                      <a:pt x="123" y="91"/>
                    </a:lnTo>
                    <a:lnTo>
                      <a:pt x="120" y="84"/>
                    </a:lnTo>
                    <a:lnTo>
                      <a:pt x="120" y="80"/>
                    </a:lnTo>
                    <a:lnTo>
                      <a:pt x="120" y="77"/>
                    </a:lnTo>
                    <a:lnTo>
                      <a:pt x="120" y="73"/>
                    </a:lnTo>
                    <a:lnTo>
                      <a:pt x="120" y="66"/>
                    </a:lnTo>
                    <a:lnTo>
                      <a:pt x="120" y="62"/>
                    </a:lnTo>
                    <a:lnTo>
                      <a:pt x="116" y="58"/>
                    </a:lnTo>
                    <a:lnTo>
                      <a:pt x="116" y="55"/>
                    </a:lnTo>
                    <a:lnTo>
                      <a:pt x="116" y="51"/>
                    </a:lnTo>
                    <a:lnTo>
                      <a:pt x="113" y="48"/>
                    </a:lnTo>
                    <a:lnTo>
                      <a:pt x="113" y="44"/>
                    </a:lnTo>
                    <a:lnTo>
                      <a:pt x="109" y="40"/>
                    </a:lnTo>
                    <a:lnTo>
                      <a:pt x="109" y="37"/>
                    </a:lnTo>
                    <a:lnTo>
                      <a:pt x="105" y="37"/>
                    </a:lnTo>
                    <a:lnTo>
                      <a:pt x="105" y="33"/>
                    </a:lnTo>
                    <a:lnTo>
                      <a:pt x="102" y="29"/>
                    </a:lnTo>
                    <a:lnTo>
                      <a:pt x="98" y="26"/>
                    </a:lnTo>
                    <a:lnTo>
                      <a:pt x="94" y="22"/>
                    </a:lnTo>
                    <a:lnTo>
                      <a:pt x="91" y="19"/>
                    </a:lnTo>
                    <a:lnTo>
                      <a:pt x="87" y="15"/>
                    </a:lnTo>
                    <a:lnTo>
                      <a:pt x="83" y="15"/>
                    </a:lnTo>
                    <a:lnTo>
                      <a:pt x="80" y="11"/>
                    </a:lnTo>
                    <a:lnTo>
                      <a:pt x="76" y="8"/>
                    </a:lnTo>
                    <a:lnTo>
                      <a:pt x="73" y="8"/>
                    </a:lnTo>
                    <a:lnTo>
                      <a:pt x="69" y="8"/>
                    </a:lnTo>
                    <a:lnTo>
                      <a:pt x="69" y="4"/>
                    </a:lnTo>
                    <a:lnTo>
                      <a:pt x="65" y="4"/>
                    </a:lnTo>
                    <a:lnTo>
                      <a:pt x="62" y="4"/>
                    </a:lnTo>
                    <a:lnTo>
                      <a:pt x="58" y="4"/>
                    </a:lnTo>
                    <a:lnTo>
                      <a:pt x="54" y="4"/>
                    </a:lnTo>
                    <a:lnTo>
                      <a:pt x="51" y="4"/>
                    </a:lnTo>
                    <a:lnTo>
                      <a:pt x="47" y="4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9" y="4"/>
                    </a:lnTo>
                    <a:lnTo>
                      <a:pt x="25" y="4"/>
                    </a:lnTo>
                    <a:lnTo>
                      <a:pt x="22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2" name="Freeform 106"/>
              <p:cNvSpPr>
                <a:spLocks/>
              </p:cNvSpPr>
              <p:nvPr/>
            </p:nvSpPr>
            <p:spPr bwMode="auto">
              <a:xfrm>
                <a:off x="3895" y="2467"/>
                <a:ext cx="106" cy="36"/>
              </a:xfrm>
              <a:custGeom>
                <a:avLst/>
                <a:gdLst>
                  <a:gd name="T0" fmla="*/ 0 w 106"/>
                  <a:gd name="T1" fmla="*/ 36 h 36"/>
                  <a:gd name="T2" fmla="*/ 7 w 106"/>
                  <a:gd name="T3" fmla="*/ 18 h 36"/>
                  <a:gd name="T4" fmla="*/ 7 w 106"/>
                  <a:gd name="T5" fmla="*/ 18 h 36"/>
                  <a:gd name="T6" fmla="*/ 11 w 106"/>
                  <a:gd name="T7" fmla="*/ 14 h 36"/>
                  <a:gd name="T8" fmla="*/ 11 w 106"/>
                  <a:gd name="T9" fmla="*/ 14 h 36"/>
                  <a:gd name="T10" fmla="*/ 15 w 106"/>
                  <a:gd name="T11" fmla="*/ 11 h 36"/>
                  <a:gd name="T12" fmla="*/ 18 w 106"/>
                  <a:gd name="T13" fmla="*/ 11 h 36"/>
                  <a:gd name="T14" fmla="*/ 22 w 106"/>
                  <a:gd name="T15" fmla="*/ 11 h 36"/>
                  <a:gd name="T16" fmla="*/ 26 w 106"/>
                  <a:gd name="T17" fmla="*/ 7 h 36"/>
                  <a:gd name="T18" fmla="*/ 29 w 106"/>
                  <a:gd name="T19" fmla="*/ 7 h 36"/>
                  <a:gd name="T20" fmla="*/ 33 w 106"/>
                  <a:gd name="T21" fmla="*/ 7 h 36"/>
                  <a:gd name="T22" fmla="*/ 37 w 106"/>
                  <a:gd name="T23" fmla="*/ 7 h 36"/>
                  <a:gd name="T24" fmla="*/ 40 w 106"/>
                  <a:gd name="T25" fmla="*/ 4 h 36"/>
                  <a:gd name="T26" fmla="*/ 47 w 106"/>
                  <a:gd name="T27" fmla="*/ 4 h 36"/>
                  <a:gd name="T28" fmla="*/ 51 w 106"/>
                  <a:gd name="T29" fmla="*/ 4 h 36"/>
                  <a:gd name="T30" fmla="*/ 55 w 106"/>
                  <a:gd name="T31" fmla="*/ 0 h 36"/>
                  <a:gd name="T32" fmla="*/ 58 w 106"/>
                  <a:gd name="T33" fmla="*/ 0 h 36"/>
                  <a:gd name="T34" fmla="*/ 62 w 106"/>
                  <a:gd name="T35" fmla="*/ 0 h 36"/>
                  <a:gd name="T36" fmla="*/ 66 w 106"/>
                  <a:gd name="T37" fmla="*/ 0 h 36"/>
                  <a:gd name="T38" fmla="*/ 73 w 106"/>
                  <a:gd name="T39" fmla="*/ 0 h 36"/>
                  <a:gd name="T40" fmla="*/ 73 w 106"/>
                  <a:gd name="T41" fmla="*/ 0 h 36"/>
                  <a:gd name="T42" fmla="*/ 77 w 106"/>
                  <a:gd name="T43" fmla="*/ 0 h 36"/>
                  <a:gd name="T44" fmla="*/ 80 w 106"/>
                  <a:gd name="T45" fmla="*/ 0 h 36"/>
                  <a:gd name="T46" fmla="*/ 84 w 106"/>
                  <a:gd name="T47" fmla="*/ 0 h 36"/>
                  <a:gd name="T48" fmla="*/ 87 w 106"/>
                  <a:gd name="T49" fmla="*/ 0 h 36"/>
                  <a:gd name="T50" fmla="*/ 91 w 106"/>
                  <a:gd name="T51" fmla="*/ 0 h 36"/>
                  <a:gd name="T52" fmla="*/ 91 w 106"/>
                  <a:gd name="T53" fmla="*/ 4 h 36"/>
                  <a:gd name="T54" fmla="*/ 95 w 106"/>
                  <a:gd name="T55" fmla="*/ 4 h 36"/>
                  <a:gd name="T56" fmla="*/ 95 w 106"/>
                  <a:gd name="T57" fmla="*/ 4 h 36"/>
                  <a:gd name="T58" fmla="*/ 98 w 106"/>
                  <a:gd name="T59" fmla="*/ 4 h 36"/>
                  <a:gd name="T60" fmla="*/ 106 w 106"/>
                  <a:gd name="T61" fmla="*/ 22 h 36"/>
                  <a:gd name="T62" fmla="*/ 0 w 106"/>
                  <a:gd name="T63" fmla="*/ 36 h 36"/>
                  <a:gd name="T64" fmla="*/ 0 w 106"/>
                  <a:gd name="T65" fmla="*/ 36 h 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6"/>
                  <a:gd name="T100" fmla="*/ 0 h 36"/>
                  <a:gd name="T101" fmla="*/ 106 w 106"/>
                  <a:gd name="T102" fmla="*/ 36 h 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6" h="36">
                    <a:moveTo>
                      <a:pt x="0" y="36"/>
                    </a:moveTo>
                    <a:lnTo>
                      <a:pt x="7" y="18"/>
                    </a:lnTo>
                    <a:lnTo>
                      <a:pt x="11" y="14"/>
                    </a:lnTo>
                    <a:lnTo>
                      <a:pt x="15" y="11"/>
                    </a:lnTo>
                    <a:lnTo>
                      <a:pt x="18" y="11"/>
                    </a:lnTo>
                    <a:lnTo>
                      <a:pt x="22" y="11"/>
                    </a:lnTo>
                    <a:lnTo>
                      <a:pt x="26" y="7"/>
                    </a:lnTo>
                    <a:lnTo>
                      <a:pt x="29" y="7"/>
                    </a:lnTo>
                    <a:lnTo>
                      <a:pt x="33" y="7"/>
                    </a:lnTo>
                    <a:lnTo>
                      <a:pt x="37" y="7"/>
                    </a:lnTo>
                    <a:lnTo>
                      <a:pt x="40" y="4"/>
                    </a:lnTo>
                    <a:lnTo>
                      <a:pt x="47" y="4"/>
                    </a:lnTo>
                    <a:lnTo>
                      <a:pt x="51" y="4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2" y="0"/>
                    </a:lnTo>
                    <a:lnTo>
                      <a:pt x="66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1" y="0"/>
                    </a:lnTo>
                    <a:lnTo>
                      <a:pt x="91" y="4"/>
                    </a:lnTo>
                    <a:lnTo>
                      <a:pt x="95" y="4"/>
                    </a:lnTo>
                    <a:lnTo>
                      <a:pt x="98" y="4"/>
                    </a:lnTo>
                    <a:lnTo>
                      <a:pt x="106" y="22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BFC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3" name="Freeform 107"/>
              <p:cNvSpPr>
                <a:spLocks/>
              </p:cNvSpPr>
              <p:nvPr/>
            </p:nvSpPr>
            <p:spPr bwMode="auto">
              <a:xfrm>
                <a:off x="3895" y="2471"/>
                <a:ext cx="77" cy="39"/>
              </a:xfrm>
              <a:custGeom>
                <a:avLst/>
                <a:gdLst>
                  <a:gd name="T0" fmla="*/ 0 w 77"/>
                  <a:gd name="T1" fmla="*/ 39 h 39"/>
                  <a:gd name="T2" fmla="*/ 7 w 77"/>
                  <a:gd name="T3" fmla="*/ 18 h 39"/>
                  <a:gd name="T4" fmla="*/ 7 w 77"/>
                  <a:gd name="T5" fmla="*/ 18 h 39"/>
                  <a:gd name="T6" fmla="*/ 11 w 77"/>
                  <a:gd name="T7" fmla="*/ 14 h 39"/>
                  <a:gd name="T8" fmla="*/ 11 w 77"/>
                  <a:gd name="T9" fmla="*/ 14 h 39"/>
                  <a:gd name="T10" fmla="*/ 15 w 77"/>
                  <a:gd name="T11" fmla="*/ 14 h 39"/>
                  <a:gd name="T12" fmla="*/ 15 w 77"/>
                  <a:gd name="T13" fmla="*/ 14 h 39"/>
                  <a:gd name="T14" fmla="*/ 18 w 77"/>
                  <a:gd name="T15" fmla="*/ 10 h 39"/>
                  <a:gd name="T16" fmla="*/ 22 w 77"/>
                  <a:gd name="T17" fmla="*/ 10 h 39"/>
                  <a:gd name="T18" fmla="*/ 26 w 77"/>
                  <a:gd name="T19" fmla="*/ 10 h 39"/>
                  <a:gd name="T20" fmla="*/ 26 w 77"/>
                  <a:gd name="T21" fmla="*/ 7 h 39"/>
                  <a:gd name="T22" fmla="*/ 29 w 77"/>
                  <a:gd name="T23" fmla="*/ 7 h 39"/>
                  <a:gd name="T24" fmla="*/ 33 w 77"/>
                  <a:gd name="T25" fmla="*/ 7 h 39"/>
                  <a:gd name="T26" fmla="*/ 37 w 77"/>
                  <a:gd name="T27" fmla="*/ 3 h 39"/>
                  <a:gd name="T28" fmla="*/ 40 w 77"/>
                  <a:gd name="T29" fmla="*/ 3 h 39"/>
                  <a:gd name="T30" fmla="*/ 40 w 77"/>
                  <a:gd name="T31" fmla="*/ 3 h 39"/>
                  <a:gd name="T32" fmla="*/ 44 w 77"/>
                  <a:gd name="T33" fmla="*/ 3 h 39"/>
                  <a:gd name="T34" fmla="*/ 47 w 77"/>
                  <a:gd name="T35" fmla="*/ 3 h 39"/>
                  <a:gd name="T36" fmla="*/ 51 w 77"/>
                  <a:gd name="T37" fmla="*/ 0 h 39"/>
                  <a:gd name="T38" fmla="*/ 55 w 77"/>
                  <a:gd name="T39" fmla="*/ 0 h 39"/>
                  <a:gd name="T40" fmla="*/ 55 w 77"/>
                  <a:gd name="T41" fmla="*/ 0 h 39"/>
                  <a:gd name="T42" fmla="*/ 58 w 77"/>
                  <a:gd name="T43" fmla="*/ 0 h 39"/>
                  <a:gd name="T44" fmla="*/ 62 w 77"/>
                  <a:gd name="T45" fmla="*/ 0 h 39"/>
                  <a:gd name="T46" fmla="*/ 62 w 77"/>
                  <a:gd name="T47" fmla="*/ 0 h 39"/>
                  <a:gd name="T48" fmla="*/ 66 w 77"/>
                  <a:gd name="T49" fmla="*/ 0 h 39"/>
                  <a:gd name="T50" fmla="*/ 69 w 77"/>
                  <a:gd name="T51" fmla="*/ 0 h 39"/>
                  <a:gd name="T52" fmla="*/ 73 w 77"/>
                  <a:gd name="T53" fmla="*/ 0 h 39"/>
                  <a:gd name="T54" fmla="*/ 73 w 77"/>
                  <a:gd name="T55" fmla="*/ 0 h 39"/>
                  <a:gd name="T56" fmla="*/ 77 w 77"/>
                  <a:gd name="T57" fmla="*/ 18 h 39"/>
                  <a:gd name="T58" fmla="*/ 0 w 77"/>
                  <a:gd name="T59" fmla="*/ 39 h 39"/>
                  <a:gd name="T60" fmla="*/ 0 w 77"/>
                  <a:gd name="T61" fmla="*/ 39 h 39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7"/>
                  <a:gd name="T94" fmla="*/ 0 h 39"/>
                  <a:gd name="T95" fmla="*/ 77 w 77"/>
                  <a:gd name="T96" fmla="*/ 39 h 39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7" h="39">
                    <a:moveTo>
                      <a:pt x="0" y="39"/>
                    </a:moveTo>
                    <a:lnTo>
                      <a:pt x="7" y="18"/>
                    </a:lnTo>
                    <a:lnTo>
                      <a:pt x="11" y="14"/>
                    </a:lnTo>
                    <a:lnTo>
                      <a:pt x="15" y="14"/>
                    </a:lnTo>
                    <a:lnTo>
                      <a:pt x="18" y="10"/>
                    </a:lnTo>
                    <a:lnTo>
                      <a:pt x="22" y="10"/>
                    </a:lnTo>
                    <a:lnTo>
                      <a:pt x="26" y="10"/>
                    </a:lnTo>
                    <a:lnTo>
                      <a:pt x="26" y="7"/>
                    </a:lnTo>
                    <a:lnTo>
                      <a:pt x="29" y="7"/>
                    </a:lnTo>
                    <a:lnTo>
                      <a:pt x="33" y="7"/>
                    </a:lnTo>
                    <a:lnTo>
                      <a:pt x="37" y="3"/>
                    </a:lnTo>
                    <a:lnTo>
                      <a:pt x="40" y="3"/>
                    </a:lnTo>
                    <a:lnTo>
                      <a:pt x="44" y="3"/>
                    </a:lnTo>
                    <a:lnTo>
                      <a:pt x="47" y="3"/>
                    </a:lnTo>
                    <a:lnTo>
                      <a:pt x="51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2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7" y="18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8AA1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4" name="Freeform 108"/>
              <p:cNvSpPr>
                <a:spLocks/>
              </p:cNvSpPr>
              <p:nvPr/>
            </p:nvSpPr>
            <p:spPr bwMode="auto">
              <a:xfrm>
                <a:off x="3717" y="2731"/>
                <a:ext cx="25" cy="40"/>
              </a:xfrm>
              <a:custGeom>
                <a:avLst/>
                <a:gdLst>
                  <a:gd name="T0" fmla="*/ 22 w 25"/>
                  <a:gd name="T1" fmla="*/ 0 h 40"/>
                  <a:gd name="T2" fmla="*/ 3 w 25"/>
                  <a:gd name="T3" fmla="*/ 15 h 40"/>
                  <a:gd name="T4" fmla="*/ 0 w 25"/>
                  <a:gd name="T5" fmla="*/ 37 h 40"/>
                  <a:gd name="T6" fmla="*/ 25 w 25"/>
                  <a:gd name="T7" fmla="*/ 40 h 40"/>
                  <a:gd name="T8" fmla="*/ 22 w 25"/>
                  <a:gd name="T9" fmla="*/ 0 h 40"/>
                  <a:gd name="T10" fmla="*/ 22 w 25"/>
                  <a:gd name="T11" fmla="*/ 0 h 4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"/>
                  <a:gd name="T19" fmla="*/ 0 h 40"/>
                  <a:gd name="T20" fmla="*/ 25 w 25"/>
                  <a:gd name="T21" fmla="*/ 40 h 4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" h="40">
                    <a:moveTo>
                      <a:pt x="22" y="0"/>
                    </a:moveTo>
                    <a:lnTo>
                      <a:pt x="3" y="15"/>
                    </a:lnTo>
                    <a:lnTo>
                      <a:pt x="0" y="37"/>
                    </a:lnTo>
                    <a:lnTo>
                      <a:pt x="25" y="4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8AA1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5" name="Freeform 109"/>
              <p:cNvSpPr>
                <a:spLocks/>
              </p:cNvSpPr>
              <p:nvPr/>
            </p:nvSpPr>
            <p:spPr bwMode="auto">
              <a:xfrm>
                <a:off x="3728" y="2474"/>
                <a:ext cx="371" cy="391"/>
              </a:xfrm>
              <a:custGeom>
                <a:avLst/>
                <a:gdLst>
                  <a:gd name="T0" fmla="*/ 116 w 371"/>
                  <a:gd name="T1" fmla="*/ 40 h 391"/>
                  <a:gd name="T2" fmla="*/ 123 w 371"/>
                  <a:gd name="T3" fmla="*/ 40 h 391"/>
                  <a:gd name="T4" fmla="*/ 131 w 371"/>
                  <a:gd name="T5" fmla="*/ 36 h 391"/>
                  <a:gd name="T6" fmla="*/ 142 w 371"/>
                  <a:gd name="T7" fmla="*/ 36 h 391"/>
                  <a:gd name="T8" fmla="*/ 153 w 371"/>
                  <a:gd name="T9" fmla="*/ 33 h 391"/>
                  <a:gd name="T10" fmla="*/ 164 w 371"/>
                  <a:gd name="T11" fmla="*/ 29 h 391"/>
                  <a:gd name="T12" fmla="*/ 174 w 371"/>
                  <a:gd name="T13" fmla="*/ 26 h 391"/>
                  <a:gd name="T14" fmla="*/ 185 w 371"/>
                  <a:gd name="T15" fmla="*/ 22 h 391"/>
                  <a:gd name="T16" fmla="*/ 193 w 371"/>
                  <a:gd name="T17" fmla="*/ 18 h 391"/>
                  <a:gd name="T18" fmla="*/ 200 w 371"/>
                  <a:gd name="T19" fmla="*/ 18 h 391"/>
                  <a:gd name="T20" fmla="*/ 204 w 371"/>
                  <a:gd name="T21" fmla="*/ 15 h 391"/>
                  <a:gd name="T22" fmla="*/ 214 w 371"/>
                  <a:gd name="T23" fmla="*/ 7 h 391"/>
                  <a:gd name="T24" fmla="*/ 225 w 371"/>
                  <a:gd name="T25" fmla="*/ 4 h 391"/>
                  <a:gd name="T26" fmla="*/ 236 w 371"/>
                  <a:gd name="T27" fmla="*/ 0 h 391"/>
                  <a:gd name="T28" fmla="*/ 247 w 371"/>
                  <a:gd name="T29" fmla="*/ 0 h 391"/>
                  <a:gd name="T30" fmla="*/ 254 w 371"/>
                  <a:gd name="T31" fmla="*/ 0 h 391"/>
                  <a:gd name="T32" fmla="*/ 265 w 371"/>
                  <a:gd name="T33" fmla="*/ 4 h 391"/>
                  <a:gd name="T34" fmla="*/ 273 w 371"/>
                  <a:gd name="T35" fmla="*/ 7 h 391"/>
                  <a:gd name="T36" fmla="*/ 291 w 371"/>
                  <a:gd name="T37" fmla="*/ 26 h 391"/>
                  <a:gd name="T38" fmla="*/ 298 w 371"/>
                  <a:gd name="T39" fmla="*/ 29 h 391"/>
                  <a:gd name="T40" fmla="*/ 309 w 371"/>
                  <a:gd name="T41" fmla="*/ 33 h 391"/>
                  <a:gd name="T42" fmla="*/ 320 w 371"/>
                  <a:gd name="T43" fmla="*/ 40 h 391"/>
                  <a:gd name="T44" fmla="*/ 331 w 371"/>
                  <a:gd name="T45" fmla="*/ 44 h 391"/>
                  <a:gd name="T46" fmla="*/ 338 w 371"/>
                  <a:gd name="T47" fmla="*/ 47 h 391"/>
                  <a:gd name="T48" fmla="*/ 345 w 371"/>
                  <a:gd name="T49" fmla="*/ 55 h 391"/>
                  <a:gd name="T50" fmla="*/ 349 w 371"/>
                  <a:gd name="T51" fmla="*/ 58 h 391"/>
                  <a:gd name="T52" fmla="*/ 371 w 371"/>
                  <a:gd name="T53" fmla="*/ 174 h 391"/>
                  <a:gd name="T54" fmla="*/ 309 w 371"/>
                  <a:gd name="T55" fmla="*/ 388 h 391"/>
                  <a:gd name="T56" fmla="*/ 298 w 371"/>
                  <a:gd name="T57" fmla="*/ 384 h 391"/>
                  <a:gd name="T58" fmla="*/ 287 w 371"/>
                  <a:gd name="T59" fmla="*/ 384 h 391"/>
                  <a:gd name="T60" fmla="*/ 273 w 371"/>
                  <a:gd name="T61" fmla="*/ 381 h 391"/>
                  <a:gd name="T62" fmla="*/ 254 w 371"/>
                  <a:gd name="T63" fmla="*/ 381 h 391"/>
                  <a:gd name="T64" fmla="*/ 240 w 371"/>
                  <a:gd name="T65" fmla="*/ 381 h 391"/>
                  <a:gd name="T66" fmla="*/ 222 w 371"/>
                  <a:gd name="T67" fmla="*/ 381 h 391"/>
                  <a:gd name="T68" fmla="*/ 211 w 371"/>
                  <a:gd name="T69" fmla="*/ 384 h 391"/>
                  <a:gd name="T70" fmla="*/ 200 w 371"/>
                  <a:gd name="T71" fmla="*/ 388 h 391"/>
                  <a:gd name="T72" fmla="*/ 193 w 371"/>
                  <a:gd name="T73" fmla="*/ 391 h 391"/>
                  <a:gd name="T74" fmla="*/ 76 w 371"/>
                  <a:gd name="T75" fmla="*/ 319 h 391"/>
                  <a:gd name="T76" fmla="*/ 0 w 371"/>
                  <a:gd name="T77" fmla="*/ 279 h 391"/>
                  <a:gd name="T78" fmla="*/ 65 w 371"/>
                  <a:gd name="T79" fmla="*/ 228 h 391"/>
                  <a:gd name="T80" fmla="*/ 69 w 371"/>
                  <a:gd name="T81" fmla="*/ 221 h 391"/>
                  <a:gd name="T82" fmla="*/ 73 w 371"/>
                  <a:gd name="T83" fmla="*/ 214 h 391"/>
                  <a:gd name="T84" fmla="*/ 80 w 371"/>
                  <a:gd name="T85" fmla="*/ 203 h 391"/>
                  <a:gd name="T86" fmla="*/ 83 w 371"/>
                  <a:gd name="T87" fmla="*/ 199 h 391"/>
                  <a:gd name="T88" fmla="*/ 83 w 371"/>
                  <a:gd name="T89" fmla="*/ 196 h 391"/>
                  <a:gd name="T90" fmla="*/ 83 w 371"/>
                  <a:gd name="T91" fmla="*/ 189 h 391"/>
                  <a:gd name="T92" fmla="*/ 83 w 371"/>
                  <a:gd name="T93" fmla="*/ 174 h 391"/>
                  <a:gd name="T94" fmla="*/ 87 w 371"/>
                  <a:gd name="T95" fmla="*/ 156 h 391"/>
                  <a:gd name="T96" fmla="*/ 87 w 371"/>
                  <a:gd name="T97" fmla="*/ 138 h 391"/>
                  <a:gd name="T98" fmla="*/ 87 w 371"/>
                  <a:gd name="T99" fmla="*/ 120 h 391"/>
                  <a:gd name="T100" fmla="*/ 91 w 371"/>
                  <a:gd name="T101" fmla="*/ 102 h 391"/>
                  <a:gd name="T102" fmla="*/ 94 w 371"/>
                  <a:gd name="T103" fmla="*/ 87 h 391"/>
                  <a:gd name="T104" fmla="*/ 98 w 371"/>
                  <a:gd name="T105" fmla="*/ 73 h 391"/>
                  <a:gd name="T106" fmla="*/ 102 w 371"/>
                  <a:gd name="T107" fmla="*/ 65 h 391"/>
                  <a:gd name="T108" fmla="*/ 102 w 371"/>
                  <a:gd name="T109" fmla="*/ 51 h 39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71"/>
                  <a:gd name="T166" fmla="*/ 0 h 391"/>
                  <a:gd name="T167" fmla="*/ 371 w 371"/>
                  <a:gd name="T168" fmla="*/ 391 h 39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71" h="391">
                    <a:moveTo>
                      <a:pt x="102" y="51"/>
                    </a:moveTo>
                    <a:lnTo>
                      <a:pt x="116" y="40"/>
                    </a:lnTo>
                    <a:lnTo>
                      <a:pt x="120" y="40"/>
                    </a:lnTo>
                    <a:lnTo>
                      <a:pt x="123" y="40"/>
                    </a:lnTo>
                    <a:lnTo>
                      <a:pt x="127" y="36"/>
                    </a:lnTo>
                    <a:lnTo>
                      <a:pt x="131" y="36"/>
                    </a:lnTo>
                    <a:lnTo>
                      <a:pt x="134" y="36"/>
                    </a:lnTo>
                    <a:lnTo>
                      <a:pt x="138" y="36"/>
                    </a:lnTo>
                    <a:lnTo>
                      <a:pt x="142" y="36"/>
                    </a:lnTo>
                    <a:lnTo>
                      <a:pt x="145" y="36"/>
                    </a:lnTo>
                    <a:lnTo>
                      <a:pt x="149" y="36"/>
                    </a:lnTo>
                    <a:lnTo>
                      <a:pt x="153" y="33"/>
                    </a:lnTo>
                    <a:lnTo>
                      <a:pt x="156" y="33"/>
                    </a:lnTo>
                    <a:lnTo>
                      <a:pt x="160" y="33"/>
                    </a:lnTo>
                    <a:lnTo>
                      <a:pt x="164" y="29"/>
                    </a:lnTo>
                    <a:lnTo>
                      <a:pt x="167" y="29"/>
                    </a:lnTo>
                    <a:lnTo>
                      <a:pt x="171" y="29"/>
                    </a:lnTo>
                    <a:lnTo>
                      <a:pt x="174" y="26"/>
                    </a:lnTo>
                    <a:lnTo>
                      <a:pt x="178" y="26"/>
                    </a:lnTo>
                    <a:lnTo>
                      <a:pt x="182" y="26"/>
                    </a:lnTo>
                    <a:lnTo>
                      <a:pt x="185" y="22"/>
                    </a:lnTo>
                    <a:lnTo>
                      <a:pt x="189" y="22"/>
                    </a:lnTo>
                    <a:lnTo>
                      <a:pt x="193" y="18"/>
                    </a:lnTo>
                    <a:lnTo>
                      <a:pt x="196" y="18"/>
                    </a:lnTo>
                    <a:lnTo>
                      <a:pt x="200" y="18"/>
                    </a:lnTo>
                    <a:lnTo>
                      <a:pt x="200" y="15"/>
                    </a:lnTo>
                    <a:lnTo>
                      <a:pt x="204" y="15"/>
                    </a:lnTo>
                    <a:lnTo>
                      <a:pt x="207" y="11"/>
                    </a:lnTo>
                    <a:lnTo>
                      <a:pt x="211" y="11"/>
                    </a:lnTo>
                    <a:lnTo>
                      <a:pt x="214" y="7"/>
                    </a:lnTo>
                    <a:lnTo>
                      <a:pt x="218" y="7"/>
                    </a:lnTo>
                    <a:lnTo>
                      <a:pt x="222" y="7"/>
                    </a:lnTo>
                    <a:lnTo>
                      <a:pt x="225" y="4"/>
                    </a:lnTo>
                    <a:lnTo>
                      <a:pt x="229" y="4"/>
                    </a:lnTo>
                    <a:lnTo>
                      <a:pt x="233" y="4"/>
                    </a:lnTo>
                    <a:lnTo>
                      <a:pt x="236" y="0"/>
                    </a:lnTo>
                    <a:lnTo>
                      <a:pt x="240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8" y="0"/>
                    </a:lnTo>
                    <a:lnTo>
                      <a:pt x="262" y="4"/>
                    </a:lnTo>
                    <a:lnTo>
                      <a:pt x="265" y="4"/>
                    </a:lnTo>
                    <a:lnTo>
                      <a:pt x="269" y="4"/>
                    </a:lnTo>
                    <a:lnTo>
                      <a:pt x="273" y="7"/>
                    </a:lnTo>
                    <a:lnTo>
                      <a:pt x="287" y="22"/>
                    </a:lnTo>
                    <a:lnTo>
                      <a:pt x="291" y="26"/>
                    </a:lnTo>
                    <a:lnTo>
                      <a:pt x="294" y="26"/>
                    </a:lnTo>
                    <a:lnTo>
                      <a:pt x="298" y="29"/>
                    </a:lnTo>
                    <a:lnTo>
                      <a:pt x="302" y="29"/>
                    </a:lnTo>
                    <a:lnTo>
                      <a:pt x="305" y="29"/>
                    </a:lnTo>
                    <a:lnTo>
                      <a:pt x="309" y="33"/>
                    </a:lnTo>
                    <a:lnTo>
                      <a:pt x="313" y="36"/>
                    </a:lnTo>
                    <a:lnTo>
                      <a:pt x="316" y="36"/>
                    </a:lnTo>
                    <a:lnTo>
                      <a:pt x="320" y="40"/>
                    </a:lnTo>
                    <a:lnTo>
                      <a:pt x="324" y="40"/>
                    </a:lnTo>
                    <a:lnTo>
                      <a:pt x="327" y="44"/>
                    </a:lnTo>
                    <a:lnTo>
                      <a:pt x="331" y="44"/>
                    </a:lnTo>
                    <a:lnTo>
                      <a:pt x="331" y="47"/>
                    </a:lnTo>
                    <a:lnTo>
                      <a:pt x="335" y="47"/>
                    </a:lnTo>
                    <a:lnTo>
                      <a:pt x="338" y="47"/>
                    </a:lnTo>
                    <a:lnTo>
                      <a:pt x="338" y="51"/>
                    </a:lnTo>
                    <a:lnTo>
                      <a:pt x="342" y="55"/>
                    </a:lnTo>
                    <a:lnTo>
                      <a:pt x="345" y="55"/>
                    </a:lnTo>
                    <a:lnTo>
                      <a:pt x="349" y="58"/>
                    </a:lnTo>
                    <a:lnTo>
                      <a:pt x="364" y="102"/>
                    </a:lnTo>
                    <a:lnTo>
                      <a:pt x="371" y="174"/>
                    </a:lnTo>
                    <a:lnTo>
                      <a:pt x="313" y="337"/>
                    </a:lnTo>
                    <a:lnTo>
                      <a:pt x="309" y="388"/>
                    </a:lnTo>
                    <a:lnTo>
                      <a:pt x="305" y="388"/>
                    </a:lnTo>
                    <a:lnTo>
                      <a:pt x="302" y="388"/>
                    </a:lnTo>
                    <a:lnTo>
                      <a:pt x="298" y="384"/>
                    </a:lnTo>
                    <a:lnTo>
                      <a:pt x="294" y="384"/>
                    </a:lnTo>
                    <a:lnTo>
                      <a:pt x="291" y="384"/>
                    </a:lnTo>
                    <a:lnTo>
                      <a:pt x="287" y="384"/>
                    </a:lnTo>
                    <a:lnTo>
                      <a:pt x="280" y="381"/>
                    </a:lnTo>
                    <a:lnTo>
                      <a:pt x="276" y="381"/>
                    </a:lnTo>
                    <a:lnTo>
                      <a:pt x="273" y="381"/>
                    </a:lnTo>
                    <a:lnTo>
                      <a:pt x="265" y="381"/>
                    </a:lnTo>
                    <a:lnTo>
                      <a:pt x="262" y="381"/>
                    </a:lnTo>
                    <a:lnTo>
                      <a:pt x="254" y="381"/>
                    </a:lnTo>
                    <a:lnTo>
                      <a:pt x="251" y="381"/>
                    </a:lnTo>
                    <a:lnTo>
                      <a:pt x="244" y="381"/>
                    </a:lnTo>
                    <a:lnTo>
                      <a:pt x="240" y="381"/>
                    </a:lnTo>
                    <a:lnTo>
                      <a:pt x="233" y="381"/>
                    </a:lnTo>
                    <a:lnTo>
                      <a:pt x="229" y="381"/>
                    </a:lnTo>
                    <a:lnTo>
                      <a:pt x="222" y="381"/>
                    </a:lnTo>
                    <a:lnTo>
                      <a:pt x="218" y="384"/>
                    </a:lnTo>
                    <a:lnTo>
                      <a:pt x="214" y="384"/>
                    </a:lnTo>
                    <a:lnTo>
                      <a:pt x="211" y="384"/>
                    </a:lnTo>
                    <a:lnTo>
                      <a:pt x="204" y="388"/>
                    </a:lnTo>
                    <a:lnTo>
                      <a:pt x="200" y="388"/>
                    </a:lnTo>
                    <a:lnTo>
                      <a:pt x="196" y="388"/>
                    </a:lnTo>
                    <a:lnTo>
                      <a:pt x="193" y="391"/>
                    </a:lnTo>
                    <a:lnTo>
                      <a:pt x="116" y="391"/>
                    </a:lnTo>
                    <a:lnTo>
                      <a:pt x="58" y="359"/>
                    </a:lnTo>
                    <a:lnTo>
                      <a:pt x="76" y="319"/>
                    </a:lnTo>
                    <a:lnTo>
                      <a:pt x="65" y="301"/>
                    </a:lnTo>
                    <a:lnTo>
                      <a:pt x="7" y="304"/>
                    </a:lnTo>
                    <a:lnTo>
                      <a:pt x="0" y="279"/>
                    </a:lnTo>
                    <a:lnTo>
                      <a:pt x="7" y="254"/>
                    </a:lnTo>
                    <a:lnTo>
                      <a:pt x="65" y="228"/>
                    </a:lnTo>
                    <a:lnTo>
                      <a:pt x="65" y="225"/>
                    </a:lnTo>
                    <a:lnTo>
                      <a:pt x="65" y="221"/>
                    </a:lnTo>
                    <a:lnTo>
                      <a:pt x="69" y="221"/>
                    </a:lnTo>
                    <a:lnTo>
                      <a:pt x="69" y="218"/>
                    </a:lnTo>
                    <a:lnTo>
                      <a:pt x="73" y="218"/>
                    </a:lnTo>
                    <a:lnTo>
                      <a:pt x="73" y="214"/>
                    </a:lnTo>
                    <a:lnTo>
                      <a:pt x="76" y="210"/>
                    </a:lnTo>
                    <a:lnTo>
                      <a:pt x="76" y="207"/>
                    </a:lnTo>
                    <a:lnTo>
                      <a:pt x="80" y="203"/>
                    </a:lnTo>
                    <a:lnTo>
                      <a:pt x="83" y="203"/>
                    </a:lnTo>
                    <a:lnTo>
                      <a:pt x="83" y="199"/>
                    </a:lnTo>
                    <a:lnTo>
                      <a:pt x="87" y="199"/>
                    </a:lnTo>
                    <a:lnTo>
                      <a:pt x="83" y="196"/>
                    </a:lnTo>
                    <a:lnTo>
                      <a:pt x="83" y="192"/>
                    </a:lnTo>
                    <a:lnTo>
                      <a:pt x="83" y="189"/>
                    </a:lnTo>
                    <a:lnTo>
                      <a:pt x="83" y="185"/>
                    </a:lnTo>
                    <a:lnTo>
                      <a:pt x="83" y="178"/>
                    </a:lnTo>
                    <a:lnTo>
                      <a:pt x="83" y="174"/>
                    </a:lnTo>
                    <a:lnTo>
                      <a:pt x="83" y="167"/>
                    </a:lnTo>
                    <a:lnTo>
                      <a:pt x="83" y="163"/>
                    </a:lnTo>
                    <a:lnTo>
                      <a:pt x="87" y="156"/>
                    </a:lnTo>
                    <a:lnTo>
                      <a:pt x="87" y="152"/>
                    </a:lnTo>
                    <a:lnTo>
                      <a:pt x="87" y="145"/>
                    </a:lnTo>
                    <a:lnTo>
                      <a:pt x="87" y="138"/>
                    </a:lnTo>
                    <a:lnTo>
                      <a:pt x="87" y="131"/>
                    </a:lnTo>
                    <a:lnTo>
                      <a:pt x="87" y="127"/>
                    </a:lnTo>
                    <a:lnTo>
                      <a:pt x="87" y="120"/>
                    </a:lnTo>
                    <a:lnTo>
                      <a:pt x="91" y="112"/>
                    </a:lnTo>
                    <a:lnTo>
                      <a:pt x="91" y="105"/>
                    </a:lnTo>
                    <a:lnTo>
                      <a:pt x="91" y="102"/>
                    </a:lnTo>
                    <a:lnTo>
                      <a:pt x="94" y="94"/>
                    </a:lnTo>
                    <a:lnTo>
                      <a:pt x="94" y="91"/>
                    </a:lnTo>
                    <a:lnTo>
                      <a:pt x="94" y="87"/>
                    </a:lnTo>
                    <a:lnTo>
                      <a:pt x="98" y="83"/>
                    </a:lnTo>
                    <a:lnTo>
                      <a:pt x="98" y="76"/>
                    </a:lnTo>
                    <a:lnTo>
                      <a:pt x="98" y="73"/>
                    </a:lnTo>
                    <a:lnTo>
                      <a:pt x="102" y="69"/>
                    </a:lnTo>
                    <a:lnTo>
                      <a:pt x="102" y="65"/>
                    </a:lnTo>
                    <a:lnTo>
                      <a:pt x="102" y="51"/>
                    </a:lnTo>
                    <a:close/>
                  </a:path>
                </a:pathLst>
              </a:custGeom>
              <a:solidFill>
                <a:srgbClr val="693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6" name="Freeform 110"/>
              <p:cNvSpPr>
                <a:spLocks/>
              </p:cNvSpPr>
              <p:nvPr/>
            </p:nvSpPr>
            <p:spPr bwMode="auto">
              <a:xfrm>
                <a:off x="3735" y="2702"/>
                <a:ext cx="58" cy="47"/>
              </a:xfrm>
              <a:custGeom>
                <a:avLst/>
                <a:gdLst>
                  <a:gd name="T0" fmla="*/ 58 w 58"/>
                  <a:gd name="T1" fmla="*/ 0 h 47"/>
                  <a:gd name="T2" fmla="*/ 4 w 58"/>
                  <a:gd name="T3" fmla="*/ 26 h 47"/>
                  <a:gd name="T4" fmla="*/ 0 w 58"/>
                  <a:gd name="T5" fmla="*/ 40 h 47"/>
                  <a:gd name="T6" fmla="*/ 0 w 58"/>
                  <a:gd name="T7" fmla="*/ 47 h 47"/>
                  <a:gd name="T8" fmla="*/ 0 w 58"/>
                  <a:gd name="T9" fmla="*/ 47 h 47"/>
                  <a:gd name="T10" fmla="*/ 0 w 58"/>
                  <a:gd name="T11" fmla="*/ 47 h 47"/>
                  <a:gd name="T12" fmla="*/ 4 w 58"/>
                  <a:gd name="T13" fmla="*/ 44 h 47"/>
                  <a:gd name="T14" fmla="*/ 7 w 58"/>
                  <a:gd name="T15" fmla="*/ 44 h 47"/>
                  <a:gd name="T16" fmla="*/ 11 w 58"/>
                  <a:gd name="T17" fmla="*/ 40 h 47"/>
                  <a:gd name="T18" fmla="*/ 15 w 58"/>
                  <a:gd name="T19" fmla="*/ 37 h 47"/>
                  <a:gd name="T20" fmla="*/ 18 w 58"/>
                  <a:gd name="T21" fmla="*/ 37 h 47"/>
                  <a:gd name="T22" fmla="*/ 22 w 58"/>
                  <a:gd name="T23" fmla="*/ 33 h 47"/>
                  <a:gd name="T24" fmla="*/ 26 w 58"/>
                  <a:gd name="T25" fmla="*/ 33 h 47"/>
                  <a:gd name="T26" fmla="*/ 29 w 58"/>
                  <a:gd name="T27" fmla="*/ 33 h 47"/>
                  <a:gd name="T28" fmla="*/ 33 w 58"/>
                  <a:gd name="T29" fmla="*/ 29 h 47"/>
                  <a:gd name="T30" fmla="*/ 36 w 58"/>
                  <a:gd name="T31" fmla="*/ 29 h 47"/>
                  <a:gd name="T32" fmla="*/ 36 w 58"/>
                  <a:gd name="T33" fmla="*/ 29 h 47"/>
                  <a:gd name="T34" fmla="*/ 40 w 58"/>
                  <a:gd name="T35" fmla="*/ 29 h 47"/>
                  <a:gd name="T36" fmla="*/ 40 w 58"/>
                  <a:gd name="T37" fmla="*/ 29 h 47"/>
                  <a:gd name="T38" fmla="*/ 44 w 58"/>
                  <a:gd name="T39" fmla="*/ 29 h 47"/>
                  <a:gd name="T40" fmla="*/ 51 w 58"/>
                  <a:gd name="T41" fmla="*/ 19 h 47"/>
                  <a:gd name="T42" fmla="*/ 58 w 58"/>
                  <a:gd name="T43" fmla="*/ 0 h 47"/>
                  <a:gd name="T44" fmla="*/ 58 w 58"/>
                  <a:gd name="T45" fmla="*/ 0 h 4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8"/>
                  <a:gd name="T70" fmla="*/ 0 h 47"/>
                  <a:gd name="T71" fmla="*/ 58 w 58"/>
                  <a:gd name="T72" fmla="*/ 47 h 4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8" h="47">
                    <a:moveTo>
                      <a:pt x="58" y="0"/>
                    </a:moveTo>
                    <a:lnTo>
                      <a:pt x="4" y="26"/>
                    </a:lnTo>
                    <a:lnTo>
                      <a:pt x="0" y="40"/>
                    </a:lnTo>
                    <a:lnTo>
                      <a:pt x="0" y="47"/>
                    </a:lnTo>
                    <a:lnTo>
                      <a:pt x="4" y="44"/>
                    </a:lnTo>
                    <a:lnTo>
                      <a:pt x="7" y="44"/>
                    </a:lnTo>
                    <a:lnTo>
                      <a:pt x="11" y="40"/>
                    </a:lnTo>
                    <a:lnTo>
                      <a:pt x="15" y="37"/>
                    </a:lnTo>
                    <a:lnTo>
                      <a:pt x="18" y="37"/>
                    </a:lnTo>
                    <a:lnTo>
                      <a:pt x="22" y="33"/>
                    </a:lnTo>
                    <a:lnTo>
                      <a:pt x="26" y="33"/>
                    </a:lnTo>
                    <a:lnTo>
                      <a:pt x="29" y="33"/>
                    </a:lnTo>
                    <a:lnTo>
                      <a:pt x="33" y="29"/>
                    </a:lnTo>
                    <a:lnTo>
                      <a:pt x="36" y="29"/>
                    </a:lnTo>
                    <a:lnTo>
                      <a:pt x="40" y="29"/>
                    </a:lnTo>
                    <a:lnTo>
                      <a:pt x="44" y="29"/>
                    </a:lnTo>
                    <a:lnTo>
                      <a:pt x="51" y="19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8C5E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7" name="Freeform 111"/>
              <p:cNvSpPr>
                <a:spLocks/>
              </p:cNvSpPr>
              <p:nvPr/>
            </p:nvSpPr>
            <p:spPr bwMode="auto">
              <a:xfrm>
                <a:off x="3793" y="2673"/>
                <a:ext cx="18" cy="51"/>
              </a:xfrm>
              <a:custGeom>
                <a:avLst/>
                <a:gdLst>
                  <a:gd name="T0" fmla="*/ 15 w 18"/>
                  <a:gd name="T1" fmla="*/ 8 h 51"/>
                  <a:gd name="T2" fmla="*/ 15 w 18"/>
                  <a:gd name="T3" fmla="*/ 8 h 51"/>
                  <a:gd name="T4" fmla="*/ 11 w 18"/>
                  <a:gd name="T5" fmla="*/ 8 h 51"/>
                  <a:gd name="T6" fmla="*/ 11 w 18"/>
                  <a:gd name="T7" fmla="*/ 11 h 51"/>
                  <a:gd name="T8" fmla="*/ 11 w 18"/>
                  <a:gd name="T9" fmla="*/ 11 h 51"/>
                  <a:gd name="T10" fmla="*/ 8 w 18"/>
                  <a:gd name="T11" fmla="*/ 15 h 51"/>
                  <a:gd name="T12" fmla="*/ 8 w 18"/>
                  <a:gd name="T13" fmla="*/ 19 h 51"/>
                  <a:gd name="T14" fmla="*/ 4 w 18"/>
                  <a:gd name="T15" fmla="*/ 22 h 51"/>
                  <a:gd name="T16" fmla="*/ 4 w 18"/>
                  <a:gd name="T17" fmla="*/ 26 h 51"/>
                  <a:gd name="T18" fmla="*/ 4 w 18"/>
                  <a:gd name="T19" fmla="*/ 29 h 51"/>
                  <a:gd name="T20" fmla="*/ 0 w 18"/>
                  <a:gd name="T21" fmla="*/ 33 h 51"/>
                  <a:gd name="T22" fmla="*/ 0 w 18"/>
                  <a:gd name="T23" fmla="*/ 37 h 51"/>
                  <a:gd name="T24" fmla="*/ 0 w 18"/>
                  <a:gd name="T25" fmla="*/ 40 h 51"/>
                  <a:gd name="T26" fmla="*/ 0 w 18"/>
                  <a:gd name="T27" fmla="*/ 44 h 51"/>
                  <a:gd name="T28" fmla="*/ 0 w 18"/>
                  <a:gd name="T29" fmla="*/ 48 h 51"/>
                  <a:gd name="T30" fmla="*/ 0 w 18"/>
                  <a:gd name="T31" fmla="*/ 51 h 51"/>
                  <a:gd name="T32" fmla="*/ 0 w 18"/>
                  <a:gd name="T33" fmla="*/ 51 h 51"/>
                  <a:gd name="T34" fmla="*/ 0 w 18"/>
                  <a:gd name="T35" fmla="*/ 51 h 51"/>
                  <a:gd name="T36" fmla="*/ 0 w 18"/>
                  <a:gd name="T37" fmla="*/ 48 h 51"/>
                  <a:gd name="T38" fmla="*/ 0 w 18"/>
                  <a:gd name="T39" fmla="*/ 44 h 51"/>
                  <a:gd name="T40" fmla="*/ 0 w 18"/>
                  <a:gd name="T41" fmla="*/ 44 h 51"/>
                  <a:gd name="T42" fmla="*/ 4 w 18"/>
                  <a:gd name="T43" fmla="*/ 37 h 51"/>
                  <a:gd name="T44" fmla="*/ 4 w 18"/>
                  <a:gd name="T45" fmla="*/ 33 h 51"/>
                  <a:gd name="T46" fmla="*/ 8 w 18"/>
                  <a:gd name="T47" fmla="*/ 29 h 51"/>
                  <a:gd name="T48" fmla="*/ 11 w 18"/>
                  <a:gd name="T49" fmla="*/ 29 h 51"/>
                  <a:gd name="T50" fmla="*/ 11 w 18"/>
                  <a:gd name="T51" fmla="*/ 26 h 51"/>
                  <a:gd name="T52" fmla="*/ 11 w 18"/>
                  <a:gd name="T53" fmla="*/ 22 h 51"/>
                  <a:gd name="T54" fmla="*/ 15 w 18"/>
                  <a:gd name="T55" fmla="*/ 19 h 51"/>
                  <a:gd name="T56" fmla="*/ 15 w 18"/>
                  <a:gd name="T57" fmla="*/ 19 h 51"/>
                  <a:gd name="T58" fmla="*/ 18 w 18"/>
                  <a:gd name="T59" fmla="*/ 19 h 51"/>
                  <a:gd name="T60" fmla="*/ 18 w 18"/>
                  <a:gd name="T61" fmla="*/ 19 h 51"/>
                  <a:gd name="T62" fmla="*/ 18 w 18"/>
                  <a:gd name="T63" fmla="*/ 0 h 51"/>
                  <a:gd name="T64" fmla="*/ 15 w 18"/>
                  <a:gd name="T65" fmla="*/ 8 h 51"/>
                  <a:gd name="T66" fmla="*/ 15 w 18"/>
                  <a:gd name="T67" fmla="*/ 8 h 5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8"/>
                  <a:gd name="T103" fmla="*/ 0 h 51"/>
                  <a:gd name="T104" fmla="*/ 18 w 18"/>
                  <a:gd name="T105" fmla="*/ 51 h 5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8" h="51">
                    <a:moveTo>
                      <a:pt x="15" y="8"/>
                    </a:moveTo>
                    <a:lnTo>
                      <a:pt x="15" y="8"/>
                    </a:lnTo>
                    <a:lnTo>
                      <a:pt x="11" y="8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8" y="19"/>
                    </a:lnTo>
                    <a:lnTo>
                      <a:pt x="4" y="22"/>
                    </a:lnTo>
                    <a:lnTo>
                      <a:pt x="4" y="26"/>
                    </a:lnTo>
                    <a:lnTo>
                      <a:pt x="4" y="29"/>
                    </a:lnTo>
                    <a:lnTo>
                      <a:pt x="0" y="33"/>
                    </a:lnTo>
                    <a:lnTo>
                      <a:pt x="0" y="37"/>
                    </a:lnTo>
                    <a:lnTo>
                      <a:pt x="0" y="40"/>
                    </a:lnTo>
                    <a:lnTo>
                      <a:pt x="0" y="44"/>
                    </a:lnTo>
                    <a:lnTo>
                      <a:pt x="0" y="48"/>
                    </a:lnTo>
                    <a:lnTo>
                      <a:pt x="0" y="51"/>
                    </a:lnTo>
                    <a:lnTo>
                      <a:pt x="0" y="48"/>
                    </a:lnTo>
                    <a:lnTo>
                      <a:pt x="0" y="44"/>
                    </a:lnTo>
                    <a:lnTo>
                      <a:pt x="4" y="37"/>
                    </a:lnTo>
                    <a:lnTo>
                      <a:pt x="4" y="33"/>
                    </a:lnTo>
                    <a:lnTo>
                      <a:pt x="8" y="29"/>
                    </a:lnTo>
                    <a:lnTo>
                      <a:pt x="11" y="29"/>
                    </a:lnTo>
                    <a:lnTo>
                      <a:pt x="11" y="26"/>
                    </a:lnTo>
                    <a:lnTo>
                      <a:pt x="11" y="22"/>
                    </a:lnTo>
                    <a:lnTo>
                      <a:pt x="15" y="19"/>
                    </a:lnTo>
                    <a:lnTo>
                      <a:pt x="18" y="19"/>
                    </a:lnTo>
                    <a:lnTo>
                      <a:pt x="18" y="0"/>
                    </a:lnTo>
                    <a:lnTo>
                      <a:pt x="15" y="8"/>
                    </a:lnTo>
                    <a:close/>
                  </a:path>
                </a:pathLst>
              </a:custGeom>
              <a:solidFill>
                <a:srgbClr val="8C5E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8" name="Freeform 112"/>
              <p:cNvSpPr>
                <a:spLocks/>
              </p:cNvSpPr>
              <p:nvPr/>
            </p:nvSpPr>
            <p:spPr bwMode="auto">
              <a:xfrm>
                <a:off x="3815" y="2543"/>
                <a:ext cx="40" cy="152"/>
              </a:xfrm>
              <a:custGeom>
                <a:avLst/>
                <a:gdLst>
                  <a:gd name="T0" fmla="*/ 22 w 40"/>
                  <a:gd name="T1" fmla="*/ 0 h 152"/>
                  <a:gd name="T2" fmla="*/ 26 w 40"/>
                  <a:gd name="T3" fmla="*/ 0 h 152"/>
                  <a:gd name="T4" fmla="*/ 29 w 40"/>
                  <a:gd name="T5" fmla="*/ 4 h 152"/>
                  <a:gd name="T6" fmla="*/ 33 w 40"/>
                  <a:gd name="T7" fmla="*/ 7 h 152"/>
                  <a:gd name="T8" fmla="*/ 33 w 40"/>
                  <a:gd name="T9" fmla="*/ 14 h 152"/>
                  <a:gd name="T10" fmla="*/ 36 w 40"/>
                  <a:gd name="T11" fmla="*/ 25 h 152"/>
                  <a:gd name="T12" fmla="*/ 36 w 40"/>
                  <a:gd name="T13" fmla="*/ 33 h 152"/>
                  <a:gd name="T14" fmla="*/ 36 w 40"/>
                  <a:gd name="T15" fmla="*/ 43 h 152"/>
                  <a:gd name="T16" fmla="*/ 36 w 40"/>
                  <a:gd name="T17" fmla="*/ 54 h 152"/>
                  <a:gd name="T18" fmla="*/ 40 w 40"/>
                  <a:gd name="T19" fmla="*/ 62 h 152"/>
                  <a:gd name="T20" fmla="*/ 40 w 40"/>
                  <a:gd name="T21" fmla="*/ 72 h 152"/>
                  <a:gd name="T22" fmla="*/ 26 w 40"/>
                  <a:gd name="T23" fmla="*/ 65 h 152"/>
                  <a:gd name="T24" fmla="*/ 22 w 40"/>
                  <a:gd name="T25" fmla="*/ 69 h 152"/>
                  <a:gd name="T26" fmla="*/ 15 w 40"/>
                  <a:gd name="T27" fmla="*/ 76 h 152"/>
                  <a:gd name="T28" fmla="*/ 15 w 40"/>
                  <a:gd name="T29" fmla="*/ 83 h 152"/>
                  <a:gd name="T30" fmla="*/ 11 w 40"/>
                  <a:gd name="T31" fmla="*/ 87 h 152"/>
                  <a:gd name="T32" fmla="*/ 11 w 40"/>
                  <a:gd name="T33" fmla="*/ 94 h 152"/>
                  <a:gd name="T34" fmla="*/ 11 w 40"/>
                  <a:gd name="T35" fmla="*/ 101 h 152"/>
                  <a:gd name="T36" fmla="*/ 11 w 40"/>
                  <a:gd name="T37" fmla="*/ 112 h 152"/>
                  <a:gd name="T38" fmla="*/ 11 w 40"/>
                  <a:gd name="T39" fmla="*/ 120 h 152"/>
                  <a:gd name="T40" fmla="*/ 15 w 40"/>
                  <a:gd name="T41" fmla="*/ 134 h 152"/>
                  <a:gd name="T42" fmla="*/ 15 w 40"/>
                  <a:gd name="T43" fmla="*/ 152 h 152"/>
                  <a:gd name="T44" fmla="*/ 4 w 40"/>
                  <a:gd name="T45" fmla="*/ 123 h 152"/>
                  <a:gd name="T46" fmla="*/ 4 w 40"/>
                  <a:gd name="T47" fmla="*/ 120 h 152"/>
                  <a:gd name="T48" fmla="*/ 4 w 40"/>
                  <a:gd name="T49" fmla="*/ 116 h 152"/>
                  <a:gd name="T50" fmla="*/ 0 w 40"/>
                  <a:gd name="T51" fmla="*/ 109 h 152"/>
                  <a:gd name="T52" fmla="*/ 0 w 40"/>
                  <a:gd name="T53" fmla="*/ 101 h 152"/>
                  <a:gd name="T54" fmla="*/ 0 w 40"/>
                  <a:gd name="T55" fmla="*/ 91 h 152"/>
                  <a:gd name="T56" fmla="*/ 0 w 40"/>
                  <a:gd name="T57" fmla="*/ 80 h 152"/>
                  <a:gd name="T58" fmla="*/ 4 w 40"/>
                  <a:gd name="T59" fmla="*/ 72 h 152"/>
                  <a:gd name="T60" fmla="*/ 4 w 40"/>
                  <a:gd name="T61" fmla="*/ 58 h 152"/>
                  <a:gd name="T62" fmla="*/ 7 w 40"/>
                  <a:gd name="T63" fmla="*/ 47 h 152"/>
                  <a:gd name="T64" fmla="*/ 7 w 40"/>
                  <a:gd name="T65" fmla="*/ 36 h 152"/>
                  <a:gd name="T66" fmla="*/ 11 w 40"/>
                  <a:gd name="T67" fmla="*/ 25 h 152"/>
                  <a:gd name="T68" fmla="*/ 15 w 40"/>
                  <a:gd name="T69" fmla="*/ 14 h 152"/>
                  <a:gd name="T70" fmla="*/ 15 w 40"/>
                  <a:gd name="T71" fmla="*/ 7 h 152"/>
                  <a:gd name="T72" fmla="*/ 18 w 40"/>
                  <a:gd name="T73" fmla="*/ 4 h 152"/>
                  <a:gd name="T74" fmla="*/ 18 w 40"/>
                  <a:gd name="T75" fmla="*/ 0 h 152"/>
                  <a:gd name="T76" fmla="*/ 18 w 40"/>
                  <a:gd name="T77" fmla="*/ 0 h 15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0"/>
                  <a:gd name="T118" fmla="*/ 0 h 152"/>
                  <a:gd name="T119" fmla="*/ 40 w 40"/>
                  <a:gd name="T120" fmla="*/ 152 h 15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0" h="152">
                    <a:moveTo>
                      <a:pt x="18" y="0"/>
                    </a:moveTo>
                    <a:lnTo>
                      <a:pt x="22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29" y="4"/>
                    </a:lnTo>
                    <a:lnTo>
                      <a:pt x="33" y="7"/>
                    </a:lnTo>
                    <a:lnTo>
                      <a:pt x="33" y="11"/>
                    </a:lnTo>
                    <a:lnTo>
                      <a:pt x="33" y="14"/>
                    </a:lnTo>
                    <a:lnTo>
                      <a:pt x="33" y="18"/>
                    </a:lnTo>
                    <a:lnTo>
                      <a:pt x="36" y="25"/>
                    </a:lnTo>
                    <a:lnTo>
                      <a:pt x="36" y="29"/>
                    </a:lnTo>
                    <a:lnTo>
                      <a:pt x="36" y="33"/>
                    </a:lnTo>
                    <a:lnTo>
                      <a:pt x="36" y="40"/>
                    </a:lnTo>
                    <a:lnTo>
                      <a:pt x="36" y="43"/>
                    </a:lnTo>
                    <a:lnTo>
                      <a:pt x="36" y="47"/>
                    </a:lnTo>
                    <a:lnTo>
                      <a:pt x="36" y="54"/>
                    </a:lnTo>
                    <a:lnTo>
                      <a:pt x="40" y="58"/>
                    </a:lnTo>
                    <a:lnTo>
                      <a:pt x="40" y="62"/>
                    </a:lnTo>
                    <a:lnTo>
                      <a:pt x="40" y="65"/>
                    </a:lnTo>
                    <a:lnTo>
                      <a:pt x="40" y="72"/>
                    </a:lnTo>
                    <a:lnTo>
                      <a:pt x="26" y="65"/>
                    </a:lnTo>
                    <a:lnTo>
                      <a:pt x="22" y="69"/>
                    </a:lnTo>
                    <a:lnTo>
                      <a:pt x="18" y="72"/>
                    </a:lnTo>
                    <a:lnTo>
                      <a:pt x="15" y="76"/>
                    </a:lnTo>
                    <a:lnTo>
                      <a:pt x="15" y="80"/>
                    </a:lnTo>
                    <a:lnTo>
                      <a:pt x="15" y="83"/>
                    </a:lnTo>
                    <a:lnTo>
                      <a:pt x="15" y="87"/>
                    </a:lnTo>
                    <a:lnTo>
                      <a:pt x="11" y="87"/>
                    </a:lnTo>
                    <a:lnTo>
                      <a:pt x="11" y="91"/>
                    </a:lnTo>
                    <a:lnTo>
                      <a:pt x="11" y="94"/>
                    </a:lnTo>
                    <a:lnTo>
                      <a:pt x="11" y="98"/>
                    </a:lnTo>
                    <a:lnTo>
                      <a:pt x="11" y="101"/>
                    </a:lnTo>
                    <a:lnTo>
                      <a:pt x="11" y="105"/>
                    </a:lnTo>
                    <a:lnTo>
                      <a:pt x="11" y="112"/>
                    </a:lnTo>
                    <a:lnTo>
                      <a:pt x="11" y="116"/>
                    </a:lnTo>
                    <a:lnTo>
                      <a:pt x="11" y="120"/>
                    </a:lnTo>
                    <a:lnTo>
                      <a:pt x="15" y="127"/>
                    </a:lnTo>
                    <a:lnTo>
                      <a:pt x="15" y="134"/>
                    </a:lnTo>
                    <a:lnTo>
                      <a:pt x="15" y="141"/>
                    </a:lnTo>
                    <a:lnTo>
                      <a:pt x="15" y="152"/>
                    </a:lnTo>
                    <a:lnTo>
                      <a:pt x="4" y="123"/>
                    </a:lnTo>
                    <a:lnTo>
                      <a:pt x="4" y="120"/>
                    </a:lnTo>
                    <a:lnTo>
                      <a:pt x="4" y="116"/>
                    </a:lnTo>
                    <a:lnTo>
                      <a:pt x="0" y="112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8"/>
                    </a:lnTo>
                    <a:lnTo>
                      <a:pt x="0" y="91"/>
                    </a:lnTo>
                    <a:lnTo>
                      <a:pt x="0" y="87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4" y="72"/>
                    </a:lnTo>
                    <a:lnTo>
                      <a:pt x="4" y="65"/>
                    </a:lnTo>
                    <a:lnTo>
                      <a:pt x="4" y="58"/>
                    </a:lnTo>
                    <a:lnTo>
                      <a:pt x="4" y="54"/>
                    </a:lnTo>
                    <a:lnTo>
                      <a:pt x="7" y="47"/>
                    </a:lnTo>
                    <a:lnTo>
                      <a:pt x="7" y="40"/>
                    </a:lnTo>
                    <a:lnTo>
                      <a:pt x="7" y="36"/>
                    </a:lnTo>
                    <a:lnTo>
                      <a:pt x="11" y="29"/>
                    </a:lnTo>
                    <a:lnTo>
                      <a:pt x="11" y="25"/>
                    </a:lnTo>
                    <a:lnTo>
                      <a:pt x="15" y="22"/>
                    </a:lnTo>
                    <a:lnTo>
                      <a:pt x="15" y="14"/>
                    </a:lnTo>
                    <a:lnTo>
                      <a:pt x="15" y="11"/>
                    </a:lnTo>
                    <a:lnTo>
                      <a:pt x="15" y="7"/>
                    </a:lnTo>
                    <a:lnTo>
                      <a:pt x="18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8C5E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9" name="Freeform 113"/>
              <p:cNvSpPr>
                <a:spLocks/>
              </p:cNvSpPr>
              <p:nvPr/>
            </p:nvSpPr>
            <p:spPr bwMode="auto">
              <a:xfrm>
                <a:off x="4019" y="2503"/>
                <a:ext cx="69" cy="65"/>
              </a:xfrm>
              <a:custGeom>
                <a:avLst/>
                <a:gdLst>
                  <a:gd name="T0" fmla="*/ 0 w 69"/>
                  <a:gd name="T1" fmla="*/ 0 h 65"/>
                  <a:gd name="T2" fmla="*/ 0 w 69"/>
                  <a:gd name="T3" fmla="*/ 0 h 65"/>
                  <a:gd name="T4" fmla="*/ 3 w 69"/>
                  <a:gd name="T5" fmla="*/ 0 h 65"/>
                  <a:gd name="T6" fmla="*/ 3 w 69"/>
                  <a:gd name="T7" fmla="*/ 0 h 65"/>
                  <a:gd name="T8" fmla="*/ 7 w 69"/>
                  <a:gd name="T9" fmla="*/ 4 h 65"/>
                  <a:gd name="T10" fmla="*/ 7 w 69"/>
                  <a:gd name="T11" fmla="*/ 4 h 65"/>
                  <a:gd name="T12" fmla="*/ 11 w 69"/>
                  <a:gd name="T13" fmla="*/ 4 h 65"/>
                  <a:gd name="T14" fmla="*/ 14 w 69"/>
                  <a:gd name="T15" fmla="*/ 7 h 65"/>
                  <a:gd name="T16" fmla="*/ 18 w 69"/>
                  <a:gd name="T17" fmla="*/ 7 h 65"/>
                  <a:gd name="T18" fmla="*/ 18 w 69"/>
                  <a:gd name="T19" fmla="*/ 11 h 65"/>
                  <a:gd name="T20" fmla="*/ 22 w 69"/>
                  <a:gd name="T21" fmla="*/ 15 h 65"/>
                  <a:gd name="T22" fmla="*/ 25 w 69"/>
                  <a:gd name="T23" fmla="*/ 15 h 65"/>
                  <a:gd name="T24" fmla="*/ 29 w 69"/>
                  <a:gd name="T25" fmla="*/ 18 h 65"/>
                  <a:gd name="T26" fmla="*/ 33 w 69"/>
                  <a:gd name="T27" fmla="*/ 22 h 65"/>
                  <a:gd name="T28" fmla="*/ 36 w 69"/>
                  <a:gd name="T29" fmla="*/ 26 h 65"/>
                  <a:gd name="T30" fmla="*/ 40 w 69"/>
                  <a:gd name="T31" fmla="*/ 29 h 65"/>
                  <a:gd name="T32" fmla="*/ 40 w 69"/>
                  <a:gd name="T33" fmla="*/ 33 h 65"/>
                  <a:gd name="T34" fmla="*/ 44 w 69"/>
                  <a:gd name="T35" fmla="*/ 36 h 65"/>
                  <a:gd name="T36" fmla="*/ 47 w 69"/>
                  <a:gd name="T37" fmla="*/ 40 h 65"/>
                  <a:gd name="T38" fmla="*/ 51 w 69"/>
                  <a:gd name="T39" fmla="*/ 44 h 65"/>
                  <a:gd name="T40" fmla="*/ 54 w 69"/>
                  <a:gd name="T41" fmla="*/ 44 h 65"/>
                  <a:gd name="T42" fmla="*/ 54 w 69"/>
                  <a:gd name="T43" fmla="*/ 47 h 65"/>
                  <a:gd name="T44" fmla="*/ 58 w 69"/>
                  <a:gd name="T45" fmla="*/ 51 h 65"/>
                  <a:gd name="T46" fmla="*/ 62 w 69"/>
                  <a:gd name="T47" fmla="*/ 54 h 65"/>
                  <a:gd name="T48" fmla="*/ 62 w 69"/>
                  <a:gd name="T49" fmla="*/ 58 h 65"/>
                  <a:gd name="T50" fmla="*/ 65 w 69"/>
                  <a:gd name="T51" fmla="*/ 58 h 65"/>
                  <a:gd name="T52" fmla="*/ 65 w 69"/>
                  <a:gd name="T53" fmla="*/ 62 h 65"/>
                  <a:gd name="T54" fmla="*/ 69 w 69"/>
                  <a:gd name="T55" fmla="*/ 65 h 65"/>
                  <a:gd name="T56" fmla="*/ 69 w 69"/>
                  <a:gd name="T57" fmla="*/ 65 h 65"/>
                  <a:gd name="T58" fmla="*/ 58 w 69"/>
                  <a:gd name="T59" fmla="*/ 33 h 65"/>
                  <a:gd name="T60" fmla="*/ 54 w 69"/>
                  <a:gd name="T61" fmla="*/ 29 h 65"/>
                  <a:gd name="T62" fmla="*/ 54 w 69"/>
                  <a:gd name="T63" fmla="*/ 29 h 65"/>
                  <a:gd name="T64" fmla="*/ 51 w 69"/>
                  <a:gd name="T65" fmla="*/ 26 h 65"/>
                  <a:gd name="T66" fmla="*/ 47 w 69"/>
                  <a:gd name="T67" fmla="*/ 26 h 65"/>
                  <a:gd name="T68" fmla="*/ 44 w 69"/>
                  <a:gd name="T69" fmla="*/ 22 h 65"/>
                  <a:gd name="T70" fmla="*/ 44 w 69"/>
                  <a:gd name="T71" fmla="*/ 22 h 65"/>
                  <a:gd name="T72" fmla="*/ 40 w 69"/>
                  <a:gd name="T73" fmla="*/ 18 h 65"/>
                  <a:gd name="T74" fmla="*/ 36 w 69"/>
                  <a:gd name="T75" fmla="*/ 18 h 65"/>
                  <a:gd name="T76" fmla="*/ 36 w 69"/>
                  <a:gd name="T77" fmla="*/ 15 h 65"/>
                  <a:gd name="T78" fmla="*/ 33 w 69"/>
                  <a:gd name="T79" fmla="*/ 15 h 65"/>
                  <a:gd name="T80" fmla="*/ 29 w 69"/>
                  <a:gd name="T81" fmla="*/ 11 h 65"/>
                  <a:gd name="T82" fmla="*/ 29 w 69"/>
                  <a:gd name="T83" fmla="*/ 11 h 65"/>
                  <a:gd name="T84" fmla="*/ 25 w 69"/>
                  <a:gd name="T85" fmla="*/ 7 h 65"/>
                  <a:gd name="T86" fmla="*/ 22 w 69"/>
                  <a:gd name="T87" fmla="*/ 7 h 65"/>
                  <a:gd name="T88" fmla="*/ 18 w 69"/>
                  <a:gd name="T89" fmla="*/ 7 h 65"/>
                  <a:gd name="T90" fmla="*/ 18 w 69"/>
                  <a:gd name="T91" fmla="*/ 7 h 65"/>
                  <a:gd name="T92" fmla="*/ 11 w 69"/>
                  <a:gd name="T93" fmla="*/ 4 h 65"/>
                  <a:gd name="T94" fmla="*/ 7 w 69"/>
                  <a:gd name="T95" fmla="*/ 0 h 65"/>
                  <a:gd name="T96" fmla="*/ 3 w 69"/>
                  <a:gd name="T97" fmla="*/ 0 h 65"/>
                  <a:gd name="T98" fmla="*/ 3 w 69"/>
                  <a:gd name="T99" fmla="*/ 0 h 65"/>
                  <a:gd name="T100" fmla="*/ 0 w 69"/>
                  <a:gd name="T101" fmla="*/ 0 h 65"/>
                  <a:gd name="T102" fmla="*/ 0 w 69"/>
                  <a:gd name="T103" fmla="*/ 0 h 65"/>
                  <a:gd name="T104" fmla="*/ 0 w 69"/>
                  <a:gd name="T105" fmla="*/ 0 h 65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69"/>
                  <a:gd name="T160" fmla="*/ 0 h 65"/>
                  <a:gd name="T161" fmla="*/ 69 w 69"/>
                  <a:gd name="T162" fmla="*/ 65 h 65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69" h="6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7" y="4"/>
                    </a:lnTo>
                    <a:lnTo>
                      <a:pt x="11" y="4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11"/>
                    </a:lnTo>
                    <a:lnTo>
                      <a:pt x="22" y="15"/>
                    </a:lnTo>
                    <a:lnTo>
                      <a:pt x="25" y="15"/>
                    </a:lnTo>
                    <a:lnTo>
                      <a:pt x="29" y="18"/>
                    </a:lnTo>
                    <a:lnTo>
                      <a:pt x="33" y="22"/>
                    </a:lnTo>
                    <a:lnTo>
                      <a:pt x="36" y="26"/>
                    </a:lnTo>
                    <a:lnTo>
                      <a:pt x="40" y="29"/>
                    </a:lnTo>
                    <a:lnTo>
                      <a:pt x="40" y="33"/>
                    </a:lnTo>
                    <a:lnTo>
                      <a:pt x="44" y="36"/>
                    </a:lnTo>
                    <a:lnTo>
                      <a:pt x="47" y="40"/>
                    </a:lnTo>
                    <a:lnTo>
                      <a:pt x="51" y="44"/>
                    </a:lnTo>
                    <a:lnTo>
                      <a:pt x="54" y="44"/>
                    </a:lnTo>
                    <a:lnTo>
                      <a:pt x="54" y="47"/>
                    </a:lnTo>
                    <a:lnTo>
                      <a:pt x="58" y="51"/>
                    </a:lnTo>
                    <a:lnTo>
                      <a:pt x="62" y="54"/>
                    </a:lnTo>
                    <a:lnTo>
                      <a:pt x="62" y="58"/>
                    </a:lnTo>
                    <a:lnTo>
                      <a:pt x="65" y="58"/>
                    </a:lnTo>
                    <a:lnTo>
                      <a:pt x="65" y="62"/>
                    </a:lnTo>
                    <a:lnTo>
                      <a:pt x="69" y="65"/>
                    </a:lnTo>
                    <a:lnTo>
                      <a:pt x="58" y="33"/>
                    </a:lnTo>
                    <a:lnTo>
                      <a:pt x="54" y="29"/>
                    </a:lnTo>
                    <a:lnTo>
                      <a:pt x="51" y="26"/>
                    </a:lnTo>
                    <a:lnTo>
                      <a:pt x="47" y="26"/>
                    </a:lnTo>
                    <a:lnTo>
                      <a:pt x="44" y="22"/>
                    </a:lnTo>
                    <a:lnTo>
                      <a:pt x="40" y="18"/>
                    </a:lnTo>
                    <a:lnTo>
                      <a:pt x="36" y="18"/>
                    </a:lnTo>
                    <a:lnTo>
                      <a:pt x="36" y="15"/>
                    </a:lnTo>
                    <a:lnTo>
                      <a:pt x="33" y="15"/>
                    </a:lnTo>
                    <a:lnTo>
                      <a:pt x="29" y="11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1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5E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0" name="Freeform 114"/>
              <p:cNvSpPr>
                <a:spLocks/>
              </p:cNvSpPr>
              <p:nvPr/>
            </p:nvSpPr>
            <p:spPr bwMode="auto">
              <a:xfrm>
                <a:off x="3972" y="2474"/>
                <a:ext cx="36" cy="18"/>
              </a:xfrm>
              <a:custGeom>
                <a:avLst/>
                <a:gdLst>
                  <a:gd name="T0" fmla="*/ 3 w 36"/>
                  <a:gd name="T1" fmla="*/ 0 h 18"/>
                  <a:gd name="T2" fmla="*/ 21 w 36"/>
                  <a:gd name="T3" fmla="*/ 4 h 18"/>
                  <a:gd name="T4" fmla="*/ 36 w 36"/>
                  <a:gd name="T5" fmla="*/ 18 h 18"/>
                  <a:gd name="T6" fmla="*/ 14 w 36"/>
                  <a:gd name="T7" fmla="*/ 15 h 18"/>
                  <a:gd name="T8" fmla="*/ 0 w 36"/>
                  <a:gd name="T9" fmla="*/ 15 h 18"/>
                  <a:gd name="T10" fmla="*/ 3 w 36"/>
                  <a:gd name="T11" fmla="*/ 11 h 18"/>
                  <a:gd name="T12" fmla="*/ 3 w 36"/>
                  <a:gd name="T13" fmla="*/ 0 h 18"/>
                  <a:gd name="T14" fmla="*/ 3 w 36"/>
                  <a:gd name="T15" fmla="*/ 0 h 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6"/>
                  <a:gd name="T25" fmla="*/ 0 h 18"/>
                  <a:gd name="T26" fmla="*/ 36 w 36"/>
                  <a:gd name="T27" fmla="*/ 18 h 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6" h="18">
                    <a:moveTo>
                      <a:pt x="3" y="0"/>
                    </a:moveTo>
                    <a:lnTo>
                      <a:pt x="21" y="4"/>
                    </a:lnTo>
                    <a:lnTo>
                      <a:pt x="36" y="18"/>
                    </a:lnTo>
                    <a:lnTo>
                      <a:pt x="14" y="15"/>
                    </a:lnTo>
                    <a:lnTo>
                      <a:pt x="0" y="15"/>
                    </a:lnTo>
                    <a:lnTo>
                      <a:pt x="3" y="1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C5E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1" name="Freeform 115"/>
              <p:cNvSpPr>
                <a:spLocks/>
              </p:cNvSpPr>
              <p:nvPr/>
            </p:nvSpPr>
            <p:spPr bwMode="auto">
              <a:xfrm>
                <a:off x="3870" y="2612"/>
                <a:ext cx="174" cy="224"/>
              </a:xfrm>
              <a:custGeom>
                <a:avLst/>
                <a:gdLst>
                  <a:gd name="T0" fmla="*/ 11 w 174"/>
                  <a:gd name="T1" fmla="*/ 0 h 224"/>
                  <a:gd name="T2" fmla="*/ 7 w 174"/>
                  <a:gd name="T3" fmla="*/ 7 h 224"/>
                  <a:gd name="T4" fmla="*/ 7 w 174"/>
                  <a:gd name="T5" fmla="*/ 11 h 224"/>
                  <a:gd name="T6" fmla="*/ 3 w 174"/>
                  <a:gd name="T7" fmla="*/ 18 h 224"/>
                  <a:gd name="T8" fmla="*/ 0 w 174"/>
                  <a:gd name="T9" fmla="*/ 25 h 224"/>
                  <a:gd name="T10" fmla="*/ 0 w 174"/>
                  <a:gd name="T11" fmla="*/ 32 h 224"/>
                  <a:gd name="T12" fmla="*/ 0 w 174"/>
                  <a:gd name="T13" fmla="*/ 36 h 224"/>
                  <a:gd name="T14" fmla="*/ 0 w 174"/>
                  <a:gd name="T15" fmla="*/ 43 h 224"/>
                  <a:gd name="T16" fmla="*/ 3 w 174"/>
                  <a:gd name="T17" fmla="*/ 51 h 224"/>
                  <a:gd name="T18" fmla="*/ 3 w 174"/>
                  <a:gd name="T19" fmla="*/ 54 h 224"/>
                  <a:gd name="T20" fmla="*/ 3 w 174"/>
                  <a:gd name="T21" fmla="*/ 61 h 224"/>
                  <a:gd name="T22" fmla="*/ 3 w 174"/>
                  <a:gd name="T23" fmla="*/ 69 h 224"/>
                  <a:gd name="T24" fmla="*/ 3 w 174"/>
                  <a:gd name="T25" fmla="*/ 76 h 224"/>
                  <a:gd name="T26" fmla="*/ 3 w 174"/>
                  <a:gd name="T27" fmla="*/ 83 h 224"/>
                  <a:gd name="T28" fmla="*/ 3 w 174"/>
                  <a:gd name="T29" fmla="*/ 94 h 224"/>
                  <a:gd name="T30" fmla="*/ 7 w 174"/>
                  <a:gd name="T31" fmla="*/ 105 h 224"/>
                  <a:gd name="T32" fmla="*/ 7 w 174"/>
                  <a:gd name="T33" fmla="*/ 116 h 224"/>
                  <a:gd name="T34" fmla="*/ 11 w 174"/>
                  <a:gd name="T35" fmla="*/ 123 h 224"/>
                  <a:gd name="T36" fmla="*/ 11 w 174"/>
                  <a:gd name="T37" fmla="*/ 137 h 224"/>
                  <a:gd name="T38" fmla="*/ 14 w 174"/>
                  <a:gd name="T39" fmla="*/ 148 h 224"/>
                  <a:gd name="T40" fmla="*/ 14 w 174"/>
                  <a:gd name="T41" fmla="*/ 159 h 224"/>
                  <a:gd name="T42" fmla="*/ 18 w 174"/>
                  <a:gd name="T43" fmla="*/ 170 h 224"/>
                  <a:gd name="T44" fmla="*/ 22 w 174"/>
                  <a:gd name="T45" fmla="*/ 181 h 224"/>
                  <a:gd name="T46" fmla="*/ 25 w 174"/>
                  <a:gd name="T47" fmla="*/ 188 h 224"/>
                  <a:gd name="T48" fmla="*/ 29 w 174"/>
                  <a:gd name="T49" fmla="*/ 195 h 224"/>
                  <a:gd name="T50" fmla="*/ 29 w 174"/>
                  <a:gd name="T51" fmla="*/ 203 h 224"/>
                  <a:gd name="T52" fmla="*/ 32 w 174"/>
                  <a:gd name="T53" fmla="*/ 210 h 224"/>
                  <a:gd name="T54" fmla="*/ 40 w 174"/>
                  <a:gd name="T55" fmla="*/ 217 h 224"/>
                  <a:gd name="T56" fmla="*/ 43 w 174"/>
                  <a:gd name="T57" fmla="*/ 221 h 224"/>
                  <a:gd name="T58" fmla="*/ 51 w 174"/>
                  <a:gd name="T59" fmla="*/ 221 h 224"/>
                  <a:gd name="T60" fmla="*/ 120 w 174"/>
                  <a:gd name="T61" fmla="*/ 224 h 224"/>
                  <a:gd name="T62" fmla="*/ 58 w 174"/>
                  <a:gd name="T63" fmla="*/ 0 h 224"/>
                  <a:gd name="T64" fmla="*/ 11 w 174"/>
                  <a:gd name="T65" fmla="*/ 0 h 22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4"/>
                  <a:gd name="T100" fmla="*/ 0 h 224"/>
                  <a:gd name="T101" fmla="*/ 174 w 174"/>
                  <a:gd name="T102" fmla="*/ 224 h 22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4" h="224">
                    <a:moveTo>
                      <a:pt x="11" y="0"/>
                    </a:moveTo>
                    <a:lnTo>
                      <a:pt x="11" y="0"/>
                    </a:lnTo>
                    <a:lnTo>
                      <a:pt x="11" y="3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3" y="14"/>
                    </a:lnTo>
                    <a:lnTo>
                      <a:pt x="3" y="18"/>
                    </a:lnTo>
                    <a:lnTo>
                      <a:pt x="3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0" y="43"/>
                    </a:lnTo>
                    <a:lnTo>
                      <a:pt x="0" y="47"/>
                    </a:lnTo>
                    <a:lnTo>
                      <a:pt x="3" y="51"/>
                    </a:lnTo>
                    <a:lnTo>
                      <a:pt x="3" y="54"/>
                    </a:lnTo>
                    <a:lnTo>
                      <a:pt x="3" y="58"/>
                    </a:lnTo>
                    <a:lnTo>
                      <a:pt x="3" y="61"/>
                    </a:lnTo>
                    <a:lnTo>
                      <a:pt x="3" y="65"/>
                    </a:lnTo>
                    <a:lnTo>
                      <a:pt x="3" y="69"/>
                    </a:lnTo>
                    <a:lnTo>
                      <a:pt x="3" y="72"/>
                    </a:lnTo>
                    <a:lnTo>
                      <a:pt x="3" y="76"/>
                    </a:lnTo>
                    <a:lnTo>
                      <a:pt x="3" y="80"/>
                    </a:lnTo>
                    <a:lnTo>
                      <a:pt x="3" y="83"/>
                    </a:lnTo>
                    <a:lnTo>
                      <a:pt x="3" y="90"/>
                    </a:lnTo>
                    <a:lnTo>
                      <a:pt x="3" y="94"/>
                    </a:lnTo>
                    <a:lnTo>
                      <a:pt x="7" y="98"/>
                    </a:lnTo>
                    <a:lnTo>
                      <a:pt x="7" y="105"/>
                    </a:lnTo>
                    <a:lnTo>
                      <a:pt x="7" y="109"/>
                    </a:lnTo>
                    <a:lnTo>
                      <a:pt x="7" y="116"/>
                    </a:lnTo>
                    <a:lnTo>
                      <a:pt x="11" y="119"/>
                    </a:lnTo>
                    <a:lnTo>
                      <a:pt x="11" y="123"/>
                    </a:lnTo>
                    <a:lnTo>
                      <a:pt x="11" y="130"/>
                    </a:lnTo>
                    <a:lnTo>
                      <a:pt x="11" y="137"/>
                    </a:lnTo>
                    <a:lnTo>
                      <a:pt x="14" y="141"/>
                    </a:lnTo>
                    <a:lnTo>
                      <a:pt x="14" y="148"/>
                    </a:lnTo>
                    <a:lnTo>
                      <a:pt x="14" y="152"/>
                    </a:lnTo>
                    <a:lnTo>
                      <a:pt x="14" y="159"/>
                    </a:lnTo>
                    <a:lnTo>
                      <a:pt x="18" y="163"/>
                    </a:lnTo>
                    <a:lnTo>
                      <a:pt x="18" y="170"/>
                    </a:lnTo>
                    <a:lnTo>
                      <a:pt x="18" y="174"/>
                    </a:lnTo>
                    <a:lnTo>
                      <a:pt x="22" y="181"/>
                    </a:lnTo>
                    <a:lnTo>
                      <a:pt x="22" y="185"/>
                    </a:lnTo>
                    <a:lnTo>
                      <a:pt x="25" y="188"/>
                    </a:lnTo>
                    <a:lnTo>
                      <a:pt x="25" y="192"/>
                    </a:lnTo>
                    <a:lnTo>
                      <a:pt x="29" y="195"/>
                    </a:lnTo>
                    <a:lnTo>
                      <a:pt x="29" y="203"/>
                    </a:lnTo>
                    <a:lnTo>
                      <a:pt x="32" y="206"/>
                    </a:lnTo>
                    <a:lnTo>
                      <a:pt x="32" y="210"/>
                    </a:lnTo>
                    <a:lnTo>
                      <a:pt x="36" y="214"/>
                    </a:lnTo>
                    <a:lnTo>
                      <a:pt x="40" y="217"/>
                    </a:lnTo>
                    <a:lnTo>
                      <a:pt x="43" y="217"/>
                    </a:lnTo>
                    <a:lnTo>
                      <a:pt x="43" y="221"/>
                    </a:lnTo>
                    <a:lnTo>
                      <a:pt x="47" y="221"/>
                    </a:lnTo>
                    <a:lnTo>
                      <a:pt x="51" y="221"/>
                    </a:lnTo>
                    <a:lnTo>
                      <a:pt x="51" y="224"/>
                    </a:lnTo>
                    <a:lnTo>
                      <a:pt x="120" y="224"/>
                    </a:lnTo>
                    <a:lnTo>
                      <a:pt x="174" y="119"/>
                    </a:lnTo>
                    <a:lnTo>
                      <a:pt x="58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66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2" name="Freeform 116"/>
              <p:cNvSpPr>
                <a:spLocks/>
              </p:cNvSpPr>
              <p:nvPr/>
            </p:nvSpPr>
            <p:spPr bwMode="auto">
              <a:xfrm>
                <a:off x="3877" y="2601"/>
                <a:ext cx="240" cy="51"/>
              </a:xfrm>
              <a:custGeom>
                <a:avLst/>
                <a:gdLst>
                  <a:gd name="T0" fmla="*/ 236 w 240"/>
                  <a:gd name="T1" fmla="*/ 33 h 51"/>
                  <a:gd name="T2" fmla="*/ 215 w 240"/>
                  <a:gd name="T3" fmla="*/ 11 h 51"/>
                  <a:gd name="T4" fmla="*/ 211 w 240"/>
                  <a:gd name="T5" fmla="*/ 11 h 51"/>
                  <a:gd name="T6" fmla="*/ 204 w 240"/>
                  <a:gd name="T7" fmla="*/ 7 h 51"/>
                  <a:gd name="T8" fmla="*/ 196 w 240"/>
                  <a:gd name="T9" fmla="*/ 7 h 51"/>
                  <a:gd name="T10" fmla="*/ 189 w 240"/>
                  <a:gd name="T11" fmla="*/ 4 h 51"/>
                  <a:gd name="T12" fmla="*/ 182 w 240"/>
                  <a:gd name="T13" fmla="*/ 0 h 51"/>
                  <a:gd name="T14" fmla="*/ 175 w 240"/>
                  <a:gd name="T15" fmla="*/ 0 h 51"/>
                  <a:gd name="T16" fmla="*/ 164 w 240"/>
                  <a:gd name="T17" fmla="*/ 0 h 51"/>
                  <a:gd name="T18" fmla="*/ 156 w 240"/>
                  <a:gd name="T19" fmla="*/ 0 h 51"/>
                  <a:gd name="T20" fmla="*/ 149 w 240"/>
                  <a:gd name="T21" fmla="*/ 0 h 51"/>
                  <a:gd name="T22" fmla="*/ 138 w 240"/>
                  <a:gd name="T23" fmla="*/ 0 h 51"/>
                  <a:gd name="T24" fmla="*/ 131 w 240"/>
                  <a:gd name="T25" fmla="*/ 0 h 51"/>
                  <a:gd name="T26" fmla="*/ 120 w 240"/>
                  <a:gd name="T27" fmla="*/ 0 h 51"/>
                  <a:gd name="T28" fmla="*/ 109 w 240"/>
                  <a:gd name="T29" fmla="*/ 0 h 51"/>
                  <a:gd name="T30" fmla="*/ 98 w 240"/>
                  <a:gd name="T31" fmla="*/ 0 h 51"/>
                  <a:gd name="T32" fmla="*/ 87 w 240"/>
                  <a:gd name="T33" fmla="*/ 0 h 51"/>
                  <a:gd name="T34" fmla="*/ 76 w 240"/>
                  <a:gd name="T35" fmla="*/ 0 h 51"/>
                  <a:gd name="T36" fmla="*/ 62 w 240"/>
                  <a:gd name="T37" fmla="*/ 0 h 51"/>
                  <a:gd name="T38" fmla="*/ 51 w 240"/>
                  <a:gd name="T39" fmla="*/ 0 h 51"/>
                  <a:gd name="T40" fmla="*/ 36 w 240"/>
                  <a:gd name="T41" fmla="*/ 4 h 51"/>
                  <a:gd name="T42" fmla="*/ 29 w 240"/>
                  <a:gd name="T43" fmla="*/ 4 h 51"/>
                  <a:gd name="T44" fmla="*/ 18 w 240"/>
                  <a:gd name="T45" fmla="*/ 4 h 51"/>
                  <a:gd name="T46" fmla="*/ 11 w 240"/>
                  <a:gd name="T47" fmla="*/ 7 h 51"/>
                  <a:gd name="T48" fmla="*/ 4 w 240"/>
                  <a:gd name="T49" fmla="*/ 11 h 51"/>
                  <a:gd name="T50" fmla="*/ 0 w 240"/>
                  <a:gd name="T51" fmla="*/ 11 h 51"/>
                  <a:gd name="T52" fmla="*/ 0 w 240"/>
                  <a:gd name="T53" fmla="*/ 14 h 51"/>
                  <a:gd name="T54" fmla="*/ 0 w 240"/>
                  <a:gd name="T55" fmla="*/ 22 h 51"/>
                  <a:gd name="T56" fmla="*/ 4 w 240"/>
                  <a:gd name="T57" fmla="*/ 33 h 51"/>
                  <a:gd name="T58" fmla="*/ 25 w 240"/>
                  <a:gd name="T59" fmla="*/ 22 h 51"/>
                  <a:gd name="T60" fmla="*/ 36 w 240"/>
                  <a:gd name="T61" fmla="*/ 18 h 51"/>
                  <a:gd name="T62" fmla="*/ 240 w 240"/>
                  <a:gd name="T63" fmla="*/ 51 h 5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40"/>
                  <a:gd name="T97" fmla="*/ 0 h 51"/>
                  <a:gd name="T98" fmla="*/ 240 w 240"/>
                  <a:gd name="T99" fmla="*/ 51 h 5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40" h="51">
                    <a:moveTo>
                      <a:pt x="240" y="51"/>
                    </a:moveTo>
                    <a:lnTo>
                      <a:pt x="236" y="33"/>
                    </a:lnTo>
                    <a:lnTo>
                      <a:pt x="218" y="11"/>
                    </a:lnTo>
                    <a:lnTo>
                      <a:pt x="215" y="11"/>
                    </a:lnTo>
                    <a:lnTo>
                      <a:pt x="211" y="11"/>
                    </a:lnTo>
                    <a:lnTo>
                      <a:pt x="207" y="7"/>
                    </a:lnTo>
                    <a:lnTo>
                      <a:pt x="204" y="7"/>
                    </a:lnTo>
                    <a:lnTo>
                      <a:pt x="200" y="7"/>
                    </a:lnTo>
                    <a:lnTo>
                      <a:pt x="196" y="7"/>
                    </a:lnTo>
                    <a:lnTo>
                      <a:pt x="193" y="4"/>
                    </a:lnTo>
                    <a:lnTo>
                      <a:pt x="189" y="4"/>
                    </a:lnTo>
                    <a:lnTo>
                      <a:pt x="186" y="4"/>
                    </a:lnTo>
                    <a:lnTo>
                      <a:pt x="182" y="0"/>
                    </a:lnTo>
                    <a:lnTo>
                      <a:pt x="178" y="0"/>
                    </a:lnTo>
                    <a:lnTo>
                      <a:pt x="175" y="0"/>
                    </a:lnTo>
                    <a:lnTo>
                      <a:pt x="171" y="0"/>
                    </a:lnTo>
                    <a:lnTo>
                      <a:pt x="164" y="0"/>
                    </a:lnTo>
                    <a:lnTo>
                      <a:pt x="160" y="0"/>
                    </a:lnTo>
                    <a:lnTo>
                      <a:pt x="156" y="0"/>
                    </a:lnTo>
                    <a:lnTo>
                      <a:pt x="153" y="0"/>
                    </a:lnTo>
                    <a:lnTo>
                      <a:pt x="149" y="0"/>
                    </a:lnTo>
                    <a:lnTo>
                      <a:pt x="145" y="0"/>
                    </a:lnTo>
                    <a:lnTo>
                      <a:pt x="138" y="0"/>
                    </a:lnTo>
                    <a:lnTo>
                      <a:pt x="135" y="0"/>
                    </a:lnTo>
                    <a:lnTo>
                      <a:pt x="131" y="0"/>
                    </a:lnTo>
                    <a:lnTo>
                      <a:pt x="127" y="0"/>
                    </a:lnTo>
                    <a:lnTo>
                      <a:pt x="120" y="0"/>
                    </a:lnTo>
                    <a:lnTo>
                      <a:pt x="116" y="0"/>
                    </a:lnTo>
                    <a:lnTo>
                      <a:pt x="109" y="0"/>
                    </a:lnTo>
                    <a:lnTo>
                      <a:pt x="105" y="0"/>
                    </a:lnTo>
                    <a:lnTo>
                      <a:pt x="98" y="0"/>
                    </a:lnTo>
                    <a:lnTo>
                      <a:pt x="95" y="0"/>
                    </a:lnTo>
                    <a:lnTo>
                      <a:pt x="87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69" y="0"/>
                    </a:lnTo>
                    <a:lnTo>
                      <a:pt x="62" y="0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4" y="4"/>
                    </a:lnTo>
                    <a:lnTo>
                      <a:pt x="36" y="4"/>
                    </a:lnTo>
                    <a:lnTo>
                      <a:pt x="33" y="4"/>
                    </a:lnTo>
                    <a:lnTo>
                      <a:pt x="29" y="4"/>
                    </a:lnTo>
                    <a:lnTo>
                      <a:pt x="22" y="4"/>
                    </a:lnTo>
                    <a:lnTo>
                      <a:pt x="18" y="4"/>
                    </a:lnTo>
                    <a:lnTo>
                      <a:pt x="15" y="7"/>
                    </a:lnTo>
                    <a:lnTo>
                      <a:pt x="11" y="7"/>
                    </a:lnTo>
                    <a:lnTo>
                      <a:pt x="7" y="7"/>
                    </a:lnTo>
                    <a:lnTo>
                      <a:pt x="4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4" y="22"/>
                    </a:lnTo>
                    <a:lnTo>
                      <a:pt x="4" y="33"/>
                    </a:lnTo>
                    <a:lnTo>
                      <a:pt x="11" y="22"/>
                    </a:lnTo>
                    <a:lnTo>
                      <a:pt x="25" y="22"/>
                    </a:lnTo>
                    <a:lnTo>
                      <a:pt x="22" y="29"/>
                    </a:lnTo>
                    <a:lnTo>
                      <a:pt x="36" y="18"/>
                    </a:lnTo>
                    <a:lnTo>
                      <a:pt x="47" y="18"/>
                    </a:lnTo>
                    <a:lnTo>
                      <a:pt x="240" y="51"/>
                    </a:lnTo>
                    <a:close/>
                  </a:path>
                </a:pathLst>
              </a:custGeom>
              <a:solidFill>
                <a:srgbClr val="C994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3" name="Freeform 117"/>
              <p:cNvSpPr>
                <a:spLocks/>
              </p:cNvSpPr>
              <p:nvPr/>
            </p:nvSpPr>
            <p:spPr bwMode="auto">
              <a:xfrm>
                <a:off x="3906" y="2615"/>
                <a:ext cx="211" cy="218"/>
              </a:xfrm>
              <a:custGeom>
                <a:avLst/>
                <a:gdLst>
                  <a:gd name="T0" fmla="*/ 138 w 211"/>
                  <a:gd name="T1" fmla="*/ 207 h 218"/>
                  <a:gd name="T2" fmla="*/ 142 w 211"/>
                  <a:gd name="T3" fmla="*/ 203 h 218"/>
                  <a:gd name="T4" fmla="*/ 146 w 211"/>
                  <a:gd name="T5" fmla="*/ 200 h 218"/>
                  <a:gd name="T6" fmla="*/ 149 w 211"/>
                  <a:gd name="T7" fmla="*/ 192 h 218"/>
                  <a:gd name="T8" fmla="*/ 157 w 211"/>
                  <a:gd name="T9" fmla="*/ 185 h 218"/>
                  <a:gd name="T10" fmla="*/ 160 w 211"/>
                  <a:gd name="T11" fmla="*/ 174 h 218"/>
                  <a:gd name="T12" fmla="*/ 167 w 211"/>
                  <a:gd name="T13" fmla="*/ 163 h 218"/>
                  <a:gd name="T14" fmla="*/ 175 w 211"/>
                  <a:gd name="T15" fmla="*/ 153 h 218"/>
                  <a:gd name="T16" fmla="*/ 182 w 211"/>
                  <a:gd name="T17" fmla="*/ 142 h 218"/>
                  <a:gd name="T18" fmla="*/ 186 w 211"/>
                  <a:gd name="T19" fmla="*/ 131 h 218"/>
                  <a:gd name="T20" fmla="*/ 189 w 211"/>
                  <a:gd name="T21" fmla="*/ 116 h 218"/>
                  <a:gd name="T22" fmla="*/ 197 w 211"/>
                  <a:gd name="T23" fmla="*/ 106 h 218"/>
                  <a:gd name="T24" fmla="*/ 200 w 211"/>
                  <a:gd name="T25" fmla="*/ 91 h 218"/>
                  <a:gd name="T26" fmla="*/ 204 w 211"/>
                  <a:gd name="T27" fmla="*/ 80 h 218"/>
                  <a:gd name="T28" fmla="*/ 207 w 211"/>
                  <a:gd name="T29" fmla="*/ 69 h 218"/>
                  <a:gd name="T30" fmla="*/ 207 w 211"/>
                  <a:gd name="T31" fmla="*/ 62 h 218"/>
                  <a:gd name="T32" fmla="*/ 211 w 211"/>
                  <a:gd name="T33" fmla="*/ 51 h 218"/>
                  <a:gd name="T34" fmla="*/ 211 w 211"/>
                  <a:gd name="T35" fmla="*/ 44 h 218"/>
                  <a:gd name="T36" fmla="*/ 211 w 211"/>
                  <a:gd name="T37" fmla="*/ 40 h 218"/>
                  <a:gd name="T38" fmla="*/ 211 w 211"/>
                  <a:gd name="T39" fmla="*/ 33 h 218"/>
                  <a:gd name="T40" fmla="*/ 207 w 211"/>
                  <a:gd name="T41" fmla="*/ 29 h 218"/>
                  <a:gd name="T42" fmla="*/ 193 w 211"/>
                  <a:gd name="T43" fmla="*/ 11 h 218"/>
                  <a:gd name="T44" fmla="*/ 189 w 211"/>
                  <a:gd name="T45" fmla="*/ 11 h 218"/>
                  <a:gd name="T46" fmla="*/ 186 w 211"/>
                  <a:gd name="T47" fmla="*/ 11 h 218"/>
                  <a:gd name="T48" fmla="*/ 182 w 211"/>
                  <a:gd name="T49" fmla="*/ 8 h 218"/>
                  <a:gd name="T50" fmla="*/ 171 w 211"/>
                  <a:gd name="T51" fmla="*/ 8 h 218"/>
                  <a:gd name="T52" fmla="*/ 164 w 211"/>
                  <a:gd name="T53" fmla="*/ 4 h 218"/>
                  <a:gd name="T54" fmla="*/ 149 w 211"/>
                  <a:gd name="T55" fmla="*/ 4 h 218"/>
                  <a:gd name="T56" fmla="*/ 135 w 211"/>
                  <a:gd name="T57" fmla="*/ 4 h 218"/>
                  <a:gd name="T58" fmla="*/ 120 w 211"/>
                  <a:gd name="T59" fmla="*/ 4 h 218"/>
                  <a:gd name="T60" fmla="*/ 102 w 211"/>
                  <a:gd name="T61" fmla="*/ 0 h 218"/>
                  <a:gd name="T62" fmla="*/ 84 w 211"/>
                  <a:gd name="T63" fmla="*/ 4 h 218"/>
                  <a:gd name="T64" fmla="*/ 66 w 211"/>
                  <a:gd name="T65" fmla="*/ 4 h 218"/>
                  <a:gd name="T66" fmla="*/ 51 w 211"/>
                  <a:gd name="T67" fmla="*/ 4 h 218"/>
                  <a:gd name="T68" fmla="*/ 36 w 211"/>
                  <a:gd name="T69" fmla="*/ 4 h 218"/>
                  <a:gd name="T70" fmla="*/ 22 w 211"/>
                  <a:gd name="T71" fmla="*/ 8 h 218"/>
                  <a:gd name="T72" fmla="*/ 15 w 211"/>
                  <a:gd name="T73" fmla="*/ 8 h 218"/>
                  <a:gd name="T74" fmla="*/ 15 w 211"/>
                  <a:gd name="T75" fmla="*/ 8 h 218"/>
                  <a:gd name="T76" fmla="*/ 4 w 211"/>
                  <a:gd name="T77" fmla="*/ 44 h 218"/>
                  <a:gd name="T78" fmla="*/ 4 w 211"/>
                  <a:gd name="T79" fmla="*/ 44 h 218"/>
                  <a:gd name="T80" fmla="*/ 4 w 211"/>
                  <a:gd name="T81" fmla="*/ 51 h 218"/>
                  <a:gd name="T82" fmla="*/ 4 w 211"/>
                  <a:gd name="T83" fmla="*/ 58 h 218"/>
                  <a:gd name="T84" fmla="*/ 4 w 211"/>
                  <a:gd name="T85" fmla="*/ 69 h 218"/>
                  <a:gd name="T86" fmla="*/ 0 w 211"/>
                  <a:gd name="T87" fmla="*/ 80 h 218"/>
                  <a:gd name="T88" fmla="*/ 0 w 211"/>
                  <a:gd name="T89" fmla="*/ 95 h 218"/>
                  <a:gd name="T90" fmla="*/ 4 w 211"/>
                  <a:gd name="T91" fmla="*/ 109 h 218"/>
                  <a:gd name="T92" fmla="*/ 4 w 211"/>
                  <a:gd name="T93" fmla="*/ 127 h 218"/>
                  <a:gd name="T94" fmla="*/ 7 w 211"/>
                  <a:gd name="T95" fmla="*/ 142 h 218"/>
                  <a:gd name="T96" fmla="*/ 7 w 211"/>
                  <a:gd name="T97" fmla="*/ 156 h 218"/>
                  <a:gd name="T98" fmla="*/ 11 w 211"/>
                  <a:gd name="T99" fmla="*/ 171 h 218"/>
                  <a:gd name="T100" fmla="*/ 15 w 211"/>
                  <a:gd name="T101" fmla="*/ 185 h 218"/>
                  <a:gd name="T102" fmla="*/ 18 w 211"/>
                  <a:gd name="T103" fmla="*/ 196 h 218"/>
                  <a:gd name="T104" fmla="*/ 18 w 211"/>
                  <a:gd name="T105" fmla="*/ 203 h 218"/>
                  <a:gd name="T106" fmla="*/ 22 w 211"/>
                  <a:gd name="T107" fmla="*/ 211 h 218"/>
                  <a:gd name="T108" fmla="*/ 22 w 211"/>
                  <a:gd name="T109" fmla="*/ 214 h 218"/>
                  <a:gd name="T110" fmla="*/ 84 w 211"/>
                  <a:gd name="T111" fmla="*/ 149 h 218"/>
                  <a:gd name="T112" fmla="*/ 95 w 211"/>
                  <a:gd name="T113" fmla="*/ 218 h 21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11"/>
                  <a:gd name="T172" fmla="*/ 0 h 218"/>
                  <a:gd name="T173" fmla="*/ 211 w 211"/>
                  <a:gd name="T174" fmla="*/ 218 h 21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11" h="218">
                    <a:moveTo>
                      <a:pt x="95" y="218"/>
                    </a:moveTo>
                    <a:lnTo>
                      <a:pt x="138" y="207"/>
                    </a:lnTo>
                    <a:lnTo>
                      <a:pt x="142" y="203"/>
                    </a:lnTo>
                    <a:lnTo>
                      <a:pt x="142" y="200"/>
                    </a:lnTo>
                    <a:lnTo>
                      <a:pt x="146" y="200"/>
                    </a:lnTo>
                    <a:lnTo>
                      <a:pt x="146" y="196"/>
                    </a:lnTo>
                    <a:lnTo>
                      <a:pt x="149" y="192"/>
                    </a:lnTo>
                    <a:lnTo>
                      <a:pt x="153" y="189"/>
                    </a:lnTo>
                    <a:lnTo>
                      <a:pt x="157" y="185"/>
                    </a:lnTo>
                    <a:lnTo>
                      <a:pt x="157" y="178"/>
                    </a:lnTo>
                    <a:lnTo>
                      <a:pt x="160" y="174"/>
                    </a:lnTo>
                    <a:lnTo>
                      <a:pt x="164" y="171"/>
                    </a:lnTo>
                    <a:lnTo>
                      <a:pt x="167" y="163"/>
                    </a:lnTo>
                    <a:lnTo>
                      <a:pt x="171" y="160"/>
                    </a:lnTo>
                    <a:lnTo>
                      <a:pt x="175" y="153"/>
                    </a:lnTo>
                    <a:lnTo>
                      <a:pt x="178" y="145"/>
                    </a:lnTo>
                    <a:lnTo>
                      <a:pt x="182" y="142"/>
                    </a:lnTo>
                    <a:lnTo>
                      <a:pt x="182" y="134"/>
                    </a:lnTo>
                    <a:lnTo>
                      <a:pt x="186" y="131"/>
                    </a:lnTo>
                    <a:lnTo>
                      <a:pt x="189" y="124"/>
                    </a:lnTo>
                    <a:lnTo>
                      <a:pt x="189" y="116"/>
                    </a:lnTo>
                    <a:lnTo>
                      <a:pt x="193" y="113"/>
                    </a:lnTo>
                    <a:lnTo>
                      <a:pt x="197" y="106"/>
                    </a:lnTo>
                    <a:lnTo>
                      <a:pt x="197" y="98"/>
                    </a:lnTo>
                    <a:lnTo>
                      <a:pt x="200" y="91"/>
                    </a:lnTo>
                    <a:lnTo>
                      <a:pt x="200" y="87"/>
                    </a:lnTo>
                    <a:lnTo>
                      <a:pt x="204" y="80"/>
                    </a:lnTo>
                    <a:lnTo>
                      <a:pt x="204" y="77"/>
                    </a:lnTo>
                    <a:lnTo>
                      <a:pt x="207" y="69"/>
                    </a:lnTo>
                    <a:lnTo>
                      <a:pt x="207" y="66"/>
                    </a:lnTo>
                    <a:lnTo>
                      <a:pt x="207" y="62"/>
                    </a:lnTo>
                    <a:lnTo>
                      <a:pt x="211" y="55"/>
                    </a:lnTo>
                    <a:lnTo>
                      <a:pt x="211" y="51"/>
                    </a:lnTo>
                    <a:lnTo>
                      <a:pt x="211" y="48"/>
                    </a:lnTo>
                    <a:lnTo>
                      <a:pt x="211" y="44"/>
                    </a:lnTo>
                    <a:lnTo>
                      <a:pt x="211" y="40"/>
                    </a:lnTo>
                    <a:lnTo>
                      <a:pt x="211" y="37"/>
                    </a:lnTo>
                    <a:lnTo>
                      <a:pt x="211" y="33"/>
                    </a:lnTo>
                    <a:lnTo>
                      <a:pt x="211" y="29"/>
                    </a:lnTo>
                    <a:lnTo>
                      <a:pt x="207" y="29"/>
                    </a:lnTo>
                    <a:lnTo>
                      <a:pt x="207" y="26"/>
                    </a:lnTo>
                    <a:lnTo>
                      <a:pt x="193" y="11"/>
                    </a:lnTo>
                    <a:lnTo>
                      <a:pt x="189" y="11"/>
                    </a:lnTo>
                    <a:lnTo>
                      <a:pt x="186" y="11"/>
                    </a:lnTo>
                    <a:lnTo>
                      <a:pt x="182" y="8"/>
                    </a:lnTo>
                    <a:lnTo>
                      <a:pt x="178" y="8"/>
                    </a:lnTo>
                    <a:lnTo>
                      <a:pt x="171" y="8"/>
                    </a:lnTo>
                    <a:lnTo>
                      <a:pt x="167" y="8"/>
                    </a:lnTo>
                    <a:lnTo>
                      <a:pt x="164" y="4"/>
                    </a:lnTo>
                    <a:lnTo>
                      <a:pt x="157" y="4"/>
                    </a:lnTo>
                    <a:lnTo>
                      <a:pt x="149" y="4"/>
                    </a:lnTo>
                    <a:lnTo>
                      <a:pt x="142" y="4"/>
                    </a:lnTo>
                    <a:lnTo>
                      <a:pt x="135" y="4"/>
                    </a:lnTo>
                    <a:lnTo>
                      <a:pt x="127" y="4"/>
                    </a:lnTo>
                    <a:lnTo>
                      <a:pt x="120" y="4"/>
                    </a:lnTo>
                    <a:lnTo>
                      <a:pt x="113" y="0"/>
                    </a:lnTo>
                    <a:lnTo>
                      <a:pt x="102" y="0"/>
                    </a:lnTo>
                    <a:lnTo>
                      <a:pt x="95" y="0"/>
                    </a:lnTo>
                    <a:lnTo>
                      <a:pt x="84" y="4"/>
                    </a:lnTo>
                    <a:lnTo>
                      <a:pt x="76" y="4"/>
                    </a:lnTo>
                    <a:lnTo>
                      <a:pt x="66" y="4"/>
                    </a:lnTo>
                    <a:lnTo>
                      <a:pt x="58" y="4"/>
                    </a:lnTo>
                    <a:lnTo>
                      <a:pt x="51" y="4"/>
                    </a:lnTo>
                    <a:lnTo>
                      <a:pt x="40" y="4"/>
                    </a:lnTo>
                    <a:lnTo>
                      <a:pt x="36" y="4"/>
                    </a:lnTo>
                    <a:lnTo>
                      <a:pt x="29" y="4"/>
                    </a:lnTo>
                    <a:lnTo>
                      <a:pt x="22" y="8"/>
                    </a:lnTo>
                    <a:lnTo>
                      <a:pt x="18" y="8"/>
                    </a:lnTo>
                    <a:lnTo>
                      <a:pt x="15" y="8"/>
                    </a:lnTo>
                    <a:lnTo>
                      <a:pt x="4" y="19"/>
                    </a:lnTo>
                    <a:lnTo>
                      <a:pt x="4" y="44"/>
                    </a:lnTo>
                    <a:lnTo>
                      <a:pt x="4" y="48"/>
                    </a:lnTo>
                    <a:lnTo>
                      <a:pt x="4" y="51"/>
                    </a:lnTo>
                    <a:lnTo>
                      <a:pt x="4" y="55"/>
                    </a:lnTo>
                    <a:lnTo>
                      <a:pt x="4" y="58"/>
                    </a:lnTo>
                    <a:lnTo>
                      <a:pt x="4" y="62"/>
                    </a:lnTo>
                    <a:lnTo>
                      <a:pt x="4" y="69"/>
                    </a:lnTo>
                    <a:lnTo>
                      <a:pt x="0" y="77"/>
                    </a:lnTo>
                    <a:lnTo>
                      <a:pt x="0" y="80"/>
                    </a:lnTo>
                    <a:lnTo>
                      <a:pt x="0" y="87"/>
                    </a:lnTo>
                    <a:lnTo>
                      <a:pt x="0" y="95"/>
                    </a:lnTo>
                    <a:lnTo>
                      <a:pt x="0" y="102"/>
                    </a:lnTo>
                    <a:lnTo>
                      <a:pt x="4" y="109"/>
                    </a:lnTo>
                    <a:lnTo>
                      <a:pt x="4" y="120"/>
                    </a:lnTo>
                    <a:lnTo>
                      <a:pt x="4" y="127"/>
                    </a:lnTo>
                    <a:lnTo>
                      <a:pt x="4" y="134"/>
                    </a:lnTo>
                    <a:lnTo>
                      <a:pt x="7" y="142"/>
                    </a:lnTo>
                    <a:lnTo>
                      <a:pt x="7" y="149"/>
                    </a:lnTo>
                    <a:lnTo>
                      <a:pt x="7" y="156"/>
                    </a:lnTo>
                    <a:lnTo>
                      <a:pt x="11" y="163"/>
                    </a:lnTo>
                    <a:lnTo>
                      <a:pt x="11" y="171"/>
                    </a:lnTo>
                    <a:lnTo>
                      <a:pt x="15" y="178"/>
                    </a:lnTo>
                    <a:lnTo>
                      <a:pt x="15" y="185"/>
                    </a:lnTo>
                    <a:lnTo>
                      <a:pt x="15" y="192"/>
                    </a:lnTo>
                    <a:lnTo>
                      <a:pt x="18" y="196"/>
                    </a:lnTo>
                    <a:lnTo>
                      <a:pt x="18" y="200"/>
                    </a:lnTo>
                    <a:lnTo>
                      <a:pt x="18" y="203"/>
                    </a:lnTo>
                    <a:lnTo>
                      <a:pt x="22" y="207"/>
                    </a:lnTo>
                    <a:lnTo>
                      <a:pt x="22" y="211"/>
                    </a:lnTo>
                    <a:lnTo>
                      <a:pt x="22" y="214"/>
                    </a:lnTo>
                    <a:lnTo>
                      <a:pt x="55" y="211"/>
                    </a:lnTo>
                    <a:lnTo>
                      <a:pt x="84" y="149"/>
                    </a:lnTo>
                    <a:lnTo>
                      <a:pt x="98" y="142"/>
                    </a:lnTo>
                    <a:lnTo>
                      <a:pt x="95" y="218"/>
                    </a:lnTo>
                    <a:close/>
                  </a:path>
                </a:pathLst>
              </a:custGeom>
              <a:solidFill>
                <a:srgbClr val="B366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4" name="Freeform 118"/>
              <p:cNvSpPr>
                <a:spLocks/>
              </p:cNvSpPr>
              <p:nvPr/>
            </p:nvSpPr>
            <p:spPr bwMode="auto">
              <a:xfrm>
                <a:off x="3735" y="2836"/>
                <a:ext cx="291" cy="76"/>
              </a:xfrm>
              <a:custGeom>
                <a:avLst/>
                <a:gdLst>
                  <a:gd name="T0" fmla="*/ 4 w 291"/>
                  <a:gd name="T1" fmla="*/ 8 h 76"/>
                  <a:gd name="T2" fmla="*/ 7 w 291"/>
                  <a:gd name="T3" fmla="*/ 8 h 76"/>
                  <a:gd name="T4" fmla="*/ 15 w 291"/>
                  <a:gd name="T5" fmla="*/ 4 h 76"/>
                  <a:gd name="T6" fmla="*/ 22 w 291"/>
                  <a:gd name="T7" fmla="*/ 4 h 76"/>
                  <a:gd name="T8" fmla="*/ 26 w 291"/>
                  <a:gd name="T9" fmla="*/ 0 h 76"/>
                  <a:gd name="T10" fmla="*/ 33 w 291"/>
                  <a:gd name="T11" fmla="*/ 0 h 76"/>
                  <a:gd name="T12" fmla="*/ 40 w 291"/>
                  <a:gd name="T13" fmla="*/ 0 h 76"/>
                  <a:gd name="T14" fmla="*/ 47 w 291"/>
                  <a:gd name="T15" fmla="*/ 4 h 76"/>
                  <a:gd name="T16" fmla="*/ 47 w 291"/>
                  <a:gd name="T17" fmla="*/ 4 h 76"/>
                  <a:gd name="T18" fmla="*/ 51 w 291"/>
                  <a:gd name="T19" fmla="*/ 8 h 76"/>
                  <a:gd name="T20" fmla="*/ 51 w 291"/>
                  <a:gd name="T21" fmla="*/ 8 h 76"/>
                  <a:gd name="T22" fmla="*/ 55 w 291"/>
                  <a:gd name="T23" fmla="*/ 8 h 76"/>
                  <a:gd name="T24" fmla="*/ 58 w 291"/>
                  <a:gd name="T25" fmla="*/ 8 h 76"/>
                  <a:gd name="T26" fmla="*/ 62 w 291"/>
                  <a:gd name="T27" fmla="*/ 8 h 76"/>
                  <a:gd name="T28" fmla="*/ 69 w 291"/>
                  <a:gd name="T29" fmla="*/ 8 h 76"/>
                  <a:gd name="T30" fmla="*/ 80 w 291"/>
                  <a:gd name="T31" fmla="*/ 8 h 76"/>
                  <a:gd name="T32" fmla="*/ 91 w 291"/>
                  <a:gd name="T33" fmla="*/ 11 h 76"/>
                  <a:gd name="T34" fmla="*/ 102 w 291"/>
                  <a:gd name="T35" fmla="*/ 11 h 76"/>
                  <a:gd name="T36" fmla="*/ 113 w 291"/>
                  <a:gd name="T37" fmla="*/ 11 h 76"/>
                  <a:gd name="T38" fmla="*/ 124 w 291"/>
                  <a:gd name="T39" fmla="*/ 11 h 76"/>
                  <a:gd name="T40" fmla="*/ 131 w 291"/>
                  <a:gd name="T41" fmla="*/ 11 h 76"/>
                  <a:gd name="T42" fmla="*/ 138 w 291"/>
                  <a:gd name="T43" fmla="*/ 11 h 76"/>
                  <a:gd name="T44" fmla="*/ 142 w 291"/>
                  <a:gd name="T45" fmla="*/ 11 h 76"/>
                  <a:gd name="T46" fmla="*/ 211 w 291"/>
                  <a:gd name="T47" fmla="*/ 8 h 76"/>
                  <a:gd name="T48" fmla="*/ 215 w 291"/>
                  <a:gd name="T49" fmla="*/ 8 h 76"/>
                  <a:gd name="T50" fmla="*/ 222 w 291"/>
                  <a:gd name="T51" fmla="*/ 8 h 76"/>
                  <a:gd name="T52" fmla="*/ 229 w 291"/>
                  <a:gd name="T53" fmla="*/ 8 h 76"/>
                  <a:gd name="T54" fmla="*/ 240 w 291"/>
                  <a:gd name="T55" fmla="*/ 11 h 76"/>
                  <a:gd name="T56" fmla="*/ 247 w 291"/>
                  <a:gd name="T57" fmla="*/ 11 h 76"/>
                  <a:gd name="T58" fmla="*/ 258 w 291"/>
                  <a:gd name="T59" fmla="*/ 15 h 76"/>
                  <a:gd name="T60" fmla="*/ 269 w 291"/>
                  <a:gd name="T61" fmla="*/ 19 h 76"/>
                  <a:gd name="T62" fmla="*/ 277 w 291"/>
                  <a:gd name="T63" fmla="*/ 19 h 76"/>
                  <a:gd name="T64" fmla="*/ 280 w 291"/>
                  <a:gd name="T65" fmla="*/ 22 h 76"/>
                  <a:gd name="T66" fmla="*/ 287 w 291"/>
                  <a:gd name="T67" fmla="*/ 26 h 76"/>
                  <a:gd name="T68" fmla="*/ 291 w 291"/>
                  <a:gd name="T69" fmla="*/ 33 h 76"/>
                  <a:gd name="T70" fmla="*/ 277 w 291"/>
                  <a:gd name="T71" fmla="*/ 69 h 76"/>
                  <a:gd name="T72" fmla="*/ 149 w 291"/>
                  <a:gd name="T73" fmla="*/ 76 h 76"/>
                  <a:gd name="T74" fmla="*/ 4 w 291"/>
                  <a:gd name="T75" fmla="*/ 48 h 76"/>
                  <a:gd name="T76" fmla="*/ 4 w 291"/>
                  <a:gd name="T77" fmla="*/ 8 h 7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1"/>
                  <a:gd name="T118" fmla="*/ 0 h 76"/>
                  <a:gd name="T119" fmla="*/ 291 w 291"/>
                  <a:gd name="T120" fmla="*/ 76 h 7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1" h="76">
                    <a:moveTo>
                      <a:pt x="4" y="8"/>
                    </a:moveTo>
                    <a:lnTo>
                      <a:pt x="4" y="8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5" y="4"/>
                    </a:lnTo>
                    <a:lnTo>
                      <a:pt x="22" y="4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4" y="4"/>
                    </a:lnTo>
                    <a:lnTo>
                      <a:pt x="47" y="4"/>
                    </a:lnTo>
                    <a:lnTo>
                      <a:pt x="51" y="8"/>
                    </a:lnTo>
                    <a:lnTo>
                      <a:pt x="55" y="8"/>
                    </a:lnTo>
                    <a:lnTo>
                      <a:pt x="58" y="8"/>
                    </a:lnTo>
                    <a:lnTo>
                      <a:pt x="62" y="8"/>
                    </a:lnTo>
                    <a:lnTo>
                      <a:pt x="66" y="8"/>
                    </a:lnTo>
                    <a:lnTo>
                      <a:pt x="69" y="8"/>
                    </a:lnTo>
                    <a:lnTo>
                      <a:pt x="76" y="8"/>
                    </a:lnTo>
                    <a:lnTo>
                      <a:pt x="80" y="8"/>
                    </a:lnTo>
                    <a:lnTo>
                      <a:pt x="84" y="11"/>
                    </a:lnTo>
                    <a:lnTo>
                      <a:pt x="91" y="11"/>
                    </a:lnTo>
                    <a:lnTo>
                      <a:pt x="95" y="11"/>
                    </a:lnTo>
                    <a:lnTo>
                      <a:pt x="102" y="11"/>
                    </a:lnTo>
                    <a:lnTo>
                      <a:pt x="106" y="11"/>
                    </a:lnTo>
                    <a:lnTo>
                      <a:pt x="113" y="11"/>
                    </a:lnTo>
                    <a:lnTo>
                      <a:pt x="116" y="11"/>
                    </a:lnTo>
                    <a:lnTo>
                      <a:pt x="124" y="11"/>
                    </a:lnTo>
                    <a:lnTo>
                      <a:pt x="127" y="11"/>
                    </a:lnTo>
                    <a:lnTo>
                      <a:pt x="131" y="11"/>
                    </a:lnTo>
                    <a:lnTo>
                      <a:pt x="135" y="11"/>
                    </a:lnTo>
                    <a:lnTo>
                      <a:pt x="138" y="11"/>
                    </a:lnTo>
                    <a:lnTo>
                      <a:pt x="142" y="11"/>
                    </a:lnTo>
                    <a:lnTo>
                      <a:pt x="146" y="11"/>
                    </a:lnTo>
                    <a:lnTo>
                      <a:pt x="211" y="8"/>
                    </a:lnTo>
                    <a:lnTo>
                      <a:pt x="215" y="8"/>
                    </a:lnTo>
                    <a:lnTo>
                      <a:pt x="218" y="8"/>
                    </a:lnTo>
                    <a:lnTo>
                      <a:pt x="222" y="8"/>
                    </a:lnTo>
                    <a:lnTo>
                      <a:pt x="226" y="8"/>
                    </a:lnTo>
                    <a:lnTo>
                      <a:pt x="229" y="8"/>
                    </a:lnTo>
                    <a:lnTo>
                      <a:pt x="233" y="11"/>
                    </a:lnTo>
                    <a:lnTo>
                      <a:pt x="240" y="11"/>
                    </a:lnTo>
                    <a:lnTo>
                      <a:pt x="244" y="11"/>
                    </a:lnTo>
                    <a:lnTo>
                      <a:pt x="247" y="11"/>
                    </a:lnTo>
                    <a:lnTo>
                      <a:pt x="255" y="15"/>
                    </a:lnTo>
                    <a:lnTo>
                      <a:pt x="258" y="15"/>
                    </a:lnTo>
                    <a:lnTo>
                      <a:pt x="266" y="15"/>
                    </a:lnTo>
                    <a:lnTo>
                      <a:pt x="269" y="19"/>
                    </a:lnTo>
                    <a:lnTo>
                      <a:pt x="273" y="19"/>
                    </a:lnTo>
                    <a:lnTo>
                      <a:pt x="277" y="19"/>
                    </a:lnTo>
                    <a:lnTo>
                      <a:pt x="280" y="22"/>
                    </a:lnTo>
                    <a:lnTo>
                      <a:pt x="284" y="26"/>
                    </a:lnTo>
                    <a:lnTo>
                      <a:pt x="287" y="26"/>
                    </a:lnTo>
                    <a:lnTo>
                      <a:pt x="291" y="29"/>
                    </a:lnTo>
                    <a:lnTo>
                      <a:pt x="291" y="33"/>
                    </a:lnTo>
                    <a:lnTo>
                      <a:pt x="277" y="69"/>
                    </a:lnTo>
                    <a:lnTo>
                      <a:pt x="197" y="73"/>
                    </a:lnTo>
                    <a:lnTo>
                      <a:pt x="149" y="76"/>
                    </a:lnTo>
                    <a:lnTo>
                      <a:pt x="11" y="55"/>
                    </a:lnTo>
                    <a:lnTo>
                      <a:pt x="4" y="48"/>
                    </a:lnTo>
                    <a:lnTo>
                      <a:pt x="0" y="19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66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5" name="Freeform 119"/>
              <p:cNvSpPr>
                <a:spLocks/>
              </p:cNvSpPr>
              <p:nvPr/>
            </p:nvSpPr>
            <p:spPr bwMode="auto">
              <a:xfrm>
                <a:off x="3881" y="2873"/>
                <a:ext cx="61" cy="36"/>
              </a:xfrm>
              <a:custGeom>
                <a:avLst/>
                <a:gdLst>
                  <a:gd name="T0" fmla="*/ 61 w 61"/>
                  <a:gd name="T1" fmla="*/ 0 h 36"/>
                  <a:gd name="T2" fmla="*/ 7 w 61"/>
                  <a:gd name="T3" fmla="*/ 3 h 36"/>
                  <a:gd name="T4" fmla="*/ 0 w 61"/>
                  <a:gd name="T5" fmla="*/ 21 h 36"/>
                  <a:gd name="T6" fmla="*/ 0 w 61"/>
                  <a:gd name="T7" fmla="*/ 36 h 36"/>
                  <a:gd name="T8" fmla="*/ 40 w 61"/>
                  <a:gd name="T9" fmla="*/ 36 h 36"/>
                  <a:gd name="T10" fmla="*/ 61 w 61"/>
                  <a:gd name="T11" fmla="*/ 0 h 36"/>
                  <a:gd name="T12" fmla="*/ 61 w 61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1"/>
                  <a:gd name="T22" fmla="*/ 0 h 36"/>
                  <a:gd name="T23" fmla="*/ 61 w 61"/>
                  <a:gd name="T24" fmla="*/ 36 h 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1" h="36">
                    <a:moveTo>
                      <a:pt x="61" y="0"/>
                    </a:moveTo>
                    <a:lnTo>
                      <a:pt x="7" y="3"/>
                    </a:lnTo>
                    <a:lnTo>
                      <a:pt x="0" y="21"/>
                    </a:lnTo>
                    <a:lnTo>
                      <a:pt x="0" y="36"/>
                    </a:lnTo>
                    <a:lnTo>
                      <a:pt x="40" y="36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B366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6" name="Freeform 120"/>
              <p:cNvSpPr>
                <a:spLocks/>
              </p:cNvSpPr>
              <p:nvPr/>
            </p:nvSpPr>
            <p:spPr bwMode="auto">
              <a:xfrm>
                <a:off x="3975" y="2869"/>
                <a:ext cx="51" cy="36"/>
              </a:xfrm>
              <a:custGeom>
                <a:avLst/>
                <a:gdLst>
                  <a:gd name="T0" fmla="*/ 29 w 51"/>
                  <a:gd name="T1" fmla="*/ 0 h 36"/>
                  <a:gd name="T2" fmla="*/ 47 w 51"/>
                  <a:gd name="T3" fmla="*/ 0 h 36"/>
                  <a:gd name="T4" fmla="*/ 51 w 51"/>
                  <a:gd name="T5" fmla="*/ 7 h 36"/>
                  <a:gd name="T6" fmla="*/ 44 w 51"/>
                  <a:gd name="T7" fmla="*/ 33 h 36"/>
                  <a:gd name="T8" fmla="*/ 33 w 51"/>
                  <a:gd name="T9" fmla="*/ 36 h 36"/>
                  <a:gd name="T10" fmla="*/ 0 w 51"/>
                  <a:gd name="T11" fmla="*/ 36 h 36"/>
                  <a:gd name="T12" fmla="*/ 29 w 51"/>
                  <a:gd name="T13" fmla="*/ 0 h 36"/>
                  <a:gd name="T14" fmla="*/ 29 w 51"/>
                  <a:gd name="T15" fmla="*/ 0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1"/>
                  <a:gd name="T25" fmla="*/ 0 h 36"/>
                  <a:gd name="T26" fmla="*/ 51 w 51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1" h="36">
                    <a:moveTo>
                      <a:pt x="29" y="0"/>
                    </a:moveTo>
                    <a:lnTo>
                      <a:pt x="47" y="0"/>
                    </a:lnTo>
                    <a:lnTo>
                      <a:pt x="51" y="7"/>
                    </a:lnTo>
                    <a:lnTo>
                      <a:pt x="44" y="33"/>
                    </a:lnTo>
                    <a:lnTo>
                      <a:pt x="33" y="36"/>
                    </a:lnTo>
                    <a:lnTo>
                      <a:pt x="0" y="36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B366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7" name="Freeform 121"/>
              <p:cNvSpPr>
                <a:spLocks/>
              </p:cNvSpPr>
              <p:nvPr/>
            </p:nvSpPr>
            <p:spPr bwMode="auto">
              <a:xfrm>
                <a:off x="3950" y="2753"/>
                <a:ext cx="94" cy="163"/>
              </a:xfrm>
              <a:custGeom>
                <a:avLst/>
                <a:gdLst>
                  <a:gd name="T0" fmla="*/ 54 w 94"/>
                  <a:gd name="T1" fmla="*/ 0 h 163"/>
                  <a:gd name="T2" fmla="*/ 87 w 94"/>
                  <a:gd name="T3" fmla="*/ 4 h 163"/>
                  <a:gd name="T4" fmla="*/ 94 w 94"/>
                  <a:gd name="T5" fmla="*/ 11 h 163"/>
                  <a:gd name="T6" fmla="*/ 94 w 94"/>
                  <a:gd name="T7" fmla="*/ 11 h 163"/>
                  <a:gd name="T8" fmla="*/ 94 w 94"/>
                  <a:gd name="T9" fmla="*/ 15 h 163"/>
                  <a:gd name="T10" fmla="*/ 94 w 94"/>
                  <a:gd name="T11" fmla="*/ 18 h 163"/>
                  <a:gd name="T12" fmla="*/ 94 w 94"/>
                  <a:gd name="T13" fmla="*/ 18 h 163"/>
                  <a:gd name="T14" fmla="*/ 94 w 94"/>
                  <a:gd name="T15" fmla="*/ 22 h 163"/>
                  <a:gd name="T16" fmla="*/ 91 w 94"/>
                  <a:gd name="T17" fmla="*/ 25 h 163"/>
                  <a:gd name="T18" fmla="*/ 91 w 94"/>
                  <a:gd name="T19" fmla="*/ 29 h 163"/>
                  <a:gd name="T20" fmla="*/ 91 w 94"/>
                  <a:gd name="T21" fmla="*/ 29 h 163"/>
                  <a:gd name="T22" fmla="*/ 91 w 94"/>
                  <a:gd name="T23" fmla="*/ 33 h 163"/>
                  <a:gd name="T24" fmla="*/ 87 w 94"/>
                  <a:gd name="T25" fmla="*/ 36 h 163"/>
                  <a:gd name="T26" fmla="*/ 87 w 94"/>
                  <a:gd name="T27" fmla="*/ 44 h 163"/>
                  <a:gd name="T28" fmla="*/ 87 w 94"/>
                  <a:gd name="T29" fmla="*/ 47 h 163"/>
                  <a:gd name="T30" fmla="*/ 83 w 94"/>
                  <a:gd name="T31" fmla="*/ 51 h 163"/>
                  <a:gd name="T32" fmla="*/ 83 w 94"/>
                  <a:gd name="T33" fmla="*/ 58 h 163"/>
                  <a:gd name="T34" fmla="*/ 80 w 94"/>
                  <a:gd name="T35" fmla="*/ 62 h 163"/>
                  <a:gd name="T36" fmla="*/ 76 w 94"/>
                  <a:gd name="T37" fmla="*/ 69 h 163"/>
                  <a:gd name="T38" fmla="*/ 72 w 94"/>
                  <a:gd name="T39" fmla="*/ 73 h 163"/>
                  <a:gd name="T40" fmla="*/ 72 w 94"/>
                  <a:gd name="T41" fmla="*/ 80 h 163"/>
                  <a:gd name="T42" fmla="*/ 69 w 94"/>
                  <a:gd name="T43" fmla="*/ 87 h 163"/>
                  <a:gd name="T44" fmla="*/ 65 w 94"/>
                  <a:gd name="T45" fmla="*/ 91 h 163"/>
                  <a:gd name="T46" fmla="*/ 62 w 94"/>
                  <a:gd name="T47" fmla="*/ 98 h 163"/>
                  <a:gd name="T48" fmla="*/ 62 w 94"/>
                  <a:gd name="T49" fmla="*/ 102 h 163"/>
                  <a:gd name="T50" fmla="*/ 58 w 94"/>
                  <a:gd name="T51" fmla="*/ 109 h 163"/>
                  <a:gd name="T52" fmla="*/ 54 w 94"/>
                  <a:gd name="T53" fmla="*/ 112 h 163"/>
                  <a:gd name="T54" fmla="*/ 54 w 94"/>
                  <a:gd name="T55" fmla="*/ 120 h 163"/>
                  <a:gd name="T56" fmla="*/ 51 w 94"/>
                  <a:gd name="T57" fmla="*/ 123 h 163"/>
                  <a:gd name="T58" fmla="*/ 47 w 94"/>
                  <a:gd name="T59" fmla="*/ 131 h 163"/>
                  <a:gd name="T60" fmla="*/ 43 w 94"/>
                  <a:gd name="T61" fmla="*/ 134 h 163"/>
                  <a:gd name="T62" fmla="*/ 43 w 94"/>
                  <a:gd name="T63" fmla="*/ 138 h 163"/>
                  <a:gd name="T64" fmla="*/ 40 w 94"/>
                  <a:gd name="T65" fmla="*/ 141 h 163"/>
                  <a:gd name="T66" fmla="*/ 40 w 94"/>
                  <a:gd name="T67" fmla="*/ 145 h 163"/>
                  <a:gd name="T68" fmla="*/ 40 w 94"/>
                  <a:gd name="T69" fmla="*/ 149 h 163"/>
                  <a:gd name="T70" fmla="*/ 36 w 94"/>
                  <a:gd name="T71" fmla="*/ 149 h 163"/>
                  <a:gd name="T72" fmla="*/ 36 w 94"/>
                  <a:gd name="T73" fmla="*/ 152 h 163"/>
                  <a:gd name="T74" fmla="*/ 36 w 94"/>
                  <a:gd name="T75" fmla="*/ 156 h 163"/>
                  <a:gd name="T76" fmla="*/ 32 w 94"/>
                  <a:gd name="T77" fmla="*/ 156 h 163"/>
                  <a:gd name="T78" fmla="*/ 32 w 94"/>
                  <a:gd name="T79" fmla="*/ 159 h 163"/>
                  <a:gd name="T80" fmla="*/ 32 w 94"/>
                  <a:gd name="T81" fmla="*/ 159 h 163"/>
                  <a:gd name="T82" fmla="*/ 32 w 94"/>
                  <a:gd name="T83" fmla="*/ 163 h 163"/>
                  <a:gd name="T84" fmla="*/ 14 w 94"/>
                  <a:gd name="T85" fmla="*/ 163 h 163"/>
                  <a:gd name="T86" fmla="*/ 0 w 94"/>
                  <a:gd name="T87" fmla="*/ 163 h 163"/>
                  <a:gd name="T88" fmla="*/ 54 w 94"/>
                  <a:gd name="T89" fmla="*/ 18 h 163"/>
                  <a:gd name="T90" fmla="*/ 54 w 94"/>
                  <a:gd name="T91" fmla="*/ 0 h 163"/>
                  <a:gd name="T92" fmla="*/ 54 w 94"/>
                  <a:gd name="T93" fmla="*/ 0 h 163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4"/>
                  <a:gd name="T142" fmla="*/ 0 h 163"/>
                  <a:gd name="T143" fmla="*/ 94 w 94"/>
                  <a:gd name="T144" fmla="*/ 163 h 163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4" h="163">
                    <a:moveTo>
                      <a:pt x="54" y="0"/>
                    </a:moveTo>
                    <a:lnTo>
                      <a:pt x="87" y="4"/>
                    </a:lnTo>
                    <a:lnTo>
                      <a:pt x="94" y="11"/>
                    </a:lnTo>
                    <a:lnTo>
                      <a:pt x="94" y="15"/>
                    </a:lnTo>
                    <a:lnTo>
                      <a:pt x="94" y="18"/>
                    </a:lnTo>
                    <a:lnTo>
                      <a:pt x="94" y="22"/>
                    </a:lnTo>
                    <a:lnTo>
                      <a:pt x="91" y="25"/>
                    </a:lnTo>
                    <a:lnTo>
                      <a:pt x="91" y="29"/>
                    </a:lnTo>
                    <a:lnTo>
                      <a:pt x="91" y="33"/>
                    </a:lnTo>
                    <a:lnTo>
                      <a:pt x="87" y="36"/>
                    </a:lnTo>
                    <a:lnTo>
                      <a:pt x="87" y="44"/>
                    </a:lnTo>
                    <a:lnTo>
                      <a:pt x="87" y="47"/>
                    </a:lnTo>
                    <a:lnTo>
                      <a:pt x="83" y="51"/>
                    </a:lnTo>
                    <a:lnTo>
                      <a:pt x="83" y="58"/>
                    </a:lnTo>
                    <a:lnTo>
                      <a:pt x="80" y="62"/>
                    </a:lnTo>
                    <a:lnTo>
                      <a:pt x="76" y="69"/>
                    </a:lnTo>
                    <a:lnTo>
                      <a:pt x="72" y="73"/>
                    </a:lnTo>
                    <a:lnTo>
                      <a:pt x="72" y="80"/>
                    </a:lnTo>
                    <a:lnTo>
                      <a:pt x="69" y="87"/>
                    </a:lnTo>
                    <a:lnTo>
                      <a:pt x="65" y="91"/>
                    </a:lnTo>
                    <a:lnTo>
                      <a:pt x="62" y="98"/>
                    </a:lnTo>
                    <a:lnTo>
                      <a:pt x="62" y="102"/>
                    </a:lnTo>
                    <a:lnTo>
                      <a:pt x="58" y="109"/>
                    </a:lnTo>
                    <a:lnTo>
                      <a:pt x="54" y="112"/>
                    </a:lnTo>
                    <a:lnTo>
                      <a:pt x="54" y="120"/>
                    </a:lnTo>
                    <a:lnTo>
                      <a:pt x="51" y="123"/>
                    </a:lnTo>
                    <a:lnTo>
                      <a:pt x="47" y="131"/>
                    </a:lnTo>
                    <a:lnTo>
                      <a:pt x="43" y="134"/>
                    </a:lnTo>
                    <a:lnTo>
                      <a:pt x="43" y="138"/>
                    </a:lnTo>
                    <a:lnTo>
                      <a:pt x="40" y="141"/>
                    </a:lnTo>
                    <a:lnTo>
                      <a:pt x="40" y="145"/>
                    </a:lnTo>
                    <a:lnTo>
                      <a:pt x="40" y="149"/>
                    </a:lnTo>
                    <a:lnTo>
                      <a:pt x="36" y="149"/>
                    </a:lnTo>
                    <a:lnTo>
                      <a:pt x="36" y="152"/>
                    </a:lnTo>
                    <a:lnTo>
                      <a:pt x="36" y="156"/>
                    </a:lnTo>
                    <a:lnTo>
                      <a:pt x="32" y="156"/>
                    </a:lnTo>
                    <a:lnTo>
                      <a:pt x="32" y="159"/>
                    </a:lnTo>
                    <a:lnTo>
                      <a:pt x="32" y="163"/>
                    </a:lnTo>
                    <a:lnTo>
                      <a:pt x="14" y="163"/>
                    </a:lnTo>
                    <a:lnTo>
                      <a:pt x="0" y="163"/>
                    </a:lnTo>
                    <a:lnTo>
                      <a:pt x="54" y="18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8" name="Freeform 122"/>
              <p:cNvSpPr>
                <a:spLocks/>
              </p:cNvSpPr>
              <p:nvPr/>
            </p:nvSpPr>
            <p:spPr bwMode="auto">
              <a:xfrm>
                <a:off x="3932" y="2757"/>
                <a:ext cx="80" cy="159"/>
              </a:xfrm>
              <a:custGeom>
                <a:avLst/>
                <a:gdLst>
                  <a:gd name="T0" fmla="*/ 80 w 80"/>
                  <a:gd name="T1" fmla="*/ 7 h 159"/>
                  <a:gd name="T2" fmla="*/ 80 w 80"/>
                  <a:gd name="T3" fmla="*/ 11 h 159"/>
                  <a:gd name="T4" fmla="*/ 76 w 80"/>
                  <a:gd name="T5" fmla="*/ 18 h 159"/>
                  <a:gd name="T6" fmla="*/ 76 w 80"/>
                  <a:gd name="T7" fmla="*/ 21 h 159"/>
                  <a:gd name="T8" fmla="*/ 76 w 80"/>
                  <a:gd name="T9" fmla="*/ 32 h 159"/>
                  <a:gd name="T10" fmla="*/ 72 w 80"/>
                  <a:gd name="T11" fmla="*/ 40 h 159"/>
                  <a:gd name="T12" fmla="*/ 69 w 80"/>
                  <a:gd name="T13" fmla="*/ 50 h 159"/>
                  <a:gd name="T14" fmla="*/ 65 w 80"/>
                  <a:gd name="T15" fmla="*/ 65 h 159"/>
                  <a:gd name="T16" fmla="*/ 58 w 80"/>
                  <a:gd name="T17" fmla="*/ 79 h 159"/>
                  <a:gd name="T18" fmla="*/ 50 w 80"/>
                  <a:gd name="T19" fmla="*/ 98 h 159"/>
                  <a:gd name="T20" fmla="*/ 43 w 80"/>
                  <a:gd name="T21" fmla="*/ 112 h 159"/>
                  <a:gd name="T22" fmla="*/ 40 w 80"/>
                  <a:gd name="T23" fmla="*/ 127 h 159"/>
                  <a:gd name="T24" fmla="*/ 32 w 80"/>
                  <a:gd name="T25" fmla="*/ 141 h 159"/>
                  <a:gd name="T26" fmla="*/ 29 w 80"/>
                  <a:gd name="T27" fmla="*/ 152 h 159"/>
                  <a:gd name="T28" fmla="*/ 25 w 80"/>
                  <a:gd name="T29" fmla="*/ 155 h 159"/>
                  <a:gd name="T30" fmla="*/ 25 w 80"/>
                  <a:gd name="T31" fmla="*/ 159 h 159"/>
                  <a:gd name="T32" fmla="*/ 0 w 80"/>
                  <a:gd name="T33" fmla="*/ 152 h 159"/>
                  <a:gd name="T34" fmla="*/ 14 w 80"/>
                  <a:gd name="T35" fmla="*/ 148 h 159"/>
                  <a:gd name="T36" fmla="*/ 14 w 80"/>
                  <a:gd name="T37" fmla="*/ 145 h 159"/>
                  <a:gd name="T38" fmla="*/ 18 w 80"/>
                  <a:gd name="T39" fmla="*/ 137 h 159"/>
                  <a:gd name="T40" fmla="*/ 25 w 80"/>
                  <a:gd name="T41" fmla="*/ 127 h 159"/>
                  <a:gd name="T42" fmla="*/ 29 w 80"/>
                  <a:gd name="T43" fmla="*/ 116 h 159"/>
                  <a:gd name="T44" fmla="*/ 36 w 80"/>
                  <a:gd name="T45" fmla="*/ 101 h 159"/>
                  <a:gd name="T46" fmla="*/ 40 w 80"/>
                  <a:gd name="T47" fmla="*/ 87 h 159"/>
                  <a:gd name="T48" fmla="*/ 47 w 80"/>
                  <a:gd name="T49" fmla="*/ 72 h 159"/>
                  <a:gd name="T50" fmla="*/ 50 w 80"/>
                  <a:gd name="T51" fmla="*/ 58 h 159"/>
                  <a:gd name="T52" fmla="*/ 58 w 80"/>
                  <a:gd name="T53" fmla="*/ 43 h 159"/>
                  <a:gd name="T54" fmla="*/ 61 w 80"/>
                  <a:gd name="T55" fmla="*/ 32 h 159"/>
                  <a:gd name="T56" fmla="*/ 65 w 80"/>
                  <a:gd name="T57" fmla="*/ 21 h 159"/>
                  <a:gd name="T58" fmla="*/ 65 w 80"/>
                  <a:gd name="T59" fmla="*/ 11 h 159"/>
                  <a:gd name="T60" fmla="*/ 69 w 80"/>
                  <a:gd name="T61" fmla="*/ 3 h 159"/>
                  <a:gd name="T62" fmla="*/ 69 w 80"/>
                  <a:gd name="T63" fmla="*/ 0 h 159"/>
                  <a:gd name="T64" fmla="*/ 69 w 80"/>
                  <a:gd name="T65" fmla="*/ 0 h 15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0"/>
                  <a:gd name="T100" fmla="*/ 0 h 159"/>
                  <a:gd name="T101" fmla="*/ 80 w 80"/>
                  <a:gd name="T102" fmla="*/ 159 h 15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0" h="159">
                    <a:moveTo>
                      <a:pt x="69" y="0"/>
                    </a:moveTo>
                    <a:lnTo>
                      <a:pt x="80" y="7"/>
                    </a:lnTo>
                    <a:lnTo>
                      <a:pt x="80" y="11"/>
                    </a:lnTo>
                    <a:lnTo>
                      <a:pt x="76" y="14"/>
                    </a:lnTo>
                    <a:lnTo>
                      <a:pt x="76" y="18"/>
                    </a:lnTo>
                    <a:lnTo>
                      <a:pt x="76" y="21"/>
                    </a:lnTo>
                    <a:lnTo>
                      <a:pt x="76" y="25"/>
                    </a:lnTo>
                    <a:lnTo>
                      <a:pt x="76" y="32"/>
                    </a:lnTo>
                    <a:lnTo>
                      <a:pt x="72" y="36"/>
                    </a:lnTo>
                    <a:lnTo>
                      <a:pt x="72" y="40"/>
                    </a:lnTo>
                    <a:lnTo>
                      <a:pt x="69" y="47"/>
                    </a:lnTo>
                    <a:lnTo>
                      <a:pt x="69" y="50"/>
                    </a:lnTo>
                    <a:lnTo>
                      <a:pt x="65" y="58"/>
                    </a:lnTo>
                    <a:lnTo>
                      <a:pt x="65" y="65"/>
                    </a:lnTo>
                    <a:lnTo>
                      <a:pt x="61" y="72"/>
                    </a:lnTo>
                    <a:lnTo>
                      <a:pt x="58" y="79"/>
                    </a:lnTo>
                    <a:lnTo>
                      <a:pt x="54" y="87"/>
                    </a:lnTo>
                    <a:lnTo>
                      <a:pt x="50" y="98"/>
                    </a:lnTo>
                    <a:lnTo>
                      <a:pt x="47" y="105"/>
                    </a:lnTo>
                    <a:lnTo>
                      <a:pt x="43" y="112"/>
                    </a:lnTo>
                    <a:lnTo>
                      <a:pt x="40" y="119"/>
                    </a:lnTo>
                    <a:lnTo>
                      <a:pt x="40" y="127"/>
                    </a:lnTo>
                    <a:lnTo>
                      <a:pt x="36" y="134"/>
                    </a:lnTo>
                    <a:lnTo>
                      <a:pt x="32" y="141"/>
                    </a:lnTo>
                    <a:lnTo>
                      <a:pt x="29" y="145"/>
                    </a:lnTo>
                    <a:lnTo>
                      <a:pt x="29" y="152"/>
                    </a:lnTo>
                    <a:lnTo>
                      <a:pt x="25" y="155"/>
                    </a:lnTo>
                    <a:lnTo>
                      <a:pt x="25" y="159"/>
                    </a:lnTo>
                    <a:lnTo>
                      <a:pt x="10" y="159"/>
                    </a:lnTo>
                    <a:lnTo>
                      <a:pt x="0" y="152"/>
                    </a:lnTo>
                    <a:lnTo>
                      <a:pt x="14" y="148"/>
                    </a:lnTo>
                    <a:lnTo>
                      <a:pt x="14" y="145"/>
                    </a:lnTo>
                    <a:lnTo>
                      <a:pt x="18" y="141"/>
                    </a:lnTo>
                    <a:lnTo>
                      <a:pt x="18" y="137"/>
                    </a:lnTo>
                    <a:lnTo>
                      <a:pt x="21" y="130"/>
                    </a:lnTo>
                    <a:lnTo>
                      <a:pt x="25" y="127"/>
                    </a:lnTo>
                    <a:lnTo>
                      <a:pt x="25" y="119"/>
                    </a:lnTo>
                    <a:lnTo>
                      <a:pt x="29" y="116"/>
                    </a:lnTo>
                    <a:lnTo>
                      <a:pt x="32" y="108"/>
                    </a:lnTo>
                    <a:lnTo>
                      <a:pt x="36" y="101"/>
                    </a:lnTo>
                    <a:lnTo>
                      <a:pt x="36" y="94"/>
                    </a:lnTo>
                    <a:lnTo>
                      <a:pt x="40" y="87"/>
                    </a:lnTo>
                    <a:lnTo>
                      <a:pt x="43" y="79"/>
                    </a:lnTo>
                    <a:lnTo>
                      <a:pt x="47" y="72"/>
                    </a:lnTo>
                    <a:lnTo>
                      <a:pt x="50" y="65"/>
                    </a:lnTo>
                    <a:lnTo>
                      <a:pt x="50" y="58"/>
                    </a:lnTo>
                    <a:lnTo>
                      <a:pt x="54" y="50"/>
                    </a:lnTo>
                    <a:lnTo>
                      <a:pt x="58" y="43"/>
                    </a:lnTo>
                    <a:lnTo>
                      <a:pt x="58" y="36"/>
                    </a:lnTo>
                    <a:lnTo>
                      <a:pt x="61" y="32"/>
                    </a:lnTo>
                    <a:lnTo>
                      <a:pt x="61" y="25"/>
                    </a:lnTo>
                    <a:lnTo>
                      <a:pt x="65" y="21"/>
                    </a:lnTo>
                    <a:lnTo>
                      <a:pt x="65" y="18"/>
                    </a:lnTo>
                    <a:lnTo>
                      <a:pt x="65" y="11"/>
                    </a:lnTo>
                    <a:lnTo>
                      <a:pt x="69" y="7"/>
                    </a:lnTo>
                    <a:lnTo>
                      <a:pt x="69" y="3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8A8A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9" name="Freeform 123"/>
              <p:cNvSpPr>
                <a:spLocks/>
              </p:cNvSpPr>
              <p:nvPr/>
            </p:nvSpPr>
            <p:spPr bwMode="auto">
              <a:xfrm>
                <a:off x="3957" y="2322"/>
                <a:ext cx="25" cy="40"/>
              </a:xfrm>
              <a:custGeom>
                <a:avLst/>
                <a:gdLst>
                  <a:gd name="T0" fmla="*/ 0 w 25"/>
                  <a:gd name="T1" fmla="*/ 4 h 40"/>
                  <a:gd name="T2" fmla="*/ 0 w 25"/>
                  <a:gd name="T3" fmla="*/ 4 h 40"/>
                  <a:gd name="T4" fmla="*/ 4 w 25"/>
                  <a:gd name="T5" fmla="*/ 4 h 40"/>
                  <a:gd name="T6" fmla="*/ 4 w 25"/>
                  <a:gd name="T7" fmla="*/ 4 h 40"/>
                  <a:gd name="T8" fmla="*/ 7 w 25"/>
                  <a:gd name="T9" fmla="*/ 7 h 40"/>
                  <a:gd name="T10" fmla="*/ 7 w 25"/>
                  <a:gd name="T11" fmla="*/ 7 h 40"/>
                  <a:gd name="T12" fmla="*/ 7 w 25"/>
                  <a:gd name="T13" fmla="*/ 11 h 40"/>
                  <a:gd name="T14" fmla="*/ 7 w 25"/>
                  <a:gd name="T15" fmla="*/ 15 h 40"/>
                  <a:gd name="T16" fmla="*/ 7 w 25"/>
                  <a:gd name="T17" fmla="*/ 15 h 40"/>
                  <a:gd name="T18" fmla="*/ 7 w 25"/>
                  <a:gd name="T19" fmla="*/ 15 h 40"/>
                  <a:gd name="T20" fmla="*/ 11 w 25"/>
                  <a:gd name="T21" fmla="*/ 15 h 40"/>
                  <a:gd name="T22" fmla="*/ 11 w 25"/>
                  <a:gd name="T23" fmla="*/ 15 h 40"/>
                  <a:gd name="T24" fmla="*/ 15 w 25"/>
                  <a:gd name="T25" fmla="*/ 15 h 40"/>
                  <a:gd name="T26" fmla="*/ 15 w 25"/>
                  <a:gd name="T27" fmla="*/ 18 h 40"/>
                  <a:gd name="T28" fmla="*/ 11 w 25"/>
                  <a:gd name="T29" fmla="*/ 22 h 40"/>
                  <a:gd name="T30" fmla="*/ 11 w 25"/>
                  <a:gd name="T31" fmla="*/ 22 h 40"/>
                  <a:gd name="T32" fmla="*/ 11 w 25"/>
                  <a:gd name="T33" fmla="*/ 25 h 40"/>
                  <a:gd name="T34" fmla="*/ 11 w 25"/>
                  <a:gd name="T35" fmla="*/ 25 h 40"/>
                  <a:gd name="T36" fmla="*/ 15 w 25"/>
                  <a:gd name="T37" fmla="*/ 25 h 40"/>
                  <a:gd name="T38" fmla="*/ 18 w 25"/>
                  <a:gd name="T39" fmla="*/ 25 h 40"/>
                  <a:gd name="T40" fmla="*/ 22 w 25"/>
                  <a:gd name="T41" fmla="*/ 25 h 40"/>
                  <a:gd name="T42" fmla="*/ 22 w 25"/>
                  <a:gd name="T43" fmla="*/ 25 h 40"/>
                  <a:gd name="T44" fmla="*/ 22 w 25"/>
                  <a:gd name="T45" fmla="*/ 29 h 40"/>
                  <a:gd name="T46" fmla="*/ 22 w 25"/>
                  <a:gd name="T47" fmla="*/ 33 h 40"/>
                  <a:gd name="T48" fmla="*/ 22 w 25"/>
                  <a:gd name="T49" fmla="*/ 33 h 40"/>
                  <a:gd name="T50" fmla="*/ 22 w 25"/>
                  <a:gd name="T51" fmla="*/ 36 h 40"/>
                  <a:gd name="T52" fmla="*/ 22 w 25"/>
                  <a:gd name="T53" fmla="*/ 40 h 40"/>
                  <a:gd name="T54" fmla="*/ 22 w 25"/>
                  <a:gd name="T55" fmla="*/ 36 h 40"/>
                  <a:gd name="T56" fmla="*/ 25 w 25"/>
                  <a:gd name="T57" fmla="*/ 33 h 40"/>
                  <a:gd name="T58" fmla="*/ 25 w 25"/>
                  <a:gd name="T59" fmla="*/ 33 h 40"/>
                  <a:gd name="T60" fmla="*/ 25 w 25"/>
                  <a:gd name="T61" fmla="*/ 29 h 40"/>
                  <a:gd name="T62" fmla="*/ 25 w 25"/>
                  <a:gd name="T63" fmla="*/ 25 h 40"/>
                  <a:gd name="T64" fmla="*/ 25 w 25"/>
                  <a:gd name="T65" fmla="*/ 25 h 40"/>
                  <a:gd name="T66" fmla="*/ 25 w 25"/>
                  <a:gd name="T67" fmla="*/ 22 h 40"/>
                  <a:gd name="T68" fmla="*/ 22 w 25"/>
                  <a:gd name="T69" fmla="*/ 22 h 40"/>
                  <a:gd name="T70" fmla="*/ 18 w 25"/>
                  <a:gd name="T71" fmla="*/ 18 h 40"/>
                  <a:gd name="T72" fmla="*/ 18 w 25"/>
                  <a:gd name="T73" fmla="*/ 18 h 40"/>
                  <a:gd name="T74" fmla="*/ 18 w 25"/>
                  <a:gd name="T75" fmla="*/ 18 h 40"/>
                  <a:gd name="T76" fmla="*/ 18 w 25"/>
                  <a:gd name="T77" fmla="*/ 18 h 40"/>
                  <a:gd name="T78" fmla="*/ 18 w 25"/>
                  <a:gd name="T79" fmla="*/ 15 h 40"/>
                  <a:gd name="T80" fmla="*/ 18 w 25"/>
                  <a:gd name="T81" fmla="*/ 11 h 40"/>
                  <a:gd name="T82" fmla="*/ 18 w 25"/>
                  <a:gd name="T83" fmla="*/ 11 h 40"/>
                  <a:gd name="T84" fmla="*/ 15 w 25"/>
                  <a:gd name="T85" fmla="*/ 11 h 40"/>
                  <a:gd name="T86" fmla="*/ 15 w 25"/>
                  <a:gd name="T87" fmla="*/ 7 h 40"/>
                  <a:gd name="T88" fmla="*/ 15 w 25"/>
                  <a:gd name="T89" fmla="*/ 7 h 40"/>
                  <a:gd name="T90" fmla="*/ 11 w 25"/>
                  <a:gd name="T91" fmla="*/ 7 h 40"/>
                  <a:gd name="T92" fmla="*/ 11 w 25"/>
                  <a:gd name="T93" fmla="*/ 4 h 40"/>
                  <a:gd name="T94" fmla="*/ 11 w 25"/>
                  <a:gd name="T95" fmla="*/ 0 h 40"/>
                  <a:gd name="T96" fmla="*/ 11 w 25"/>
                  <a:gd name="T97" fmla="*/ 0 h 40"/>
                  <a:gd name="T98" fmla="*/ 7 w 25"/>
                  <a:gd name="T99" fmla="*/ 0 h 40"/>
                  <a:gd name="T100" fmla="*/ 4 w 25"/>
                  <a:gd name="T101" fmla="*/ 0 h 40"/>
                  <a:gd name="T102" fmla="*/ 0 w 25"/>
                  <a:gd name="T103" fmla="*/ 4 h 40"/>
                  <a:gd name="T104" fmla="*/ 0 w 25"/>
                  <a:gd name="T105" fmla="*/ 4 h 40"/>
                  <a:gd name="T106" fmla="*/ 0 w 25"/>
                  <a:gd name="T107" fmla="*/ 4 h 4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5"/>
                  <a:gd name="T163" fmla="*/ 0 h 40"/>
                  <a:gd name="T164" fmla="*/ 25 w 25"/>
                  <a:gd name="T165" fmla="*/ 40 h 4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5" h="40">
                    <a:moveTo>
                      <a:pt x="0" y="4"/>
                    </a:moveTo>
                    <a:lnTo>
                      <a:pt x="0" y="4"/>
                    </a:lnTo>
                    <a:lnTo>
                      <a:pt x="4" y="4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7" y="15"/>
                    </a:lnTo>
                    <a:lnTo>
                      <a:pt x="11" y="15"/>
                    </a:lnTo>
                    <a:lnTo>
                      <a:pt x="15" y="15"/>
                    </a:lnTo>
                    <a:lnTo>
                      <a:pt x="15" y="18"/>
                    </a:lnTo>
                    <a:lnTo>
                      <a:pt x="11" y="22"/>
                    </a:lnTo>
                    <a:lnTo>
                      <a:pt x="11" y="25"/>
                    </a:lnTo>
                    <a:lnTo>
                      <a:pt x="15" y="25"/>
                    </a:lnTo>
                    <a:lnTo>
                      <a:pt x="18" y="25"/>
                    </a:lnTo>
                    <a:lnTo>
                      <a:pt x="22" y="25"/>
                    </a:lnTo>
                    <a:lnTo>
                      <a:pt x="22" y="29"/>
                    </a:lnTo>
                    <a:lnTo>
                      <a:pt x="22" y="33"/>
                    </a:lnTo>
                    <a:lnTo>
                      <a:pt x="22" y="36"/>
                    </a:lnTo>
                    <a:lnTo>
                      <a:pt x="22" y="40"/>
                    </a:lnTo>
                    <a:lnTo>
                      <a:pt x="22" y="36"/>
                    </a:lnTo>
                    <a:lnTo>
                      <a:pt x="25" y="33"/>
                    </a:lnTo>
                    <a:lnTo>
                      <a:pt x="25" y="29"/>
                    </a:lnTo>
                    <a:lnTo>
                      <a:pt x="25" y="25"/>
                    </a:lnTo>
                    <a:lnTo>
                      <a:pt x="25" y="22"/>
                    </a:lnTo>
                    <a:lnTo>
                      <a:pt x="22" y="22"/>
                    </a:lnTo>
                    <a:lnTo>
                      <a:pt x="18" y="18"/>
                    </a:lnTo>
                    <a:lnTo>
                      <a:pt x="18" y="15"/>
                    </a:lnTo>
                    <a:lnTo>
                      <a:pt x="18" y="11"/>
                    </a:lnTo>
                    <a:lnTo>
                      <a:pt x="15" y="11"/>
                    </a:lnTo>
                    <a:lnTo>
                      <a:pt x="15" y="7"/>
                    </a:lnTo>
                    <a:lnTo>
                      <a:pt x="11" y="7"/>
                    </a:lnTo>
                    <a:lnTo>
                      <a:pt x="11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70" name="Freeform 124"/>
              <p:cNvSpPr>
                <a:spLocks/>
              </p:cNvSpPr>
              <p:nvPr/>
            </p:nvSpPr>
            <p:spPr bwMode="auto">
              <a:xfrm>
                <a:off x="3979" y="2326"/>
                <a:ext cx="29" cy="36"/>
              </a:xfrm>
              <a:custGeom>
                <a:avLst/>
                <a:gdLst>
                  <a:gd name="T0" fmla="*/ 0 w 29"/>
                  <a:gd name="T1" fmla="*/ 3 h 36"/>
                  <a:gd name="T2" fmla="*/ 0 w 29"/>
                  <a:gd name="T3" fmla="*/ 3 h 36"/>
                  <a:gd name="T4" fmla="*/ 3 w 29"/>
                  <a:gd name="T5" fmla="*/ 3 h 36"/>
                  <a:gd name="T6" fmla="*/ 7 w 29"/>
                  <a:gd name="T7" fmla="*/ 3 h 36"/>
                  <a:gd name="T8" fmla="*/ 11 w 29"/>
                  <a:gd name="T9" fmla="*/ 7 h 36"/>
                  <a:gd name="T10" fmla="*/ 11 w 29"/>
                  <a:gd name="T11" fmla="*/ 11 h 36"/>
                  <a:gd name="T12" fmla="*/ 11 w 29"/>
                  <a:gd name="T13" fmla="*/ 11 h 36"/>
                  <a:gd name="T14" fmla="*/ 11 w 29"/>
                  <a:gd name="T15" fmla="*/ 14 h 36"/>
                  <a:gd name="T16" fmla="*/ 11 w 29"/>
                  <a:gd name="T17" fmla="*/ 14 h 36"/>
                  <a:gd name="T18" fmla="*/ 11 w 29"/>
                  <a:gd name="T19" fmla="*/ 14 h 36"/>
                  <a:gd name="T20" fmla="*/ 11 w 29"/>
                  <a:gd name="T21" fmla="*/ 14 h 36"/>
                  <a:gd name="T22" fmla="*/ 14 w 29"/>
                  <a:gd name="T23" fmla="*/ 14 h 36"/>
                  <a:gd name="T24" fmla="*/ 18 w 29"/>
                  <a:gd name="T25" fmla="*/ 14 h 36"/>
                  <a:gd name="T26" fmla="*/ 18 w 29"/>
                  <a:gd name="T27" fmla="*/ 18 h 36"/>
                  <a:gd name="T28" fmla="*/ 18 w 29"/>
                  <a:gd name="T29" fmla="*/ 21 h 36"/>
                  <a:gd name="T30" fmla="*/ 18 w 29"/>
                  <a:gd name="T31" fmla="*/ 21 h 36"/>
                  <a:gd name="T32" fmla="*/ 18 w 29"/>
                  <a:gd name="T33" fmla="*/ 25 h 36"/>
                  <a:gd name="T34" fmla="*/ 18 w 29"/>
                  <a:gd name="T35" fmla="*/ 25 h 36"/>
                  <a:gd name="T36" fmla="*/ 22 w 29"/>
                  <a:gd name="T37" fmla="*/ 25 h 36"/>
                  <a:gd name="T38" fmla="*/ 22 w 29"/>
                  <a:gd name="T39" fmla="*/ 25 h 36"/>
                  <a:gd name="T40" fmla="*/ 25 w 29"/>
                  <a:gd name="T41" fmla="*/ 29 h 36"/>
                  <a:gd name="T42" fmla="*/ 25 w 29"/>
                  <a:gd name="T43" fmla="*/ 29 h 36"/>
                  <a:gd name="T44" fmla="*/ 25 w 29"/>
                  <a:gd name="T45" fmla="*/ 32 h 36"/>
                  <a:gd name="T46" fmla="*/ 25 w 29"/>
                  <a:gd name="T47" fmla="*/ 36 h 36"/>
                  <a:gd name="T48" fmla="*/ 25 w 29"/>
                  <a:gd name="T49" fmla="*/ 36 h 36"/>
                  <a:gd name="T50" fmla="*/ 25 w 29"/>
                  <a:gd name="T51" fmla="*/ 36 h 36"/>
                  <a:gd name="T52" fmla="*/ 25 w 29"/>
                  <a:gd name="T53" fmla="*/ 32 h 36"/>
                  <a:gd name="T54" fmla="*/ 29 w 29"/>
                  <a:gd name="T55" fmla="*/ 29 h 36"/>
                  <a:gd name="T56" fmla="*/ 25 w 29"/>
                  <a:gd name="T57" fmla="*/ 25 h 36"/>
                  <a:gd name="T58" fmla="*/ 25 w 29"/>
                  <a:gd name="T59" fmla="*/ 21 h 36"/>
                  <a:gd name="T60" fmla="*/ 25 w 29"/>
                  <a:gd name="T61" fmla="*/ 21 h 36"/>
                  <a:gd name="T62" fmla="*/ 22 w 29"/>
                  <a:gd name="T63" fmla="*/ 21 h 36"/>
                  <a:gd name="T64" fmla="*/ 22 w 29"/>
                  <a:gd name="T65" fmla="*/ 21 h 36"/>
                  <a:gd name="T66" fmla="*/ 22 w 29"/>
                  <a:gd name="T67" fmla="*/ 18 h 36"/>
                  <a:gd name="T68" fmla="*/ 22 w 29"/>
                  <a:gd name="T69" fmla="*/ 14 h 36"/>
                  <a:gd name="T70" fmla="*/ 18 w 29"/>
                  <a:gd name="T71" fmla="*/ 14 h 36"/>
                  <a:gd name="T72" fmla="*/ 18 w 29"/>
                  <a:gd name="T73" fmla="*/ 11 h 36"/>
                  <a:gd name="T74" fmla="*/ 14 w 29"/>
                  <a:gd name="T75" fmla="*/ 7 h 36"/>
                  <a:gd name="T76" fmla="*/ 14 w 29"/>
                  <a:gd name="T77" fmla="*/ 7 h 36"/>
                  <a:gd name="T78" fmla="*/ 14 w 29"/>
                  <a:gd name="T79" fmla="*/ 7 h 36"/>
                  <a:gd name="T80" fmla="*/ 14 w 29"/>
                  <a:gd name="T81" fmla="*/ 7 h 36"/>
                  <a:gd name="T82" fmla="*/ 14 w 29"/>
                  <a:gd name="T83" fmla="*/ 7 h 36"/>
                  <a:gd name="T84" fmla="*/ 11 w 29"/>
                  <a:gd name="T85" fmla="*/ 3 h 36"/>
                  <a:gd name="T86" fmla="*/ 11 w 29"/>
                  <a:gd name="T87" fmla="*/ 3 h 36"/>
                  <a:gd name="T88" fmla="*/ 11 w 29"/>
                  <a:gd name="T89" fmla="*/ 0 h 36"/>
                  <a:gd name="T90" fmla="*/ 7 w 29"/>
                  <a:gd name="T91" fmla="*/ 0 h 36"/>
                  <a:gd name="T92" fmla="*/ 3 w 29"/>
                  <a:gd name="T93" fmla="*/ 0 h 36"/>
                  <a:gd name="T94" fmla="*/ 0 w 29"/>
                  <a:gd name="T95" fmla="*/ 3 h 36"/>
                  <a:gd name="T96" fmla="*/ 0 w 29"/>
                  <a:gd name="T97" fmla="*/ 3 h 36"/>
                  <a:gd name="T98" fmla="*/ 0 w 29"/>
                  <a:gd name="T99" fmla="*/ 3 h 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9"/>
                  <a:gd name="T151" fmla="*/ 0 h 36"/>
                  <a:gd name="T152" fmla="*/ 29 w 29"/>
                  <a:gd name="T153" fmla="*/ 36 h 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9" h="36">
                    <a:moveTo>
                      <a:pt x="0" y="3"/>
                    </a:moveTo>
                    <a:lnTo>
                      <a:pt x="0" y="3"/>
                    </a:lnTo>
                    <a:lnTo>
                      <a:pt x="3" y="3"/>
                    </a:lnTo>
                    <a:lnTo>
                      <a:pt x="7" y="3"/>
                    </a:lnTo>
                    <a:lnTo>
                      <a:pt x="11" y="7"/>
                    </a:lnTo>
                    <a:lnTo>
                      <a:pt x="11" y="11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4"/>
                    </a:lnTo>
                    <a:lnTo>
                      <a:pt x="18" y="18"/>
                    </a:lnTo>
                    <a:lnTo>
                      <a:pt x="18" y="21"/>
                    </a:lnTo>
                    <a:lnTo>
                      <a:pt x="18" y="25"/>
                    </a:lnTo>
                    <a:lnTo>
                      <a:pt x="22" y="25"/>
                    </a:lnTo>
                    <a:lnTo>
                      <a:pt x="25" y="29"/>
                    </a:lnTo>
                    <a:lnTo>
                      <a:pt x="25" y="32"/>
                    </a:lnTo>
                    <a:lnTo>
                      <a:pt x="25" y="36"/>
                    </a:lnTo>
                    <a:lnTo>
                      <a:pt x="25" y="32"/>
                    </a:lnTo>
                    <a:lnTo>
                      <a:pt x="29" y="29"/>
                    </a:lnTo>
                    <a:lnTo>
                      <a:pt x="25" y="25"/>
                    </a:lnTo>
                    <a:lnTo>
                      <a:pt x="25" y="21"/>
                    </a:lnTo>
                    <a:lnTo>
                      <a:pt x="22" y="21"/>
                    </a:lnTo>
                    <a:lnTo>
                      <a:pt x="22" y="18"/>
                    </a:lnTo>
                    <a:lnTo>
                      <a:pt x="22" y="14"/>
                    </a:lnTo>
                    <a:lnTo>
                      <a:pt x="18" y="14"/>
                    </a:lnTo>
                    <a:lnTo>
                      <a:pt x="18" y="11"/>
                    </a:lnTo>
                    <a:lnTo>
                      <a:pt x="14" y="7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71" name="Freeform 125"/>
              <p:cNvSpPr>
                <a:spLocks/>
              </p:cNvSpPr>
              <p:nvPr/>
            </p:nvSpPr>
            <p:spPr bwMode="auto">
              <a:xfrm>
                <a:off x="3921" y="2304"/>
                <a:ext cx="36" cy="40"/>
              </a:xfrm>
              <a:custGeom>
                <a:avLst/>
                <a:gdLst>
                  <a:gd name="T0" fmla="*/ 0 w 36"/>
                  <a:gd name="T1" fmla="*/ 11 h 40"/>
                  <a:gd name="T2" fmla="*/ 0 w 36"/>
                  <a:gd name="T3" fmla="*/ 11 h 40"/>
                  <a:gd name="T4" fmla="*/ 3 w 36"/>
                  <a:gd name="T5" fmla="*/ 11 h 40"/>
                  <a:gd name="T6" fmla="*/ 3 w 36"/>
                  <a:gd name="T7" fmla="*/ 7 h 40"/>
                  <a:gd name="T8" fmla="*/ 7 w 36"/>
                  <a:gd name="T9" fmla="*/ 7 h 40"/>
                  <a:gd name="T10" fmla="*/ 7 w 36"/>
                  <a:gd name="T11" fmla="*/ 11 h 40"/>
                  <a:gd name="T12" fmla="*/ 11 w 36"/>
                  <a:gd name="T13" fmla="*/ 11 h 40"/>
                  <a:gd name="T14" fmla="*/ 11 w 36"/>
                  <a:gd name="T15" fmla="*/ 14 h 40"/>
                  <a:gd name="T16" fmla="*/ 14 w 36"/>
                  <a:gd name="T17" fmla="*/ 18 h 40"/>
                  <a:gd name="T18" fmla="*/ 14 w 36"/>
                  <a:gd name="T19" fmla="*/ 14 h 40"/>
                  <a:gd name="T20" fmla="*/ 18 w 36"/>
                  <a:gd name="T21" fmla="*/ 14 h 40"/>
                  <a:gd name="T22" fmla="*/ 18 w 36"/>
                  <a:gd name="T23" fmla="*/ 14 h 40"/>
                  <a:gd name="T24" fmla="*/ 21 w 36"/>
                  <a:gd name="T25" fmla="*/ 18 h 40"/>
                  <a:gd name="T26" fmla="*/ 21 w 36"/>
                  <a:gd name="T27" fmla="*/ 18 h 40"/>
                  <a:gd name="T28" fmla="*/ 21 w 36"/>
                  <a:gd name="T29" fmla="*/ 22 h 40"/>
                  <a:gd name="T30" fmla="*/ 21 w 36"/>
                  <a:gd name="T31" fmla="*/ 25 h 40"/>
                  <a:gd name="T32" fmla="*/ 21 w 36"/>
                  <a:gd name="T33" fmla="*/ 25 h 40"/>
                  <a:gd name="T34" fmla="*/ 21 w 36"/>
                  <a:gd name="T35" fmla="*/ 29 h 40"/>
                  <a:gd name="T36" fmla="*/ 21 w 36"/>
                  <a:gd name="T37" fmla="*/ 29 h 40"/>
                  <a:gd name="T38" fmla="*/ 25 w 36"/>
                  <a:gd name="T39" fmla="*/ 29 h 40"/>
                  <a:gd name="T40" fmla="*/ 25 w 36"/>
                  <a:gd name="T41" fmla="*/ 29 h 40"/>
                  <a:gd name="T42" fmla="*/ 29 w 36"/>
                  <a:gd name="T43" fmla="*/ 29 h 40"/>
                  <a:gd name="T44" fmla="*/ 29 w 36"/>
                  <a:gd name="T45" fmla="*/ 33 h 40"/>
                  <a:gd name="T46" fmla="*/ 32 w 36"/>
                  <a:gd name="T47" fmla="*/ 33 h 40"/>
                  <a:gd name="T48" fmla="*/ 32 w 36"/>
                  <a:gd name="T49" fmla="*/ 36 h 40"/>
                  <a:gd name="T50" fmla="*/ 32 w 36"/>
                  <a:gd name="T51" fmla="*/ 40 h 40"/>
                  <a:gd name="T52" fmla="*/ 32 w 36"/>
                  <a:gd name="T53" fmla="*/ 40 h 40"/>
                  <a:gd name="T54" fmla="*/ 36 w 36"/>
                  <a:gd name="T55" fmla="*/ 40 h 40"/>
                  <a:gd name="T56" fmla="*/ 36 w 36"/>
                  <a:gd name="T57" fmla="*/ 36 h 40"/>
                  <a:gd name="T58" fmla="*/ 36 w 36"/>
                  <a:gd name="T59" fmla="*/ 33 h 40"/>
                  <a:gd name="T60" fmla="*/ 36 w 36"/>
                  <a:gd name="T61" fmla="*/ 29 h 40"/>
                  <a:gd name="T62" fmla="*/ 32 w 36"/>
                  <a:gd name="T63" fmla="*/ 25 h 40"/>
                  <a:gd name="T64" fmla="*/ 32 w 36"/>
                  <a:gd name="T65" fmla="*/ 25 h 40"/>
                  <a:gd name="T66" fmla="*/ 29 w 36"/>
                  <a:gd name="T67" fmla="*/ 25 h 40"/>
                  <a:gd name="T68" fmla="*/ 29 w 36"/>
                  <a:gd name="T69" fmla="*/ 25 h 40"/>
                  <a:gd name="T70" fmla="*/ 29 w 36"/>
                  <a:gd name="T71" fmla="*/ 22 h 40"/>
                  <a:gd name="T72" fmla="*/ 29 w 36"/>
                  <a:gd name="T73" fmla="*/ 18 h 40"/>
                  <a:gd name="T74" fmla="*/ 25 w 36"/>
                  <a:gd name="T75" fmla="*/ 14 h 40"/>
                  <a:gd name="T76" fmla="*/ 25 w 36"/>
                  <a:gd name="T77" fmla="*/ 11 h 40"/>
                  <a:gd name="T78" fmla="*/ 21 w 36"/>
                  <a:gd name="T79" fmla="*/ 11 h 40"/>
                  <a:gd name="T80" fmla="*/ 21 w 36"/>
                  <a:gd name="T81" fmla="*/ 11 h 40"/>
                  <a:gd name="T82" fmla="*/ 18 w 36"/>
                  <a:gd name="T83" fmla="*/ 7 h 40"/>
                  <a:gd name="T84" fmla="*/ 18 w 36"/>
                  <a:gd name="T85" fmla="*/ 7 h 40"/>
                  <a:gd name="T86" fmla="*/ 14 w 36"/>
                  <a:gd name="T87" fmla="*/ 7 h 40"/>
                  <a:gd name="T88" fmla="*/ 14 w 36"/>
                  <a:gd name="T89" fmla="*/ 7 h 40"/>
                  <a:gd name="T90" fmla="*/ 11 w 36"/>
                  <a:gd name="T91" fmla="*/ 7 h 40"/>
                  <a:gd name="T92" fmla="*/ 11 w 36"/>
                  <a:gd name="T93" fmla="*/ 7 h 40"/>
                  <a:gd name="T94" fmla="*/ 7 w 36"/>
                  <a:gd name="T95" fmla="*/ 4 h 40"/>
                  <a:gd name="T96" fmla="*/ 7 w 36"/>
                  <a:gd name="T97" fmla="*/ 4 h 40"/>
                  <a:gd name="T98" fmla="*/ 3 w 36"/>
                  <a:gd name="T99" fmla="*/ 0 h 40"/>
                  <a:gd name="T100" fmla="*/ 0 w 36"/>
                  <a:gd name="T101" fmla="*/ 4 h 40"/>
                  <a:gd name="T102" fmla="*/ 0 w 36"/>
                  <a:gd name="T103" fmla="*/ 4 h 40"/>
                  <a:gd name="T104" fmla="*/ 0 w 36"/>
                  <a:gd name="T105" fmla="*/ 7 h 40"/>
                  <a:gd name="T106" fmla="*/ 0 w 36"/>
                  <a:gd name="T107" fmla="*/ 11 h 40"/>
                  <a:gd name="T108" fmla="*/ 0 w 36"/>
                  <a:gd name="T109" fmla="*/ 11 h 40"/>
                  <a:gd name="T110" fmla="*/ 0 w 36"/>
                  <a:gd name="T111" fmla="*/ 11 h 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6"/>
                  <a:gd name="T169" fmla="*/ 0 h 40"/>
                  <a:gd name="T170" fmla="*/ 36 w 36"/>
                  <a:gd name="T171" fmla="*/ 40 h 4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6" h="40">
                    <a:moveTo>
                      <a:pt x="0" y="11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1" y="14"/>
                    </a:lnTo>
                    <a:lnTo>
                      <a:pt x="14" y="18"/>
                    </a:lnTo>
                    <a:lnTo>
                      <a:pt x="14" y="14"/>
                    </a:lnTo>
                    <a:lnTo>
                      <a:pt x="18" y="14"/>
                    </a:lnTo>
                    <a:lnTo>
                      <a:pt x="21" y="18"/>
                    </a:lnTo>
                    <a:lnTo>
                      <a:pt x="21" y="22"/>
                    </a:lnTo>
                    <a:lnTo>
                      <a:pt x="21" y="25"/>
                    </a:lnTo>
                    <a:lnTo>
                      <a:pt x="21" y="29"/>
                    </a:lnTo>
                    <a:lnTo>
                      <a:pt x="25" y="29"/>
                    </a:lnTo>
                    <a:lnTo>
                      <a:pt x="29" y="29"/>
                    </a:lnTo>
                    <a:lnTo>
                      <a:pt x="29" y="33"/>
                    </a:lnTo>
                    <a:lnTo>
                      <a:pt x="32" y="33"/>
                    </a:lnTo>
                    <a:lnTo>
                      <a:pt x="32" y="36"/>
                    </a:lnTo>
                    <a:lnTo>
                      <a:pt x="32" y="40"/>
                    </a:lnTo>
                    <a:lnTo>
                      <a:pt x="36" y="40"/>
                    </a:lnTo>
                    <a:lnTo>
                      <a:pt x="36" y="36"/>
                    </a:lnTo>
                    <a:lnTo>
                      <a:pt x="36" y="33"/>
                    </a:lnTo>
                    <a:lnTo>
                      <a:pt x="36" y="29"/>
                    </a:lnTo>
                    <a:lnTo>
                      <a:pt x="32" y="25"/>
                    </a:lnTo>
                    <a:lnTo>
                      <a:pt x="29" y="25"/>
                    </a:lnTo>
                    <a:lnTo>
                      <a:pt x="29" y="22"/>
                    </a:lnTo>
                    <a:lnTo>
                      <a:pt x="29" y="18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11"/>
                    </a:lnTo>
                    <a:lnTo>
                      <a:pt x="18" y="7"/>
                    </a:lnTo>
                    <a:lnTo>
                      <a:pt x="14" y="7"/>
                    </a:lnTo>
                    <a:lnTo>
                      <a:pt x="11" y="7"/>
                    </a:lnTo>
                    <a:lnTo>
                      <a:pt x="7" y="4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C5C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72" name="Freeform 126"/>
              <p:cNvSpPr>
                <a:spLocks/>
              </p:cNvSpPr>
              <p:nvPr/>
            </p:nvSpPr>
            <p:spPr bwMode="auto">
              <a:xfrm>
                <a:off x="3044" y="2442"/>
                <a:ext cx="22" cy="72"/>
              </a:xfrm>
              <a:custGeom>
                <a:avLst/>
                <a:gdLst>
                  <a:gd name="T0" fmla="*/ 3 w 22"/>
                  <a:gd name="T1" fmla="*/ 0 h 72"/>
                  <a:gd name="T2" fmla="*/ 3 w 22"/>
                  <a:gd name="T3" fmla="*/ 0 h 72"/>
                  <a:gd name="T4" fmla="*/ 7 w 22"/>
                  <a:gd name="T5" fmla="*/ 0 h 72"/>
                  <a:gd name="T6" fmla="*/ 7 w 22"/>
                  <a:gd name="T7" fmla="*/ 0 h 72"/>
                  <a:gd name="T8" fmla="*/ 11 w 22"/>
                  <a:gd name="T9" fmla="*/ 0 h 72"/>
                  <a:gd name="T10" fmla="*/ 14 w 22"/>
                  <a:gd name="T11" fmla="*/ 0 h 72"/>
                  <a:gd name="T12" fmla="*/ 18 w 22"/>
                  <a:gd name="T13" fmla="*/ 0 h 72"/>
                  <a:gd name="T14" fmla="*/ 18 w 22"/>
                  <a:gd name="T15" fmla="*/ 3 h 72"/>
                  <a:gd name="T16" fmla="*/ 18 w 22"/>
                  <a:gd name="T17" fmla="*/ 3 h 72"/>
                  <a:gd name="T18" fmla="*/ 18 w 22"/>
                  <a:gd name="T19" fmla="*/ 7 h 72"/>
                  <a:gd name="T20" fmla="*/ 22 w 22"/>
                  <a:gd name="T21" fmla="*/ 10 h 72"/>
                  <a:gd name="T22" fmla="*/ 22 w 22"/>
                  <a:gd name="T23" fmla="*/ 14 h 72"/>
                  <a:gd name="T24" fmla="*/ 22 w 22"/>
                  <a:gd name="T25" fmla="*/ 18 h 72"/>
                  <a:gd name="T26" fmla="*/ 22 w 22"/>
                  <a:gd name="T27" fmla="*/ 21 h 72"/>
                  <a:gd name="T28" fmla="*/ 22 w 22"/>
                  <a:gd name="T29" fmla="*/ 29 h 72"/>
                  <a:gd name="T30" fmla="*/ 22 w 22"/>
                  <a:gd name="T31" fmla="*/ 32 h 72"/>
                  <a:gd name="T32" fmla="*/ 22 w 22"/>
                  <a:gd name="T33" fmla="*/ 36 h 72"/>
                  <a:gd name="T34" fmla="*/ 22 w 22"/>
                  <a:gd name="T35" fmla="*/ 43 h 72"/>
                  <a:gd name="T36" fmla="*/ 22 w 22"/>
                  <a:gd name="T37" fmla="*/ 47 h 72"/>
                  <a:gd name="T38" fmla="*/ 22 w 22"/>
                  <a:gd name="T39" fmla="*/ 54 h 72"/>
                  <a:gd name="T40" fmla="*/ 22 w 22"/>
                  <a:gd name="T41" fmla="*/ 58 h 72"/>
                  <a:gd name="T42" fmla="*/ 18 w 22"/>
                  <a:gd name="T43" fmla="*/ 61 h 72"/>
                  <a:gd name="T44" fmla="*/ 18 w 22"/>
                  <a:gd name="T45" fmla="*/ 65 h 72"/>
                  <a:gd name="T46" fmla="*/ 18 w 22"/>
                  <a:gd name="T47" fmla="*/ 68 h 72"/>
                  <a:gd name="T48" fmla="*/ 18 w 22"/>
                  <a:gd name="T49" fmla="*/ 72 h 72"/>
                  <a:gd name="T50" fmla="*/ 18 w 22"/>
                  <a:gd name="T51" fmla="*/ 72 h 72"/>
                  <a:gd name="T52" fmla="*/ 18 w 22"/>
                  <a:gd name="T53" fmla="*/ 72 h 72"/>
                  <a:gd name="T54" fmla="*/ 0 w 22"/>
                  <a:gd name="T55" fmla="*/ 18 h 72"/>
                  <a:gd name="T56" fmla="*/ 3 w 22"/>
                  <a:gd name="T57" fmla="*/ 0 h 72"/>
                  <a:gd name="T58" fmla="*/ 3 w 22"/>
                  <a:gd name="T59" fmla="*/ 0 h 7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2"/>
                  <a:gd name="T91" fmla="*/ 0 h 72"/>
                  <a:gd name="T92" fmla="*/ 22 w 22"/>
                  <a:gd name="T93" fmla="*/ 72 h 72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2" h="72">
                    <a:moveTo>
                      <a:pt x="3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18" y="3"/>
                    </a:lnTo>
                    <a:lnTo>
                      <a:pt x="18" y="7"/>
                    </a:lnTo>
                    <a:lnTo>
                      <a:pt x="22" y="10"/>
                    </a:lnTo>
                    <a:lnTo>
                      <a:pt x="22" y="14"/>
                    </a:lnTo>
                    <a:lnTo>
                      <a:pt x="22" y="18"/>
                    </a:lnTo>
                    <a:lnTo>
                      <a:pt x="22" y="21"/>
                    </a:lnTo>
                    <a:lnTo>
                      <a:pt x="22" y="29"/>
                    </a:lnTo>
                    <a:lnTo>
                      <a:pt x="22" y="32"/>
                    </a:lnTo>
                    <a:lnTo>
                      <a:pt x="22" y="36"/>
                    </a:lnTo>
                    <a:lnTo>
                      <a:pt x="22" y="43"/>
                    </a:lnTo>
                    <a:lnTo>
                      <a:pt x="22" y="47"/>
                    </a:lnTo>
                    <a:lnTo>
                      <a:pt x="22" y="54"/>
                    </a:lnTo>
                    <a:lnTo>
                      <a:pt x="22" y="58"/>
                    </a:lnTo>
                    <a:lnTo>
                      <a:pt x="18" y="61"/>
                    </a:lnTo>
                    <a:lnTo>
                      <a:pt x="18" y="65"/>
                    </a:lnTo>
                    <a:lnTo>
                      <a:pt x="18" y="68"/>
                    </a:lnTo>
                    <a:lnTo>
                      <a:pt x="18" y="72"/>
                    </a:lnTo>
                    <a:lnTo>
                      <a:pt x="0" y="1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366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73" name="Freeform 127"/>
              <p:cNvSpPr>
                <a:spLocks/>
              </p:cNvSpPr>
              <p:nvPr/>
            </p:nvSpPr>
            <p:spPr bwMode="auto">
              <a:xfrm>
                <a:off x="3502" y="2442"/>
                <a:ext cx="22" cy="61"/>
              </a:xfrm>
              <a:custGeom>
                <a:avLst/>
                <a:gdLst>
                  <a:gd name="T0" fmla="*/ 22 w 22"/>
                  <a:gd name="T1" fmla="*/ 0 h 61"/>
                  <a:gd name="T2" fmla="*/ 0 w 22"/>
                  <a:gd name="T3" fmla="*/ 10 h 61"/>
                  <a:gd name="T4" fmla="*/ 7 w 22"/>
                  <a:gd name="T5" fmla="*/ 61 h 61"/>
                  <a:gd name="T6" fmla="*/ 18 w 22"/>
                  <a:gd name="T7" fmla="*/ 25 h 61"/>
                  <a:gd name="T8" fmla="*/ 22 w 22"/>
                  <a:gd name="T9" fmla="*/ 0 h 61"/>
                  <a:gd name="T10" fmla="*/ 22 w 22"/>
                  <a:gd name="T11" fmla="*/ 0 h 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"/>
                  <a:gd name="T19" fmla="*/ 0 h 61"/>
                  <a:gd name="T20" fmla="*/ 22 w 22"/>
                  <a:gd name="T21" fmla="*/ 61 h 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" h="61">
                    <a:moveTo>
                      <a:pt x="22" y="0"/>
                    </a:moveTo>
                    <a:lnTo>
                      <a:pt x="0" y="10"/>
                    </a:lnTo>
                    <a:lnTo>
                      <a:pt x="7" y="61"/>
                    </a:lnTo>
                    <a:lnTo>
                      <a:pt x="18" y="2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366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74" name="Freeform 128"/>
              <p:cNvSpPr>
                <a:spLocks/>
              </p:cNvSpPr>
              <p:nvPr/>
            </p:nvSpPr>
            <p:spPr bwMode="auto">
              <a:xfrm>
                <a:off x="3146" y="2568"/>
                <a:ext cx="218" cy="22"/>
              </a:xfrm>
              <a:custGeom>
                <a:avLst/>
                <a:gdLst>
                  <a:gd name="T0" fmla="*/ 32 w 218"/>
                  <a:gd name="T1" fmla="*/ 0 h 22"/>
                  <a:gd name="T2" fmla="*/ 0 w 218"/>
                  <a:gd name="T3" fmla="*/ 0 h 22"/>
                  <a:gd name="T4" fmla="*/ 61 w 218"/>
                  <a:gd name="T5" fmla="*/ 22 h 22"/>
                  <a:gd name="T6" fmla="*/ 218 w 218"/>
                  <a:gd name="T7" fmla="*/ 22 h 22"/>
                  <a:gd name="T8" fmla="*/ 171 w 218"/>
                  <a:gd name="T9" fmla="*/ 11 h 22"/>
                  <a:gd name="T10" fmla="*/ 32 w 218"/>
                  <a:gd name="T11" fmla="*/ 0 h 22"/>
                  <a:gd name="T12" fmla="*/ 32 w 218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8"/>
                  <a:gd name="T22" fmla="*/ 0 h 22"/>
                  <a:gd name="T23" fmla="*/ 218 w 218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8" h="22">
                    <a:moveTo>
                      <a:pt x="32" y="0"/>
                    </a:moveTo>
                    <a:lnTo>
                      <a:pt x="0" y="0"/>
                    </a:lnTo>
                    <a:lnTo>
                      <a:pt x="61" y="22"/>
                    </a:lnTo>
                    <a:lnTo>
                      <a:pt x="218" y="22"/>
                    </a:lnTo>
                    <a:lnTo>
                      <a:pt x="171" y="1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A394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75" name="Freeform 129"/>
              <p:cNvSpPr>
                <a:spLocks/>
              </p:cNvSpPr>
              <p:nvPr/>
            </p:nvSpPr>
            <p:spPr bwMode="auto">
              <a:xfrm>
                <a:off x="3160" y="2565"/>
                <a:ext cx="208" cy="21"/>
              </a:xfrm>
              <a:custGeom>
                <a:avLst/>
                <a:gdLst>
                  <a:gd name="T0" fmla="*/ 0 w 208"/>
                  <a:gd name="T1" fmla="*/ 0 h 21"/>
                  <a:gd name="T2" fmla="*/ 128 w 208"/>
                  <a:gd name="T3" fmla="*/ 3 h 21"/>
                  <a:gd name="T4" fmla="*/ 208 w 208"/>
                  <a:gd name="T5" fmla="*/ 21 h 21"/>
                  <a:gd name="T6" fmla="*/ 51 w 208"/>
                  <a:gd name="T7" fmla="*/ 21 h 21"/>
                  <a:gd name="T8" fmla="*/ 0 w 208"/>
                  <a:gd name="T9" fmla="*/ 0 h 21"/>
                  <a:gd name="T10" fmla="*/ 0 w 208"/>
                  <a:gd name="T11" fmla="*/ 0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8"/>
                  <a:gd name="T19" fmla="*/ 0 h 21"/>
                  <a:gd name="T20" fmla="*/ 208 w 208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8" h="21">
                    <a:moveTo>
                      <a:pt x="0" y="0"/>
                    </a:moveTo>
                    <a:lnTo>
                      <a:pt x="128" y="3"/>
                    </a:lnTo>
                    <a:lnTo>
                      <a:pt x="208" y="21"/>
                    </a:lnTo>
                    <a:lnTo>
                      <a:pt x="51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7" name="Group 130"/>
          <p:cNvGrpSpPr>
            <a:grpSpLocks/>
          </p:cNvGrpSpPr>
          <p:nvPr/>
        </p:nvGrpSpPr>
        <p:grpSpPr bwMode="auto">
          <a:xfrm>
            <a:off x="3086100" y="4843463"/>
            <a:ext cx="306388" cy="290512"/>
            <a:chOff x="1944" y="3051"/>
            <a:chExt cx="193" cy="183"/>
          </a:xfrm>
        </p:grpSpPr>
        <p:sp>
          <p:nvSpPr>
            <p:cNvPr id="22555" name="Rectangle 131"/>
            <p:cNvSpPr>
              <a:spLocks noChangeArrowheads="1"/>
            </p:cNvSpPr>
            <p:nvPr/>
          </p:nvSpPr>
          <p:spPr bwMode="auto">
            <a:xfrm>
              <a:off x="1944" y="3051"/>
              <a:ext cx="95" cy="4"/>
            </a:xfrm>
            <a:prstGeom prst="rect">
              <a:avLst/>
            </a:prstGeom>
            <a:solidFill>
              <a:srgbClr val="7F7F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2556" name="Rectangle 132"/>
            <p:cNvSpPr>
              <a:spLocks noChangeArrowheads="1"/>
            </p:cNvSpPr>
            <p:nvPr/>
          </p:nvSpPr>
          <p:spPr bwMode="auto">
            <a:xfrm>
              <a:off x="2056" y="3221"/>
              <a:ext cx="68" cy="5"/>
            </a:xfrm>
            <a:prstGeom prst="rect">
              <a:avLst/>
            </a:prstGeom>
            <a:solidFill>
              <a:srgbClr val="7F7F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2557" name="Rectangle 133"/>
            <p:cNvSpPr>
              <a:spLocks noChangeArrowheads="1"/>
            </p:cNvSpPr>
            <p:nvPr/>
          </p:nvSpPr>
          <p:spPr bwMode="auto">
            <a:xfrm>
              <a:off x="2043" y="3230"/>
              <a:ext cx="94" cy="4"/>
            </a:xfrm>
            <a:prstGeom prst="rect">
              <a:avLst/>
            </a:prstGeom>
            <a:solidFill>
              <a:srgbClr val="7F7F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" name="Group 134"/>
          <p:cNvGrpSpPr>
            <a:grpSpLocks/>
          </p:cNvGrpSpPr>
          <p:nvPr/>
        </p:nvGrpSpPr>
        <p:grpSpPr bwMode="auto">
          <a:xfrm>
            <a:off x="7239000" y="4800600"/>
            <a:ext cx="1676400" cy="1671638"/>
            <a:chOff x="4560" y="3024"/>
            <a:chExt cx="1056" cy="1053"/>
          </a:xfrm>
        </p:grpSpPr>
        <p:sp>
          <p:nvSpPr>
            <p:cNvPr id="47239" name="Text Box 135"/>
            <p:cNvSpPr txBox="1">
              <a:spLocks noChangeArrowheads="1"/>
            </p:cNvSpPr>
            <p:nvPr/>
          </p:nvSpPr>
          <p:spPr bwMode="auto">
            <a:xfrm>
              <a:off x="4560" y="3590"/>
              <a:ext cx="1056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Selamat</a:t>
              </a:r>
              <a:r>
                <a:rPr lang="en-US" sz="18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Bergabung</a:t>
              </a:r>
              <a:r>
                <a:rPr lang="en-US" sz="18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!</a:t>
              </a:r>
              <a:endParaRPr lang="en-GB" sz="1800" b="1" dirty="0" smtClean="0">
                <a:solidFill>
                  <a:srgbClr val="FFFFFF"/>
                </a:solidFill>
                <a:latin typeface="Cambria"/>
                <a:cs typeface="Cambria"/>
              </a:endParaRPr>
            </a:p>
          </p:txBody>
        </p:sp>
        <p:pic>
          <p:nvPicPr>
            <p:cNvPr id="22554" name="Picture 136" descr="pe01846_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560" y="3024"/>
              <a:ext cx="1012" cy="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37"/>
          <p:cNvGrpSpPr>
            <a:grpSpLocks/>
          </p:cNvGrpSpPr>
          <p:nvPr/>
        </p:nvGrpSpPr>
        <p:grpSpPr bwMode="auto">
          <a:xfrm>
            <a:off x="2743200" y="4495800"/>
            <a:ext cx="1828800" cy="1787525"/>
            <a:chOff x="1728" y="2832"/>
            <a:chExt cx="1152" cy="1126"/>
          </a:xfrm>
        </p:grpSpPr>
        <p:sp>
          <p:nvSpPr>
            <p:cNvPr id="47242" name="Text Box 138"/>
            <p:cNvSpPr txBox="1">
              <a:spLocks noChangeArrowheads="1"/>
            </p:cNvSpPr>
            <p:nvPr/>
          </p:nvSpPr>
          <p:spPr bwMode="auto">
            <a:xfrm>
              <a:off x="1728" y="3689"/>
              <a:ext cx="115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Tes</a:t>
              </a:r>
              <a:r>
                <a:rPr lang="en-US" sz="18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Kesehatan</a:t>
              </a:r>
              <a:endParaRPr lang="en-GB" sz="1800" b="1" dirty="0" smtClean="0">
                <a:solidFill>
                  <a:srgbClr val="FFFFFF"/>
                </a:solidFill>
                <a:latin typeface="Cambria"/>
                <a:cs typeface="Cambria"/>
              </a:endParaRPr>
            </a:p>
          </p:txBody>
        </p:sp>
        <p:pic>
          <p:nvPicPr>
            <p:cNvPr id="22552" name="Picture 139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824" y="2832"/>
              <a:ext cx="960" cy="86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</p:grpSp>
      <p:grpSp>
        <p:nvGrpSpPr>
          <p:cNvPr id="10" name="Group 140"/>
          <p:cNvGrpSpPr>
            <a:grpSpLocks/>
          </p:cNvGrpSpPr>
          <p:nvPr/>
        </p:nvGrpSpPr>
        <p:grpSpPr bwMode="auto">
          <a:xfrm>
            <a:off x="4648200" y="4487863"/>
            <a:ext cx="2438400" cy="1989137"/>
            <a:chOff x="2928" y="2827"/>
            <a:chExt cx="1536" cy="1253"/>
          </a:xfrm>
        </p:grpSpPr>
        <p:sp>
          <p:nvSpPr>
            <p:cNvPr id="47245" name="Text Box 141"/>
            <p:cNvSpPr txBox="1">
              <a:spLocks noChangeArrowheads="1"/>
            </p:cNvSpPr>
            <p:nvPr/>
          </p:nvSpPr>
          <p:spPr bwMode="auto">
            <a:xfrm>
              <a:off x="2928" y="3590"/>
              <a:ext cx="153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Orientasi</a:t>
              </a:r>
              <a:r>
                <a:rPr lang="en-US" sz="18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Karyawan</a:t>
              </a:r>
              <a:r>
                <a:rPr lang="en-US" sz="18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Baru</a:t>
              </a:r>
              <a:endParaRPr lang="en-GB" sz="1800" b="1" dirty="0" smtClean="0">
                <a:solidFill>
                  <a:srgbClr val="FFFFFF"/>
                </a:solidFill>
                <a:latin typeface="Cambria"/>
                <a:cs typeface="Cambria"/>
              </a:endParaRPr>
            </a:p>
          </p:txBody>
        </p:sp>
        <p:pic>
          <p:nvPicPr>
            <p:cNvPr id="22550" name="Picture 14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216" y="2827"/>
              <a:ext cx="864" cy="82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</p:grpSp>
      <p:grpSp>
        <p:nvGrpSpPr>
          <p:cNvPr id="11" name="Group 143"/>
          <p:cNvGrpSpPr>
            <a:grpSpLocks/>
          </p:cNvGrpSpPr>
          <p:nvPr/>
        </p:nvGrpSpPr>
        <p:grpSpPr bwMode="auto">
          <a:xfrm>
            <a:off x="0" y="4419600"/>
            <a:ext cx="2438400" cy="1706563"/>
            <a:chOff x="0" y="2784"/>
            <a:chExt cx="1536" cy="1075"/>
          </a:xfrm>
        </p:grpSpPr>
        <p:sp>
          <p:nvSpPr>
            <p:cNvPr id="47248" name="Text Box 144"/>
            <p:cNvSpPr txBox="1">
              <a:spLocks noChangeArrowheads="1"/>
            </p:cNvSpPr>
            <p:nvPr/>
          </p:nvSpPr>
          <p:spPr bwMode="auto">
            <a:xfrm>
              <a:off x="0" y="3590"/>
              <a:ext cx="15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dist="29783" dir="1514402" algn="ctr" rotWithShape="0">
                <a:srgbClr val="000000">
                  <a:alpha val="74998"/>
                </a:srgbClr>
              </a:outerShdw>
            </a:effec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Wawancara</a:t>
              </a:r>
              <a:r>
                <a:rPr lang="en-US" sz="18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r>
                <a:rPr lang="en-US" sz="1800" b="1" dirty="0" err="1" smtClean="0">
                  <a:solidFill>
                    <a:srgbClr val="FFFFFF"/>
                  </a:solidFill>
                  <a:latin typeface="Cambria"/>
                  <a:cs typeface="Cambria"/>
                </a:rPr>
                <a:t>Direksi</a:t>
              </a:r>
              <a:r>
                <a:rPr lang="en-US" sz="1800" b="1" dirty="0" smtClean="0">
                  <a:solidFill>
                    <a:srgbClr val="FFFFFF"/>
                  </a:solidFill>
                  <a:latin typeface="Cambria"/>
                  <a:cs typeface="Cambria"/>
                </a:rPr>
                <a:t> </a:t>
              </a:r>
              <a:endParaRPr lang="en-GB" sz="1800" b="1" dirty="0" smtClean="0">
                <a:solidFill>
                  <a:srgbClr val="FFFFFF"/>
                </a:solidFill>
                <a:latin typeface="Cambria"/>
                <a:cs typeface="Cambria"/>
              </a:endParaRPr>
            </a:p>
          </p:txBody>
        </p:sp>
        <p:pic>
          <p:nvPicPr>
            <p:cNvPr id="22548" name="Picture 145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44" y="2784"/>
              <a:ext cx="1200" cy="84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</p:grpSp>
      <p:sp>
        <p:nvSpPr>
          <p:cNvPr id="47250" name="AutoShape 146"/>
          <p:cNvSpPr>
            <a:spLocks noChangeArrowheads="1"/>
          </p:cNvSpPr>
          <p:nvPr/>
        </p:nvSpPr>
        <p:spPr bwMode="auto">
          <a:xfrm>
            <a:off x="6858000" y="1905000"/>
            <a:ext cx="457200" cy="1143000"/>
          </a:xfrm>
          <a:prstGeom prst="lef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0000CC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251" name="AutoShape 147"/>
          <p:cNvSpPr>
            <a:spLocks noChangeArrowheads="1"/>
          </p:cNvSpPr>
          <p:nvPr/>
        </p:nvSpPr>
        <p:spPr bwMode="auto">
          <a:xfrm>
            <a:off x="4572000" y="1905000"/>
            <a:ext cx="457200" cy="1143000"/>
          </a:xfrm>
          <a:prstGeom prst="lef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0000CC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252" name="AutoShape 148"/>
          <p:cNvSpPr>
            <a:spLocks noChangeArrowheads="1"/>
          </p:cNvSpPr>
          <p:nvPr/>
        </p:nvSpPr>
        <p:spPr bwMode="auto">
          <a:xfrm>
            <a:off x="2224088" y="1905000"/>
            <a:ext cx="457200" cy="1143000"/>
          </a:xfrm>
          <a:prstGeom prst="lef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0000CC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253" name="AutoShape 149"/>
          <p:cNvSpPr>
            <a:spLocks noChangeArrowheads="1"/>
          </p:cNvSpPr>
          <p:nvPr/>
        </p:nvSpPr>
        <p:spPr bwMode="auto">
          <a:xfrm rot="-5479167">
            <a:off x="841375" y="3275013"/>
            <a:ext cx="685800" cy="1143000"/>
          </a:xfrm>
          <a:prstGeom prst="lef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254" name="AutoShape 150"/>
          <p:cNvSpPr>
            <a:spLocks noChangeArrowheads="1"/>
          </p:cNvSpPr>
          <p:nvPr/>
        </p:nvSpPr>
        <p:spPr bwMode="auto">
          <a:xfrm flipH="1">
            <a:off x="2286000" y="4800600"/>
            <a:ext cx="457200" cy="1143000"/>
          </a:xfrm>
          <a:prstGeom prst="lef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0000CC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255" name="AutoShape 151"/>
          <p:cNvSpPr>
            <a:spLocks noChangeArrowheads="1"/>
          </p:cNvSpPr>
          <p:nvPr/>
        </p:nvSpPr>
        <p:spPr bwMode="auto">
          <a:xfrm flipH="1">
            <a:off x="4491038" y="4800600"/>
            <a:ext cx="457200" cy="1143000"/>
          </a:xfrm>
          <a:prstGeom prst="lef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0000CC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256" name="AutoShape 152"/>
          <p:cNvSpPr>
            <a:spLocks noChangeArrowheads="1"/>
          </p:cNvSpPr>
          <p:nvPr/>
        </p:nvSpPr>
        <p:spPr bwMode="auto">
          <a:xfrm flipH="1">
            <a:off x="6629400" y="4876800"/>
            <a:ext cx="457200" cy="1143000"/>
          </a:xfrm>
          <a:prstGeom prst="lef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0000CC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546" name="Title 2"/>
          <p:cNvSpPr txBox="1">
            <a:spLocks/>
          </p:cNvSpPr>
          <p:nvPr/>
        </p:nvSpPr>
        <p:spPr bwMode="auto">
          <a:xfrm>
            <a:off x="550863" y="436563"/>
            <a:ext cx="8042275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000" dirty="0">
                <a:solidFill>
                  <a:srgbClr val="FFFF00"/>
                </a:solidFill>
              </a:rPr>
              <a:t>TAHAPAN </a:t>
            </a:r>
            <a:r>
              <a:rPr lang="en-US" sz="4000" dirty="0" smtClean="0">
                <a:solidFill>
                  <a:srgbClr val="FFFF00"/>
                </a:solidFill>
              </a:rPr>
              <a:t>SELEKSI </a:t>
            </a:r>
            <a:r>
              <a:rPr lang="en-US" sz="4000" dirty="0">
                <a:solidFill>
                  <a:srgbClr val="FFFF00"/>
                </a:solidFill>
              </a:rPr>
              <a:t>KERJA</a:t>
            </a:r>
          </a:p>
          <a:p>
            <a:pPr algn="ctr"/>
            <a:r>
              <a:rPr lang="en-US" sz="2000" dirty="0">
                <a:solidFill>
                  <a:srgbClr val="FFFF00"/>
                </a:solidFill>
              </a:rPr>
              <a:t>(</a:t>
            </a:r>
            <a:r>
              <a:rPr lang="en-US" sz="2000" dirty="0" err="1">
                <a:solidFill>
                  <a:srgbClr val="FFFF00"/>
                </a:solidFill>
              </a:rPr>
              <a:t>Mardianto</a:t>
            </a:r>
            <a:r>
              <a:rPr lang="en-US" sz="2000" dirty="0">
                <a:solidFill>
                  <a:srgbClr val="FFFF00"/>
                </a:solidFill>
              </a:rPr>
              <a:t>, 2007)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47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500"/>
                                        <p:tgtEl>
                                          <p:spTgt spid="47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500"/>
                                        <p:tgtEl>
                                          <p:spTgt spid="47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47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47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47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6" dur="500"/>
                                        <p:tgtEl>
                                          <p:spTgt spid="47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50" grpId="0" animBg="1"/>
      <p:bldP spid="47251" grpId="0" animBg="1"/>
      <p:bldP spid="47252" grpId="0" animBg="1"/>
      <p:bldP spid="47253" grpId="0" animBg="1"/>
      <p:bldP spid="47254" grpId="0" animBg="1"/>
      <p:bldP spid="47255" grpId="0" animBg="1"/>
      <p:bldP spid="472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743200"/>
            <a:ext cx="8382000" cy="304800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d-ID" sz="4400" dirty="0" smtClean="0">
                <a:latin typeface="Calibri" pitchFamily="34" charset="0"/>
                <a:cs typeface="Calibri" pitchFamily="34" charset="0"/>
              </a:rPr>
              <a:t>SADAR 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DIRI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4400" dirty="0" smtClean="0">
                <a:latin typeface="Calibri" pitchFamily="34" charset="0"/>
                <a:cs typeface="Calibri" pitchFamily="34" charset="0"/>
              </a:rPr>
              <a:t>PERSIAPAN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id-ID" sz="4400" dirty="0" smtClean="0">
                <a:latin typeface="Calibri" pitchFamily="34" charset="0"/>
                <a:cs typeface="Calibri" pitchFamily="34" charset="0"/>
              </a:rPr>
              <a:t>PELAKSANAAN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4400" dirty="0" smtClean="0">
                <a:latin typeface="Calibri" pitchFamily="34" charset="0"/>
                <a:cs typeface="Calibri" pitchFamily="34" charset="0"/>
              </a:rPr>
              <a:t>EVALUASI DAN FOLLOW UP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d-ID" sz="4400" b="1" dirty="0" smtClean="0">
                <a:solidFill>
                  <a:schemeClr val="tx1"/>
                </a:solidFill>
              </a:rPr>
              <a:t>Kunci sukses menghadapi</a:t>
            </a:r>
            <a:r>
              <a:rPr lang="id-ID" sz="4400" b="1" dirty="0" smtClean="0">
                <a:solidFill>
                  <a:srgbClr val="FFFF00"/>
                </a:solidFill>
              </a:rPr>
              <a:t> </a:t>
            </a:r>
            <a:r>
              <a:rPr lang="id-ID" sz="7200" b="1" dirty="0" smtClean="0">
                <a:solidFill>
                  <a:srgbClr val="FFFF00"/>
                </a:solidFill>
              </a:rPr>
              <a:t>PSIKOTES</a:t>
            </a:r>
            <a:endParaRPr lang="en-US" sz="72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125" indent="-365125">
              <a:defRPr/>
            </a:pPr>
            <a:r>
              <a:rPr lang="en-US" sz="3800" b="1" dirty="0" smtClean="0">
                <a:solidFill>
                  <a:srgbClr val="FFFF00"/>
                </a:solidFill>
              </a:rPr>
              <a:t>SADARI</a:t>
            </a:r>
            <a:r>
              <a:rPr lang="en-US" sz="2800" dirty="0" smtClean="0"/>
              <a:t> </a:t>
            </a:r>
            <a:r>
              <a:rPr lang="id-ID" sz="2800" dirty="0" smtClean="0"/>
              <a:t>:</a:t>
            </a:r>
          </a:p>
          <a:p>
            <a:pPr marL="822960" lvl="1" indent="-457200">
              <a:buFont typeface="+mj-lt"/>
              <a:buAutoNum type="alphaLcPeriod"/>
              <a:defRPr/>
            </a:pPr>
            <a:r>
              <a:rPr lang="id-ID" sz="3300" dirty="0" smtClean="0"/>
              <a:t>Visi dan misi hidup</a:t>
            </a:r>
          </a:p>
          <a:p>
            <a:pPr marL="822960" lvl="1" indent="-457200">
              <a:buFont typeface="+mj-lt"/>
              <a:buAutoNum type="alphaLcPeriod"/>
              <a:defRPr/>
            </a:pPr>
            <a:r>
              <a:rPr lang="en-US" sz="3300" dirty="0" err="1" smtClean="0">
                <a:solidFill>
                  <a:srgbClr val="FFFF00"/>
                </a:solidFill>
              </a:rPr>
              <a:t>Kelebihan</a:t>
            </a:r>
            <a:r>
              <a:rPr lang="en-US" sz="3300" dirty="0" smtClean="0"/>
              <a:t> </a:t>
            </a:r>
            <a:r>
              <a:rPr lang="en-US" sz="3300" dirty="0" err="1" smtClean="0"/>
              <a:t>dan</a:t>
            </a:r>
            <a:r>
              <a:rPr lang="en-US" sz="3300" dirty="0" smtClean="0"/>
              <a:t> </a:t>
            </a:r>
            <a:r>
              <a:rPr lang="en-US" sz="3300" dirty="0" err="1" smtClean="0">
                <a:solidFill>
                  <a:srgbClr val="FFFF00"/>
                </a:solidFill>
              </a:rPr>
              <a:t>kekurangan</a:t>
            </a:r>
            <a:r>
              <a:rPr lang="en-US" sz="3300" dirty="0" smtClean="0">
                <a:solidFill>
                  <a:srgbClr val="FFFF00"/>
                </a:solidFill>
              </a:rPr>
              <a:t> </a:t>
            </a:r>
            <a:r>
              <a:rPr lang="id-ID" sz="3300" dirty="0" smtClean="0">
                <a:solidFill>
                  <a:srgbClr val="FFFF00"/>
                </a:solidFill>
              </a:rPr>
              <a:t>:</a:t>
            </a:r>
            <a:endParaRPr lang="en-US" sz="3300" dirty="0" smtClean="0"/>
          </a:p>
          <a:p>
            <a:pPr marL="822325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PERSONAL</a:t>
            </a:r>
            <a:r>
              <a:rPr lang="en-US" sz="2400" i="1" dirty="0" smtClean="0"/>
              <a:t> (spiritual</a:t>
            </a:r>
            <a:r>
              <a:rPr lang="id-ID" sz="2400" i="1" dirty="0" smtClean="0"/>
              <a:t>,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intelektual</a:t>
            </a:r>
            <a:r>
              <a:rPr lang="en-US" sz="2400" i="1" dirty="0" smtClean="0"/>
              <a:t>, </a:t>
            </a:r>
            <a:r>
              <a:rPr lang="id-ID" sz="2400" i="1" dirty="0" smtClean="0"/>
              <a:t>adversity, </a:t>
            </a:r>
            <a:r>
              <a:rPr lang="en-US" sz="2400" i="1" dirty="0" err="1" smtClean="0"/>
              <a:t>emosi</a:t>
            </a:r>
            <a:r>
              <a:rPr lang="en-US" sz="2400" i="1" dirty="0" smtClean="0"/>
              <a:t>,</a:t>
            </a:r>
            <a:r>
              <a:rPr lang="id-ID" sz="2400" i="1" dirty="0" smtClean="0"/>
              <a:t> sosial,</a:t>
            </a:r>
            <a:r>
              <a:rPr lang="en-US" sz="2400" i="1" dirty="0" smtClean="0"/>
              <a:t> </a:t>
            </a:r>
            <a:r>
              <a:rPr lang="id-ID" sz="2400" i="1" dirty="0" smtClean="0"/>
              <a:t>fisik</a:t>
            </a:r>
            <a:r>
              <a:rPr lang="en-US" sz="2400" i="1" dirty="0" smtClean="0"/>
              <a:t>)</a:t>
            </a:r>
          </a:p>
          <a:p>
            <a:pPr marL="822325" lvl="2" indent="-457200"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PROFESIONAL 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pendidikan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pengalaman</a:t>
            </a:r>
            <a:r>
              <a:rPr lang="en-US" sz="2400" i="1" dirty="0" smtClean="0"/>
              <a:t>, skill </a:t>
            </a:r>
            <a:r>
              <a:rPr lang="en-US" sz="2400" i="1" dirty="0" err="1" smtClean="0"/>
              <a:t>khusus</a:t>
            </a:r>
            <a:r>
              <a:rPr lang="en-US" sz="2400" i="1" dirty="0" smtClean="0"/>
              <a:t>, training </a:t>
            </a:r>
            <a:r>
              <a:rPr lang="en-US" sz="2400" i="1" dirty="0" err="1" smtClean="0"/>
              <a:t>khusus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talenta</a:t>
            </a:r>
            <a:r>
              <a:rPr lang="en-US" sz="2400" i="1" dirty="0" smtClean="0"/>
              <a:t>)  </a:t>
            </a:r>
          </a:p>
          <a:p>
            <a:pPr marL="365125" indent="-365125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PETAKAN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yang </a:t>
            </a:r>
            <a:r>
              <a:rPr lang="id-ID" sz="2800" dirty="0" smtClean="0"/>
              <a:t>memiliki visi dan misi </a:t>
            </a:r>
            <a:r>
              <a:rPr lang="id-ID" sz="2800" b="1" dirty="0" smtClean="0">
                <a:solidFill>
                  <a:srgbClr val="FFFF00"/>
                </a:solidFill>
              </a:rPr>
              <a:t>COCOK</a:t>
            </a:r>
            <a:r>
              <a:rPr lang="id-ID" sz="2800" dirty="0" smtClean="0"/>
              <a:t>  dengan Visi, Misi, dan kelebihan kita</a:t>
            </a:r>
          </a:p>
          <a:p>
            <a:pPr marL="365125" indent="-365125">
              <a:defRPr/>
            </a:pPr>
            <a:r>
              <a:rPr lang="id-ID" sz="2800" b="1" dirty="0" smtClean="0">
                <a:solidFill>
                  <a:srgbClr val="FFFF00"/>
                </a:solidFill>
              </a:rPr>
              <a:t>MAAFKAN</a:t>
            </a:r>
            <a:r>
              <a:rPr lang="id-ID" sz="2800" dirty="0" smtClean="0"/>
              <a:t> semua hal yang menyakitkan, syukuri sebagai penambah kelebihan personal</a:t>
            </a:r>
          </a:p>
          <a:p>
            <a:pPr marL="365125" indent="-365125">
              <a:defRPr/>
            </a:pPr>
            <a:r>
              <a:rPr lang="id-ID" sz="2800" b="1" dirty="0" smtClean="0">
                <a:solidFill>
                  <a:srgbClr val="FFFF00"/>
                </a:solidFill>
              </a:rPr>
              <a:t>MOHON MAAF &amp; BERTAUBAT</a:t>
            </a:r>
            <a:r>
              <a:rPr lang="id-ID" sz="2800" dirty="0" smtClean="0"/>
              <a:t> terhadap semua perilaku negatif. </a:t>
            </a:r>
            <a:r>
              <a:rPr lang="id-ID" sz="2800" b="1" dirty="0" smtClean="0">
                <a:solidFill>
                  <a:srgbClr val="FFFF00"/>
                </a:solidFill>
              </a:rPr>
              <a:t>Ganti dengan perilaku positif</a:t>
            </a:r>
          </a:p>
          <a:p>
            <a:pPr marL="365125" indent="-365125">
              <a:defRPr/>
            </a:pPr>
            <a:r>
              <a:rPr lang="id-ID" sz="2800" b="1" dirty="0" smtClean="0">
                <a:solidFill>
                  <a:srgbClr val="FFFF00"/>
                </a:solidFill>
              </a:rPr>
              <a:t>IKHLASKAN</a:t>
            </a:r>
            <a:r>
              <a:rPr lang="id-ID" sz="2800" dirty="0" smtClean="0"/>
              <a:t> semua sikap dan perilaku positif</a:t>
            </a:r>
          </a:p>
          <a:p>
            <a:pPr marL="365125" indent="-365125">
              <a:defRPr/>
            </a:pPr>
            <a:endParaRPr lang="id-ID" sz="2800" dirty="0" smtClean="0"/>
          </a:p>
          <a:p>
            <a:pPr marL="365125" indent="-365125">
              <a:defRPr/>
            </a:pPr>
            <a:endParaRPr lang="id-ID" sz="2800" dirty="0" smtClean="0"/>
          </a:p>
          <a:p>
            <a:pPr marL="365125" indent="-365125">
              <a:defRPr/>
            </a:pPr>
            <a:endParaRPr lang="en-US" sz="2800" dirty="0" smtClean="0"/>
          </a:p>
          <a:p>
            <a:pPr marL="0" indent="0">
              <a:buNone/>
              <a:defRPr/>
            </a:pPr>
            <a:endParaRPr lang="en-US" sz="2800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1</a:t>
            </a:r>
            <a:r>
              <a:rPr lang="id-ID" dirty="0" smtClean="0">
                <a:solidFill>
                  <a:srgbClr val="FFFF00"/>
                </a:solidFill>
              </a:rPr>
              <a:t>. </a:t>
            </a:r>
            <a:r>
              <a:rPr lang="id-ID" b="1" dirty="0" smtClean="0">
                <a:solidFill>
                  <a:srgbClr val="FFFF00"/>
                </a:solidFill>
              </a:rPr>
              <a:t>SADAR DIRI</a:t>
            </a:r>
            <a:endParaRPr lang="id-ID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229600" cy="45720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id-ID" sz="32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d-ID" sz="3200" dirty="0" smtClean="0">
                <a:latin typeface="Calibri" pitchFamily="34" charset="0"/>
                <a:cs typeface="Calibri" pitchFamily="34" charset="0"/>
              </a:rPr>
              <a:t>Pahami </a:t>
            </a:r>
            <a:r>
              <a:rPr lang="id-ID" sz="3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LINGKUNGAN KERJA, ORGANISASI, </a:t>
            </a:r>
            <a:r>
              <a:rPr lang="en-US" sz="32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POSISI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apa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saja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bisa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kita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masuki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sesuai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analisis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sadar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diri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d-ID" sz="3200" dirty="0" smtClean="0">
                <a:latin typeface="Calibri" pitchFamily="34" charset="0"/>
                <a:cs typeface="Calibri" pitchFamily="34" charset="0"/>
              </a:rPr>
              <a:t>Pahami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segala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berkaitan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d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g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kondisi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lingkungan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budaya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organisasi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terkini</a:t>
            </a:r>
            <a:r>
              <a:rPr lang="id-ID" sz="3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d-ID" sz="3200" dirty="0" smtClean="0">
                <a:latin typeface="Calibri" pitchFamily="34" charset="0"/>
                <a:cs typeface="Calibri" pitchFamily="34" charset="0"/>
              </a:rPr>
              <a:t>Pahami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proses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seleksi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selalu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berubah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mengikuti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tuntutan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perkembangan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selalu</a:t>
            </a:r>
            <a:r>
              <a:rPr lang="en-US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berinteraksi</a:t>
            </a:r>
            <a:r>
              <a:rPr lang="en-US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d</a:t>
            </a:r>
            <a:r>
              <a:rPr lang="id-ID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</a:t>
            </a:r>
            <a:r>
              <a:rPr lang="en-US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pihak</a:t>
            </a:r>
            <a:r>
              <a:rPr lang="en-US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kompeten</a:t>
            </a:r>
            <a:r>
              <a:rPr lang="id-ID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.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PERSIAPAN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FF00"/>
                </a:solidFill>
              </a:rPr>
              <a:t>PERSIAPAN MENGHADAPI PSIKOTES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Rage Italic" pitchFamily="66" charset="0"/>
              <a:buNone/>
              <a:defRPr/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+mj-ea"/>
              <a:buAutoNum type="circleNumDbPlain"/>
              <a:defRPr/>
            </a:pPr>
            <a:r>
              <a:rPr lang="en-US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Persiapan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Fisik</a:t>
            </a:r>
            <a:endParaRPr lang="en-US" sz="360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712788" indent="-712788" eaLnBrk="1" fontAlgn="auto" hangingPunct="1">
              <a:spcAft>
                <a:spcPts val="0"/>
              </a:spcAft>
              <a:buFont typeface="+mj-ea"/>
              <a:buAutoNum type="circleNumDbPlain"/>
              <a:defRPr/>
            </a:pPr>
            <a:r>
              <a:rPr lang="en-US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Persiapan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Mental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906</TotalTime>
  <Words>804</Words>
  <Application>Microsoft PowerPoint</Application>
  <PresentationFormat>On-screen Show (4:3)</PresentationFormat>
  <Paragraphs>148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Paper</vt:lpstr>
      <vt:lpstr>Slide 1</vt:lpstr>
      <vt:lpstr>“Menemukan pekerjaan itu ... seperti menemukan JODOH” (Larasati, 2002)</vt:lpstr>
      <vt:lpstr>Bagaimana cara awal organisasi mengetahui bahwa anggota barunya adalah “JODOH” yang tepat ? </vt:lpstr>
      <vt:lpstr>Mengapa harus ada SELEKSI ?</vt:lpstr>
      <vt:lpstr>Slide 5</vt:lpstr>
      <vt:lpstr>Kunci sukses menghadapi PSIKOTES</vt:lpstr>
      <vt:lpstr>1. SADAR DIRI</vt:lpstr>
      <vt:lpstr>2. PERSIAPAN</vt:lpstr>
      <vt:lpstr>PERSIAPAN MENGHADAPI PSIKOTES</vt:lpstr>
      <vt:lpstr>PERSIAPAN FISIK</vt:lpstr>
      <vt:lpstr>PERSIAPAN MENTAL</vt:lpstr>
      <vt:lpstr>3. PELAKSANAAN</vt:lpstr>
      <vt:lpstr>PELAKSANAAN</vt:lpstr>
      <vt:lpstr>4. EVALUASI DAN FOLLOW UP</vt:lpstr>
      <vt:lpstr>BENTUK PSIKOTES</vt:lpstr>
      <vt:lpstr>PROFIL PELAMAR SUKSES</vt:lpstr>
      <vt:lpstr>THE TOP 10 QUALITIES  EMPLOYERS SEEK IN JOB CANDIDATES (2001) </vt:lpstr>
      <vt:lpstr>Top 10 Qualities and Skills Employers are Looking For (2015)</vt:lpstr>
      <vt:lpstr> KRITERIA UMUM YANG DICARI </vt:lpstr>
      <vt:lpstr>SELAMAT BERJUANG !!!, SEMOGA SUKSES</vt:lpstr>
    </vt:vector>
  </TitlesOfParts>
  <Company>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WAWANCARA SELEKSI</dc:title>
  <dc:creator>sus</dc:creator>
  <cp:lastModifiedBy>Administrator</cp:lastModifiedBy>
  <cp:revision>45</cp:revision>
  <dcterms:created xsi:type="dcterms:W3CDTF">2002-04-09T01:17:14Z</dcterms:created>
  <dcterms:modified xsi:type="dcterms:W3CDTF">2016-02-27T05:07:01Z</dcterms:modified>
</cp:coreProperties>
</file>