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73" r:id="rId3"/>
    <p:sldId id="285" r:id="rId4"/>
    <p:sldId id="257" r:id="rId5"/>
    <p:sldId id="274" r:id="rId6"/>
    <p:sldId id="258" r:id="rId7"/>
    <p:sldId id="259" r:id="rId8"/>
    <p:sldId id="260" r:id="rId9"/>
    <p:sldId id="270" r:id="rId10"/>
    <p:sldId id="261" r:id="rId11"/>
    <p:sldId id="262" r:id="rId12"/>
    <p:sldId id="286" r:id="rId13"/>
    <p:sldId id="275" r:id="rId14"/>
    <p:sldId id="264" r:id="rId15"/>
    <p:sldId id="263" r:id="rId16"/>
    <p:sldId id="280" r:id="rId17"/>
    <p:sldId id="271" r:id="rId18"/>
    <p:sldId id="266" r:id="rId19"/>
    <p:sldId id="267" r:id="rId20"/>
    <p:sldId id="268" r:id="rId21"/>
    <p:sldId id="276" r:id="rId22"/>
    <p:sldId id="278" r:id="rId23"/>
    <p:sldId id="279" r:id="rId24"/>
    <p:sldId id="281" r:id="rId25"/>
    <p:sldId id="282" r:id="rId26"/>
    <p:sldId id="277" r:id="rId27"/>
    <p:sldId id="272" r:id="rId28"/>
    <p:sldId id="284" r:id="rId29"/>
    <p:sldId id="269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2130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CD92D-94C1-4D95-B4AD-73B51EDEEEE6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9919D-60FC-4780-AF51-AD4D618C27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5899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63F8E1-51B0-48A9-95D8-CFA78FFDE149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8AF20A-AC91-4D22-9431-E959F8C5E86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5B1A59-1B7A-4E12-ACCD-681F21D2E5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7C994B-BD5F-40B7-827F-5EA18E00583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5A4B7-940F-4485-A409-1D72E0D04AD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579AF-5878-4E20-BBC3-24282797F5A0}" type="slidenum">
              <a:rPr lang="en-US"/>
              <a:pPr/>
              <a:t>25</a:t>
            </a:fld>
            <a:endParaRPr lang="en-US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8" y="4343361"/>
            <a:ext cx="5485765" cy="411393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2FC0E3-29E4-4E00-AC19-974200D74D9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2AFA-9BA3-4321-B8D8-576A683CF67E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E63F-316A-4C3E-8F2B-58258B60C7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8924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2AFA-9BA3-4321-B8D8-576A683CF67E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E63F-316A-4C3E-8F2B-58258B60C7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085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2AFA-9BA3-4321-B8D8-576A683CF67E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E63F-316A-4C3E-8F2B-58258B60C7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1844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2AFA-9BA3-4321-B8D8-576A683CF67E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E63F-316A-4C3E-8F2B-58258B60C7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381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2AFA-9BA3-4321-B8D8-576A683CF67E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E63F-316A-4C3E-8F2B-58258B60C7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978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2AFA-9BA3-4321-B8D8-576A683CF67E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E63F-316A-4C3E-8F2B-58258B60C7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291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2AFA-9BA3-4321-B8D8-576A683CF67E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E63F-316A-4C3E-8F2B-58258B60C7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114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2AFA-9BA3-4321-B8D8-576A683CF67E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E63F-316A-4C3E-8F2B-58258B60C7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009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2AFA-9BA3-4321-B8D8-576A683CF67E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E63F-316A-4C3E-8F2B-58258B60C7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517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2AFA-9BA3-4321-B8D8-576A683CF67E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E63F-316A-4C3E-8F2B-58258B60C7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510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2AFA-9BA3-4321-B8D8-576A683CF67E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E63F-316A-4C3E-8F2B-58258B60C7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316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42AFA-9BA3-4321-B8D8-576A683CF67E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8E63F-316A-4C3E-8F2B-58258B60C7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471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64904"/>
            <a:ext cx="9144000" cy="2763738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Arial Black" pitchFamily="34" charset="0"/>
              </a:rPr>
              <a:t>MENYIAPKAN DIRI </a:t>
            </a:r>
            <a:r>
              <a:rPr lang="en-US" sz="3200" b="1" dirty="0" smtClean="0">
                <a:solidFill>
                  <a:srgbClr val="0000CC"/>
                </a:solidFill>
                <a:latin typeface="Arial Black" pitchFamily="34" charset="0"/>
              </a:rPr>
              <a:t>UNTUK</a:t>
            </a:r>
            <a:r>
              <a:rPr lang="en-US" sz="3600" b="1" dirty="0" smtClean="0">
                <a:solidFill>
                  <a:srgbClr val="0000CC"/>
                </a:solidFill>
                <a:latin typeface="Arial Black" pitchFamily="34" charset="0"/>
              </a:rPr>
              <a:t> </a:t>
            </a:r>
            <a:br>
              <a:rPr lang="en-US" sz="3600" b="1" dirty="0" smtClean="0">
                <a:solidFill>
                  <a:srgbClr val="0000CC"/>
                </a:solidFill>
                <a:latin typeface="Arial Black" pitchFamily="34" charset="0"/>
              </a:rPr>
            </a:br>
            <a:r>
              <a:rPr lang="en-US" sz="3200" b="1" dirty="0" smtClean="0">
                <a:solidFill>
                  <a:srgbClr val="0000CC"/>
                </a:solidFill>
                <a:latin typeface="Arial Black" pitchFamily="34" charset="0"/>
              </a:rPr>
              <a:t>BERANI</a:t>
            </a:r>
            <a:r>
              <a:rPr lang="en-US" sz="3600" b="1" dirty="0" smtClean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en-US" b="1" dirty="0" smtClean="0">
                <a:solidFill>
                  <a:srgbClr val="0000CC"/>
                </a:solidFill>
                <a:latin typeface="Arial Black" pitchFamily="34" charset="0"/>
              </a:rPr>
              <a:t>BEKERJA</a:t>
            </a:r>
            <a:r>
              <a:rPr lang="en-US" sz="3600" b="1" dirty="0" smtClean="0">
                <a:solidFill>
                  <a:srgbClr val="0000CC"/>
                </a:solidFill>
                <a:latin typeface="Arial Black" pitchFamily="34" charset="0"/>
              </a:rPr>
              <a:t> &amp; </a:t>
            </a:r>
            <a:r>
              <a:rPr lang="en-US" b="1" dirty="0" smtClean="0">
                <a:solidFill>
                  <a:srgbClr val="0000CC"/>
                </a:solidFill>
                <a:latin typeface="Arial Black" pitchFamily="34" charset="0"/>
              </a:rPr>
              <a:t>BERSAING</a:t>
            </a:r>
            <a:r>
              <a:rPr lang="en-US" sz="3600" b="1" dirty="0" smtClean="0">
                <a:solidFill>
                  <a:srgbClr val="0000CC"/>
                </a:solidFill>
                <a:latin typeface="Arial Black" pitchFamily="34" charset="0"/>
              </a:rPr>
              <a:t> </a:t>
            </a:r>
            <a:br>
              <a:rPr lang="en-US" sz="3600" b="1" dirty="0" smtClean="0">
                <a:solidFill>
                  <a:srgbClr val="0000CC"/>
                </a:solidFill>
                <a:latin typeface="Arial Black" pitchFamily="34" charset="0"/>
              </a:rPr>
            </a:br>
            <a:r>
              <a:rPr lang="en-US" sz="3200" b="1" dirty="0" smtClean="0">
                <a:solidFill>
                  <a:srgbClr val="0000CC"/>
                </a:solidFill>
                <a:latin typeface="Arial Black" pitchFamily="34" charset="0"/>
              </a:rPr>
              <a:t>DENGAN</a:t>
            </a:r>
            <a:r>
              <a:rPr lang="en-US" sz="3600" b="1" dirty="0" smtClean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en-US" b="1" dirty="0" smtClean="0">
                <a:solidFill>
                  <a:srgbClr val="0000CC"/>
                </a:solidFill>
                <a:latin typeface="Arial Black" pitchFamily="34" charset="0"/>
              </a:rPr>
              <a:t>HATI</a:t>
            </a:r>
            <a:endParaRPr lang="en-US" b="1" dirty="0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830416"/>
            <a:ext cx="6400800" cy="406896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</a:rPr>
              <a:t>MUHAMAD KUNDARTO</a:t>
            </a:r>
            <a:endParaRPr lang="en-US" sz="2000" b="1" dirty="0">
              <a:solidFill>
                <a:srgbClr val="0066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76" t="8600" r="10250" b="2199"/>
          <a:stretch/>
        </p:blipFill>
        <p:spPr bwMode="auto">
          <a:xfrm>
            <a:off x="2843808" y="0"/>
            <a:ext cx="3365323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7911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Stock_000005996988Small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11946" y="5445224"/>
            <a:ext cx="6444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SETIAP DIRI ADALAH PEMIMPIN 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DAN AKAN DIMINTAI PERTANGGUNGJAWABAN 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ATAS APA YANG DIPIMPINNYA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19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98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PEMIMPIN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312233"/>
            <a:ext cx="8229600" cy="4429135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Pemimpin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Upaya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optimal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menggerakkan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diri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orang lain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guna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meraih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sesuatu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dicita-citakan</a:t>
            </a:r>
            <a:endParaRPr lang="en-US" sz="28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Langkah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Dasar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Pemimpin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Merencanakan</a:t>
            </a: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Menggerakkan</a:t>
            </a: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Melaksanakan</a:t>
            </a: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Mengawasi</a:t>
            </a: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Mengevaluasi</a:t>
            </a: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– do – check</a:t>
            </a: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pembicara em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00232" cy="200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886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65405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TIPS PEMIMPIN</a:t>
            </a: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71438" y="785813"/>
            <a:ext cx="8229600" cy="5214937"/>
          </a:xfrm>
        </p:spPr>
        <p:txBody>
          <a:bodyPr/>
          <a:lstStyle/>
          <a:p>
            <a:r>
              <a:rPr lang="en-US" sz="2400" b="1" smtClean="0">
                <a:solidFill>
                  <a:srgbClr val="C00000"/>
                </a:solidFill>
              </a:rPr>
              <a:t>Tampil lebih baik (menjadi </a:t>
            </a:r>
            <a:r>
              <a:rPr lang="en-US" sz="2400" b="1" smtClean="0">
                <a:solidFill>
                  <a:srgbClr val="008000"/>
                </a:solidFill>
              </a:rPr>
              <a:t>tauladan</a:t>
            </a:r>
            <a:r>
              <a:rPr lang="en-US" sz="2400" b="1" smtClean="0">
                <a:solidFill>
                  <a:srgbClr val="C00000"/>
                </a:solidFill>
              </a:rPr>
              <a:t>)</a:t>
            </a:r>
          </a:p>
          <a:p>
            <a:r>
              <a:rPr lang="en-US" sz="2400" b="1" smtClean="0">
                <a:solidFill>
                  <a:srgbClr val="008000"/>
                </a:solidFill>
              </a:rPr>
              <a:t>Menguasai </a:t>
            </a:r>
            <a:r>
              <a:rPr lang="en-US" sz="2400" b="1" smtClean="0">
                <a:solidFill>
                  <a:srgbClr val="C00000"/>
                </a:solidFill>
              </a:rPr>
              <a:t>semua tahap</a:t>
            </a:r>
          </a:p>
          <a:p>
            <a:r>
              <a:rPr lang="en-US" sz="2400" b="1" smtClean="0">
                <a:solidFill>
                  <a:srgbClr val="C00000"/>
                </a:solidFill>
              </a:rPr>
              <a:t>Bisa </a:t>
            </a:r>
            <a:r>
              <a:rPr lang="en-US" sz="2400" b="1" smtClean="0">
                <a:solidFill>
                  <a:srgbClr val="008000"/>
                </a:solidFill>
              </a:rPr>
              <a:t>menempatkan diri </a:t>
            </a:r>
            <a:r>
              <a:rPr lang="en-US" sz="2400" b="1" smtClean="0">
                <a:solidFill>
                  <a:srgbClr val="C00000"/>
                </a:solidFill>
              </a:rPr>
              <a:t>(pribadi atau resmi)</a:t>
            </a:r>
          </a:p>
          <a:p>
            <a:r>
              <a:rPr lang="en-US" sz="2400" b="1" smtClean="0">
                <a:solidFill>
                  <a:srgbClr val="008000"/>
                </a:solidFill>
              </a:rPr>
              <a:t>Bicara </a:t>
            </a:r>
            <a:r>
              <a:rPr lang="en-US" sz="2400" b="1" smtClean="0">
                <a:solidFill>
                  <a:srgbClr val="C00000"/>
                </a:solidFill>
              </a:rPr>
              <a:t>dengan fakta dan data</a:t>
            </a:r>
          </a:p>
          <a:p>
            <a:r>
              <a:rPr lang="en-US" sz="2400" b="1" smtClean="0">
                <a:solidFill>
                  <a:srgbClr val="008000"/>
                </a:solidFill>
              </a:rPr>
              <a:t>Plan </a:t>
            </a:r>
            <a:r>
              <a:rPr lang="en-US" sz="2400" b="1" smtClean="0">
                <a:solidFill>
                  <a:srgbClr val="008000"/>
                </a:solidFill>
                <a:sym typeface="Wingdings" pitchFamily="2" charset="2"/>
              </a:rPr>
              <a:t> Do  Check</a:t>
            </a:r>
          </a:p>
          <a:p>
            <a:r>
              <a:rPr lang="en-US" sz="2400" b="1" smtClean="0">
                <a:solidFill>
                  <a:srgbClr val="008000"/>
                </a:solidFill>
                <a:sym typeface="Wingdings" pitchFamily="2" charset="2"/>
              </a:rPr>
              <a:t>Kebersamaan – Keterbukaan – Keserasian </a:t>
            </a:r>
          </a:p>
          <a:p>
            <a:r>
              <a:rPr lang="en-US" sz="2400" b="1" smtClean="0">
                <a:solidFill>
                  <a:srgbClr val="008000"/>
                </a:solidFill>
                <a:sym typeface="Wingdings" pitchFamily="2" charset="2"/>
              </a:rPr>
              <a:t>Melindungi – Menenangkan – Menyejahterakan </a:t>
            </a:r>
          </a:p>
          <a:p>
            <a:r>
              <a:rPr lang="en-US" sz="2400" b="1" smtClean="0">
                <a:solidFill>
                  <a:srgbClr val="008000"/>
                </a:solidFill>
                <a:sym typeface="Wingdings" pitchFamily="2" charset="2"/>
              </a:rPr>
              <a:t>Tertib </a:t>
            </a:r>
            <a:r>
              <a:rPr lang="en-US" sz="2400" b="1" smtClean="0">
                <a:solidFill>
                  <a:srgbClr val="C00000"/>
                </a:solidFill>
                <a:sym typeface="Wingdings" pitchFamily="2" charset="2"/>
              </a:rPr>
              <a:t>: keluarga – kerja – administrasi – Kantor </a:t>
            </a:r>
          </a:p>
          <a:p>
            <a:r>
              <a:rPr lang="en-US" sz="2400" b="1" smtClean="0">
                <a:solidFill>
                  <a:srgbClr val="008000"/>
                </a:solidFill>
                <a:sym typeface="Wingdings" pitchFamily="2" charset="2"/>
              </a:rPr>
              <a:t>Multifungsi</a:t>
            </a:r>
          </a:p>
          <a:p>
            <a:r>
              <a:rPr lang="en-US" sz="2400" b="1" smtClean="0">
                <a:solidFill>
                  <a:srgbClr val="C00000"/>
                </a:solidFill>
                <a:sym typeface="Wingdings" pitchFamily="2" charset="2"/>
              </a:rPr>
              <a:t>Punya Mimpi (</a:t>
            </a:r>
            <a:r>
              <a:rPr lang="en-US" sz="2400" b="1" smtClean="0">
                <a:solidFill>
                  <a:srgbClr val="008000"/>
                </a:solidFill>
                <a:sym typeface="Wingdings" pitchFamily="2" charset="2"/>
              </a:rPr>
              <a:t>Visi – Misi</a:t>
            </a:r>
            <a:r>
              <a:rPr lang="en-US" sz="2400" b="1" smtClean="0">
                <a:solidFill>
                  <a:srgbClr val="C00000"/>
                </a:solidFill>
                <a:sym typeface="Wingdings" pitchFamily="2" charset="2"/>
              </a:rPr>
              <a:t>)</a:t>
            </a:r>
            <a:endParaRPr lang="en-US" sz="2400" b="1" smtClean="0">
              <a:solidFill>
                <a:srgbClr val="C00000"/>
              </a:solidFill>
            </a:endParaRPr>
          </a:p>
        </p:txBody>
      </p:sp>
      <p:pic>
        <p:nvPicPr>
          <p:cNvPr id="12292" name="Picture 2" descr="http://hindiandy.files.wordpress.com/2009/04/leadership_pe.jpg?w=412&amp;h=2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63" y="4487863"/>
            <a:ext cx="3500437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75714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011862"/>
          </a:xfrm>
        </p:spPr>
        <p:txBody>
          <a:bodyPr/>
          <a:lstStyle/>
          <a:p>
            <a:r>
              <a:rPr lang="en-US" sz="4800" b="1" smtClean="0">
                <a:solidFill>
                  <a:srgbClr val="7030A0"/>
                </a:solidFill>
              </a:rPr>
              <a:t>pemimpin yang bijak </a:t>
            </a:r>
            <a:br>
              <a:rPr lang="en-US" sz="4800" b="1" smtClean="0">
                <a:solidFill>
                  <a:srgbClr val="7030A0"/>
                </a:solidFill>
              </a:rPr>
            </a:br>
            <a:r>
              <a:rPr lang="en-US" sz="3600" b="1" smtClean="0">
                <a:solidFill>
                  <a:srgbClr val="7030A0"/>
                </a:solidFill>
              </a:rPr>
              <a:t>tidak selalu memuaskan semua anak buah,</a:t>
            </a:r>
            <a:r>
              <a:rPr lang="en-US" sz="3200" b="1" smtClean="0">
                <a:solidFill>
                  <a:srgbClr val="7030A0"/>
                </a:solidFill>
              </a:rPr>
              <a:t> </a:t>
            </a:r>
            <a:r>
              <a:rPr lang="en-US" sz="4800" b="1" smtClean="0"/>
              <a:t/>
            </a:r>
            <a:br>
              <a:rPr lang="en-US" sz="4800" b="1" smtClean="0"/>
            </a:br>
            <a:r>
              <a:rPr lang="en-US" sz="4800" b="1" smtClean="0">
                <a:solidFill>
                  <a:srgbClr val="FF0000"/>
                </a:solidFill>
              </a:rPr>
              <a:t>tetapi </a:t>
            </a:r>
            <a:r>
              <a:rPr lang="en-US" sz="4800" b="1" smtClean="0">
                <a:solidFill>
                  <a:srgbClr val="0000CC"/>
                </a:solidFill>
              </a:rPr>
              <a:t/>
            </a:r>
            <a:br>
              <a:rPr lang="en-US" sz="4800" b="1" smtClean="0">
                <a:solidFill>
                  <a:srgbClr val="0000CC"/>
                </a:solidFill>
              </a:rPr>
            </a:br>
            <a:r>
              <a:rPr lang="en-US" sz="4800" b="1" smtClean="0">
                <a:solidFill>
                  <a:srgbClr val="0000CC"/>
                </a:solidFill>
              </a:rPr>
              <a:t>mampu memberikan </a:t>
            </a:r>
            <a:br>
              <a:rPr lang="en-US" sz="4800" b="1" smtClean="0">
                <a:solidFill>
                  <a:srgbClr val="0000CC"/>
                </a:solidFill>
              </a:rPr>
            </a:br>
            <a:r>
              <a:rPr lang="en-US" sz="4800" b="1" smtClean="0">
                <a:solidFill>
                  <a:srgbClr val="0000CC"/>
                </a:solidFill>
              </a:rPr>
              <a:t>kenyamanan dan kesejahteraan buat sebagian besar anak buahnya</a:t>
            </a:r>
            <a:br>
              <a:rPr lang="en-US" sz="4800" b="1" smtClean="0">
                <a:solidFill>
                  <a:srgbClr val="0000CC"/>
                </a:solidFill>
              </a:rPr>
            </a:br>
            <a:endParaRPr lang="en-US" sz="4800" b="1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9438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My Documents\My Pictures\teamwork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design by maskund@yahoo.com</a:t>
            </a:r>
          </a:p>
        </p:txBody>
      </p:sp>
    </p:spTree>
    <p:extLst>
      <p:ext uri="{BB962C8B-B14F-4D97-AF65-F5344CB8AC3E}">
        <p14:creationId xmlns:p14="http://schemas.microsoft.com/office/powerpoint/2010/main" xmlns="" val="2296259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063" y="3286125"/>
            <a:ext cx="2971800" cy="857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MASALAH</a:t>
            </a:r>
          </a:p>
        </p:txBody>
      </p:sp>
      <p:sp>
        <p:nvSpPr>
          <p:cNvPr id="4" name="Oval 3"/>
          <p:cNvSpPr/>
          <p:nvPr/>
        </p:nvSpPr>
        <p:spPr>
          <a:xfrm>
            <a:off x="6286500" y="2000250"/>
            <a:ext cx="2571750" cy="24288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</a:rPr>
              <a:t>IMPIAN</a:t>
            </a:r>
          </a:p>
        </p:txBody>
      </p:sp>
      <p:sp>
        <p:nvSpPr>
          <p:cNvPr id="5" name="Oval 4"/>
          <p:cNvSpPr/>
          <p:nvPr/>
        </p:nvSpPr>
        <p:spPr>
          <a:xfrm>
            <a:off x="285750" y="2000250"/>
            <a:ext cx="2571750" cy="2428875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rgbClr val="FFFF00"/>
                </a:solidFill>
              </a:rPr>
              <a:t>FAKTA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928938" y="2786063"/>
            <a:ext cx="3286125" cy="8572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FFFF"/>
                </a:solidFill>
              </a:rPr>
              <a:t>PERJUANGAN</a:t>
            </a:r>
          </a:p>
        </p:txBody>
      </p:sp>
      <p:pic>
        <p:nvPicPr>
          <p:cNvPr id="4102" name="Picture 2" descr="http://politikana.com/images/medium/fragmen-indones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3975"/>
            <a:ext cx="2500313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786063" y="2214563"/>
            <a:ext cx="2971800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IMPIAN</a:t>
            </a:r>
          </a:p>
        </p:txBody>
      </p:sp>
      <p:pic>
        <p:nvPicPr>
          <p:cNvPr id="4106" name="Picture 12" descr="http://1.bp.blogspot.com/-tKjFkniIpBI/TbFTKA2eQDI/AAAAAAAAACE/sTz2ev6CZ_o/s1600/anak_misk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4471988"/>
            <a:ext cx="1714500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 descr="C:\Documents and Settings\Mr. Kundarto\My Documents\Downloads\semanga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928688"/>
            <a:ext cx="16017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3357563" y="6600825"/>
            <a:ext cx="2414587" cy="257175"/>
          </a:xfrm>
          <a:prstGeom prst="rect">
            <a:avLst/>
          </a:prstGeom>
        </p:spPr>
        <p:txBody>
          <a:bodyPr/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rgbClr val="C00000"/>
                </a:solidFill>
                <a:latin typeface="+mn-lt"/>
              </a:rPr>
              <a:t>created by maskund@yahoo.com</a:t>
            </a:r>
          </a:p>
        </p:txBody>
      </p:sp>
      <p:pic>
        <p:nvPicPr>
          <p:cNvPr id="2050" name="Picture 2" descr="D:\Downloads\44uan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35" r="5324"/>
          <a:stretch/>
        </p:blipFill>
        <p:spPr bwMode="auto">
          <a:xfrm>
            <a:off x="5916960" y="4497660"/>
            <a:ext cx="3263552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t3.gstatic.com/images?q=tbn:ANd9GcRW0OoZAPezezPYO_oFa72I8lFcF0XuqmaTnBJrGOmjC9ev-zZIVw"/>
          <p:cNvPicPr>
            <a:picLocks noChangeAspect="1" noChangeArrowheads="1"/>
          </p:cNvPicPr>
          <p:nvPr/>
        </p:nvPicPr>
        <p:blipFill rotWithShape="1">
          <a:blip r:embed="rId6"/>
          <a:srcRect l="2857" t="1965" b="3630"/>
          <a:stretch/>
        </p:blipFill>
        <p:spPr bwMode="auto">
          <a:xfrm>
            <a:off x="6444208" y="71448"/>
            <a:ext cx="2428860" cy="185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04156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4313" y="1643063"/>
            <a:ext cx="4857750" cy="278606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00000"/>
                </a:solidFill>
              </a:rPr>
              <a:t>KELUARGA</a:t>
            </a:r>
          </a:p>
        </p:txBody>
      </p:sp>
      <p:sp>
        <p:nvSpPr>
          <p:cNvPr id="5" name="Oval 4"/>
          <p:cNvSpPr/>
          <p:nvPr/>
        </p:nvSpPr>
        <p:spPr>
          <a:xfrm>
            <a:off x="4357688" y="1714500"/>
            <a:ext cx="4643437" cy="2714625"/>
          </a:xfrm>
          <a:prstGeom prst="ellipse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00CC"/>
                </a:solidFill>
              </a:rPr>
              <a:t>KANTOR</a:t>
            </a:r>
          </a:p>
        </p:txBody>
      </p:sp>
      <p:sp>
        <p:nvSpPr>
          <p:cNvPr id="6" name="Oval 5"/>
          <p:cNvSpPr/>
          <p:nvPr/>
        </p:nvSpPr>
        <p:spPr>
          <a:xfrm>
            <a:off x="3143250" y="2643188"/>
            <a:ext cx="3143250" cy="3500437"/>
          </a:xfrm>
          <a:prstGeom prst="ellipse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rgbClr val="0066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rgbClr val="0066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6600"/>
                </a:solidFill>
              </a:rPr>
              <a:t>SOSIAL</a:t>
            </a:r>
          </a:p>
        </p:txBody>
      </p:sp>
      <p:sp>
        <p:nvSpPr>
          <p:cNvPr id="13317" name="Subtitle 2"/>
          <p:cNvSpPr txBox="1">
            <a:spLocks/>
          </p:cNvSpPr>
          <p:nvPr/>
        </p:nvSpPr>
        <p:spPr bwMode="auto">
          <a:xfrm>
            <a:off x="6657975" y="6529388"/>
            <a:ext cx="241458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n-US" sz="1200" b="1" i="1">
                <a:solidFill>
                  <a:srgbClr val="C00000"/>
                </a:solidFill>
                <a:latin typeface="Calibri" pitchFamily="34" charset="0"/>
              </a:rPr>
              <a:t>created by maskund@yahoo.com</a:t>
            </a:r>
          </a:p>
        </p:txBody>
      </p:sp>
      <p:sp>
        <p:nvSpPr>
          <p:cNvPr id="9" name="Oval 8"/>
          <p:cNvSpPr/>
          <p:nvPr/>
        </p:nvSpPr>
        <p:spPr>
          <a:xfrm>
            <a:off x="3214688" y="71438"/>
            <a:ext cx="3143250" cy="3357562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9900CC"/>
                </a:solidFill>
              </a:rPr>
              <a:t>PRIBADI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rgbClr val="9900CC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rgbClr val="9900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00500" y="2824163"/>
            <a:ext cx="1500188" cy="46196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MASALAH</a:t>
            </a:r>
            <a:endParaRPr lang="en-US" sz="2400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597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MENGATASI MASALAH </a:t>
            </a:r>
            <a:br>
              <a:rPr lang="en-US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MULAI DARI SUMBERNYA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8625" y="4714875"/>
            <a:ext cx="8286750" cy="14287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SOLUSI</a:t>
            </a:r>
          </a:p>
        </p:txBody>
      </p:sp>
      <p:sp>
        <p:nvSpPr>
          <p:cNvPr id="5" name="Oval 4"/>
          <p:cNvSpPr/>
          <p:nvPr/>
        </p:nvSpPr>
        <p:spPr>
          <a:xfrm>
            <a:off x="6286500" y="2357438"/>
            <a:ext cx="2571750" cy="18573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0000"/>
                </a:solidFill>
              </a:rPr>
              <a:t>DAMPAK</a:t>
            </a:r>
          </a:p>
        </p:txBody>
      </p:sp>
      <p:sp>
        <p:nvSpPr>
          <p:cNvPr id="6" name="Oval 5"/>
          <p:cNvSpPr/>
          <p:nvPr/>
        </p:nvSpPr>
        <p:spPr>
          <a:xfrm>
            <a:off x="285750" y="2357438"/>
            <a:ext cx="2571750" cy="1785937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FF00"/>
                </a:solidFill>
              </a:rPr>
              <a:t>SUMBER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928938" y="2500313"/>
            <a:ext cx="3286125" cy="157162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00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25" y="4181475"/>
            <a:ext cx="10096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SEBAB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00875" y="4181475"/>
            <a:ext cx="11049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AKIBAT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657975" y="6529388"/>
            <a:ext cx="2414588" cy="257175"/>
          </a:xfrm>
          <a:prstGeom prst="rect">
            <a:avLst/>
          </a:prstGeom>
        </p:spPr>
        <p:txBody>
          <a:bodyPr/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rgbClr val="C00000"/>
                </a:solidFill>
                <a:latin typeface="+mn-lt"/>
              </a:rPr>
              <a:t>created by maskund@yahoo.com</a:t>
            </a:r>
          </a:p>
        </p:txBody>
      </p:sp>
    </p:spTree>
    <p:extLst>
      <p:ext uri="{BB962C8B-B14F-4D97-AF65-F5344CB8AC3E}">
        <p14:creationId xmlns:p14="http://schemas.microsoft.com/office/powerpoint/2010/main" xmlns="" val="1048430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12652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Tahap</a:t>
            </a:r>
            <a:r>
              <a:rPr 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Awal</a:t>
            </a:r>
            <a:r>
              <a:rPr 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br>
              <a:rPr 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Hukum</a:t>
            </a:r>
            <a:r>
              <a:rPr 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Alam</a:t>
            </a:r>
            <a:r>
              <a:rPr 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sebagai</a:t>
            </a:r>
            <a:r>
              <a:rPr 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Hukum</a:t>
            </a:r>
            <a:r>
              <a:rPr 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Dasar</a:t>
            </a:r>
            <a:endParaRPr lang="en-US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810000" cy="4724400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CC3300"/>
            </a:solidFill>
          </a:ln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aksi-reaksi</a:t>
            </a:r>
            <a:endParaRPr lang="en-US" b="1" dirty="0" smtClean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sebab-akibat</a:t>
            </a:r>
            <a:endParaRPr lang="en-US" b="1" dirty="0" smtClean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kesetimbangan</a:t>
            </a:r>
            <a:endParaRPr lang="en-US" b="1" dirty="0" smtClean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wujud</a:t>
            </a:r>
            <a:r>
              <a:rPr lang="en-US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benda</a:t>
            </a:r>
            <a:endParaRPr lang="en-US" b="1" dirty="0" smtClean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biotik-abiotik</a:t>
            </a:r>
            <a:endParaRPr lang="en-US" b="1" dirty="0" smtClean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gravitasi</a:t>
            </a:r>
            <a:endParaRPr lang="en-US" b="1" dirty="0" smtClean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sifat</a:t>
            </a:r>
            <a:r>
              <a:rPr lang="en-US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biologis</a:t>
            </a:r>
            <a:r>
              <a:rPr lang="en-US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awal-akhir</a:t>
            </a:r>
            <a:endParaRPr lang="en-US" b="1" dirty="0" smtClean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proses</a:t>
            </a:r>
            <a:r>
              <a:rPr lang="en-US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b="1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mekanisme</a:t>
            </a:r>
            <a:endParaRPr lang="en-US" b="1" dirty="0" smtClean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input-</a:t>
            </a:r>
            <a:r>
              <a:rPr lang="en-US" b="1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proses</a:t>
            </a:r>
            <a:r>
              <a:rPr lang="en-US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-output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8200" y="1752600"/>
            <a:ext cx="4038600" cy="472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Setiap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menghadapi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permasalahan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kembalikan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kepada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hukum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alam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/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dasar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sehingga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akan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mudah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mencari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solusi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menyederhanakan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masalah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5810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 to face (</a:t>
            </a:r>
            <a:r>
              <a:rPr lang="en-US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empat</a:t>
            </a:r>
            <a:r>
              <a:rPr lang="en-US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mata</a:t>
            </a:r>
            <a:r>
              <a:rPr lang="en-US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Diskusi</a:t>
            </a:r>
            <a:endParaRPr lang="en-US" sz="4000" b="1" dirty="0" smtClean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Massal</a:t>
            </a:r>
            <a:endParaRPr lang="en-US" sz="4000" b="1" dirty="0" smtClean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Wawancara</a:t>
            </a:r>
            <a:r>
              <a:rPr lang="en-US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en-US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Ujian</a:t>
            </a:r>
            <a:r>
              <a:rPr lang="en-US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Lisan</a:t>
            </a:r>
            <a:endParaRPr lang="en-US" sz="4000" b="1" dirty="0" smtClean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</a:t>
            </a:r>
            <a:r>
              <a:rPr lang="en-US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en-US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Diplomasi</a:t>
            </a:r>
            <a:r>
              <a:rPr lang="en-US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Berwicara</a:t>
            </a:r>
            <a:endParaRPr lang="en-US" sz="4000" b="1" dirty="0" smtClean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000" b="1" dirty="0" smtClean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76200"/>
            <a:ext cx="8763000" cy="16002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Tahap</a:t>
            </a:r>
            <a:r>
              <a:rPr 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Kedua</a:t>
            </a:r>
            <a:r>
              <a:rPr 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: </a:t>
            </a:r>
            <a:br>
              <a:rPr 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5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Terampil</a:t>
            </a:r>
            <a:r>
              <a:rPr lang="en-US" sz="5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5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Berwicara</a:t>
            </a:r>
            <a:endParaRPr lang="en-US" sz="5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864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GENERASI INSTAN</a:t>
            </a:r>
            <a:b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AUTIS</a:t>
            </a:r>
            <a:endParaRPr lang="en-US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744216"/>
            <a:ext cx="8229600" cy="3412976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rgbClr val="7030A0"/>
                </a:solidFill>
              </a:rPr>
              <a:t>Melek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teknologi</a:t>
            </a:r>
            <a:r>
              <a:rPr lang="en-US" b="1" dirty="0" smtClean="0">
                <a:solidFill>
                  <a:srgbClr val="7030A0"/>
                </a:solidFill>
              </a:rPr>
              <a:t> : </a:t>
            </a:r>
            <a:r>
              <a:rPr lang="en-US" b="1" dirty="0" smtClean="0">
                <a:solidFill>
                  <a:srgbClr val="006600"/>
                </a:solidFill>
              </a:rPr>
              <a:t>HP, laptop, internet, motor/</a:t>
            </a:r>
            <a:r>
              <a:rPr lang="en-US" b="1" dirty="0" err="1" smtClean="0">
                <a:solidFill>
                  <a:srgbClr val="006600"/>
                </a:solidFill>
              </a:rPr>
              <a:t>mobil</a:t>
            </a:r>
            <a:r>
              <a:rPr lang="en-US" b="1" dirty="0" smtClean="0">
                <a:solidFill>
                  <a:srgbClr val="006600"/>
                </a:solidFill>
              </a:rPr>
              <a:t>, </a:t>
            </a:r>
            <a:r>
              <a:rPr lang="en-US" b="1" dirty="0" err="1" smtClean="0">
                <a:solidFill>
                  <a:srgbClr val="006600"/>
                </a:solidFill>
              </a:rPr>
              <a:t>fasilitas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</a:rPr>
              <a:t>kota</a:t>
            </a:r>
            <a:r>
              <a:rPr lang="en-US" b="1" dirty="0" smtClean="0">
                <a:solidFill>
                  <a:srgbClr val="006600"/>
                </a:solidFill>
              </a:rPr>
              <a:t>, </a:t>
            </a:r>
            <a:r>
              <a:rPr lang="en-US" b="1" dirty="0" err="1" smtClean="0">
                <a:solidFill>
                  <a:srgbClr val="006600"/>
                </a:solidFill>
              </a:rPr>
              <a:t>dll</a:t>
            </a:r>
            <a:r>
              <a:rPr lang="en-US" b="1" dirty="0" smtClean="0">
                <a:solidFill>
                  <a:srgbClr val="006600"/>
                </a:solidFill>
              </a:rPr>
              <a:t>.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7030A0"/>
                </a:solidFill>
              </a:rPr>
              <a:t>Anti </a:t>
            </a:r>
            <a:r>
              <a:rPr lang="en-US" b="1" dirty="0" err="1" smtClean="0">
                <a:solidFill>
                  <a:srgbClr val="7030A0"/>
                </a:solidFill>
              </a:rPr>
              <a:t>lingkungan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006600"/>
                </a:solidFill>
              </a:rPr>
              <a:t>(</a:t>
            </a:r>
            <a:r>
              <a:rPr lang="en-US" b="1" dirty="0" err="1" smtClean="0">
                <a:solidFill>
                  <a:srgbClr val="006600"/>
                </a:solidFill>
              </a:rPr>
              <a:t>asyik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</a:rPr>
              <a:t>dengan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</a:rPr>
              <a:t>dirinya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</a:rPr>
              <a:t>sendiri</a:t>
            </a:r>
            <a:r>
              <a:rPr lang="en-US" b="1" dirty="0" smtClean="0">
                <a:solidFill>
                  <a:srgbClr val="006600"/>
                </a:solidFill>
              </a:rPr>
              <a:t>)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0000CC"/>
                </a:solidFill>
                <a:sym typeface="Wingdings" pitchFamily="2" charset="2"/>
              </a:rPr>
              <a:t> </a:t>
            </a:r>
            <a:r>
              <a:rPr lang="en-US" b="1" dirty="0" err="1" smtClean="0">
                <a:solidFill>
                  <a:srgbClr val="0000CC"/>
                </a:solidFill>
                <a:sym typeface="Wingdings" pitchFamily="2" charset="2"/>
              </a:rPr>
              <a:t>sulit</a:t>
            </a:r>
            <a:r>
              <a:rPr lang="en-US" b="1" dirty="0" smtClean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sym typeface="Wingdings" pitchFamily="2" charset="2"/>
              </a:rPr>
              <a:t>bersosialisasi</a:t>
            </a:r>
            <a:endParaRPr lang="en-US" b="1" dirty="0" smtClean="0">
              <a:solidFill>
                <a:srgbClr val="0000CC"/>
              </a:solidFill>
              <a:sym typeface="Wingdings" pitchFamily="2" charset="2"/>
            </a:endParaRPr>
          </a:p>
          <a:p>
            <a:pPr eaLnBrk="1" hangingPunct="1">
              <a:defRPr/>
            </a:pPr>
            <a:r>
              <a:rPr lang="en-US" b="1" dirty="0" err="1" smtClean="0">
                <a:solidFill>
                  <a:srgbClr val="7030A0"/>
                </a:solidFill>
                <a:sym typeface="Wingdings" pitchFamily="2" charset="2"/>
              </a:rPr>
              <a:t>Kurang</a:t>
            </a:r>
            <a:r>
              <a:rPr lang="en-US" b="1" dirty="0" smtClean="0">
                <a:solidFill>
                  <a:srgbClr val="7030A0"/>
                </a:solidFill>
                <a:sym typeface="Wingdings" pitchFamily="2" charset="2"/>
              </a:rPr>
              <a:t> Survive </a:t>
            </a:r>
            <a:r>
              <a:rPr lang="en-US" b="1" dirty="0" smtClean="0">
                <a:solidFill>
                  <a:srgbClr val="006600"/>
                </a:solidFill>
                <a:sym typeface="Wingdings" pitchFamily="2" charset="2"/>
              </a:rPr>
              <a:t>(</a:t>
            </a:r>
            <a:r>
              <a:rPr lang="en-US" b="1" dirty="0" err="1" smtClean="0">
                <a:solidFill>
                  <a:srgbClr val="006600"/>
                </a:solidFill>
                <a:sym typeface="Wingdings" pitchFamily="2" charset="2"/>
              </a:rPr>
              <a:t>daya</a:t>
            </a:r>
            <a:r>
              <a:rPr lang="en-US" b="1" dirty="0" smtClean="0">
                <a:solidFill>
                  <a:srgbClr val="006600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sym typeface="Wingdings" pitchFamily="2" charset="2"/>
              </a:rPr>
              <a:t>juang</a:t>
            </a:r>
            <a:r>
              <a:rPr lang="en-US" b="1" dirty="0" smtClean="0">
                <a:solidFill>
                  <a:srgbClr val="006600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sym typeface="Wingdings" pitchFamily="2" charset="2"/>
              </a:rPr>
              <a:t>rendah</a:t>
            </a:r>
            <a:r>
              <a:rPr lang="en-US" b="1" dirty="0" smtClean="0">
                <a:solidFill>
                  <a:srgbClr val="006600"/>
                </a:solidFill>
                <a:sym typeface="Wingdings" pitchFamily="2" charset="2"/>
              </a:rPr>
              <a:t>) </a:t>
            </a:r>
          </a:p>
          <a:p>
            <a:pPr marL="0" indent="0" eaLnBrk="1" hangingPunct="1">
              <a:buNone/>
              <a:defRPr/>
            </a:pPr>
            <a:r>
              <a:rPr lang="en-US" b="1" dirty="0" smtClean="0">
                <a:solidFill>
                  <a:srgbClr val="006600"/>
                </a:solidFill>
                <a:sym typeface="Wingdings" pitchFamily="2" charset="2"/>
              </a:rPr>
              <a:t>    </a:t>
            </a:r>
            <a:r>
              <a:rPr lang="en-US" b="1" dirty="0" smtClean="0">
                <a:solidFill>
                  <a:srgbClr val="0000CC"/>
                </a:solidFill>
                <a:sym typeface="Wingdings" pitchFamily="2" charset="2"/>
              </a:rPr>
              <a:t> </a:t>
            </a:r>
            <a:r>
              <a:rPr lang="en-US" b="1" dirty="0" err="1" smtClean="0">
                <a:solidFill>
                  <a:srgbClr val="0000CC"/>
                </a:solidFill>
                <a:sym typeface="Wingdings" pitchFamily="2" charset="2"/>
              </a:rPr>
              <a:t>suka</a:t>
            </a:r>
            <a:r>
              <a:rPr lang="en-US" b="1" dirty="0" smtClean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sym typeface="Wingdings" pitchFamily="2" charset="2"/>
              </a:rPr>
              <a:t>pada</a:t>
            </a:r>
            <a:r>
              <a:rPr lang="en-US" b="1" dirty="0" smtClean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sym typeface="Wingdings" pitchFamily="2" charset="2"/>
              </a:rPr>
              <a:t>jalur</a:t>
            </a:r>
            <a:r>
              <a:rPr lang="en-US" b="1" dirty="0" smtClean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sym typeface="Wingdings" pitchFamily="2" charset="2"/>
              </a:rPr>
              <a:t>instan</a:t>
            </a:r>
            <a:r>
              <a:rPr lang="en-US" b="1" dirty="0" smtClean="0">
                <a:solidFill>
                  <a:srgbClr val="0000CC"/>
                </a:solidFill>
                <a:sym typeface="Wingdings" pitchFamily="2" charset="2"/>
              </a:rPr>
              <a:t> (</a:t>
            </a:r>
            <a:r>
              <a:rPr lang="en-US" b="1" dirty="0" err="1" smtClean="0">
                <a:solidFill>
                  <a:srgbClr val="0000CC"/>
                </a:solidFill>
                <a:sym typeface="Wingdings" pitchFamily="2" charset="2"/>
              </a:rPr>
              <a:t>serba</a:t>
            </a:r>
            <a:r>
              <a:rPr lang="en-US" b="1" dirty="0" smtClean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sym typeface="Wingdings" pitchFamily="2" charset="2"/>
              </a:rPr>
              <a:t>cepat</a:t>
            </a:r>
            <a:r>
              <a:rPr lang="en-US" b="1" dirty="0" smtClean="0">
                <a:solidFill>
                  <a:srgbClr val="0000CC"/>
                </a:solidFill>
                <a:sym typeface="Wingdings" pitchFamily="2" charset="2"/>
              </a:rPr>
              <a:t>)</a:t>
            </a:r>
            <a:endParaRPr lang="en-US" b="1" dirty="0" smtClean="0">
              <a:solidFill>
                <a:srgbClr val="0000CC"/>
              </a:solidFill>
            </a:endParaRPr>
          </a:p>
          <a:p>
            <a:pPr eaLnBrk="1" hangingPunct="1">
              <a:defRPr/>
            </a:pPr>
            <a:endParaRPr lang="en-US" b="1" dirty="0" smtClean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469086"/>
            <a:ext cx="9144000" cy="984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i="1" dirty="0" err="1">
                <a:solidFill>
                  <a:srgbClr val="C00000"/>
                </a:solidFill>
              </a:rPr>
              <a:t>Menurut</a:t>
            </a:r>
            <a:r>
              <a:rPr lang="en-US" sz="1600" b="1" i="1" dirty="0">
                <a:solidFill>
                  <a:srgbClr val="C00000"/>
                </a:solidFill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</a:rPr>
              <a:t>Djadja</a:t>
            </a:r>
            <a:r>
              <a:rPr lang="en-US" sz="1600" b="1" i="1" dirty="0">
                <a:solidFill>
                  <a:srgbClr val="C00000"/>
                </a:solidFill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</a:rPr>
              <a:t>Sardjana</a:t>
            </a:r>
            <a:r>
              <a:rPr lang="en-US" sz="1600" b="1" i="1" dirty="0">
                <a:solidFill>
                  <a:srgbClr val="C00000"/>
                </a:solidFill>
              </a:rPr>
              <a:t>, </a:t>
            </a:r>
          </a:p>
          <a:p>
            <a:pPr algn="ctr">
              <a:defRPr/>
            </a:pPr>
            <a:r>
              <a:rPr lang="en-US" sz="2000" b="1" dirty="0" err="1">
                <a:solidFill>
                  <a:srgbClr val="C00000"/>
                </a:solidFill>
              </a:rPr>
              <a:t>Peserta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didik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sekarang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adalah</a:t>
            </a:r>
            <a:r>
              <a:rPr lang="en-US" sz="2000" b="1" dirty="0">
                <a:solidFill>
                  <a:srgbClr val="C00000"/>
                </a:solidFill>
              </a:rPr>
              <a:t> "Digital Native" (</a:t>
            </a:r>
            <a:r>
              <a:rPr lang="en-US" sz="2000" b="1" dirty="0" err="1">
                <a:solidFill>
                  <a:srgbClr val="C00000"/>
                </a:solidFill>
              </a:rPr>
              <a:t>Penduduk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Asli</a:t>
            </a:r>
            <a:r>
              <a:rPr lang="en-US" sz="2000" b="1" dirty="0">
                <a:solidFill>
                  <a:srgbClr val="C00000"/>
                </a:solidFill>
              </a:rPr>
              <a:t> Digital), </a:t>
            </a:r>
            <a:r>
              <a:rPr lang="en-US" sz="2000" b="1" dirty="0" err="1">
                <a:solidFill>
                  <a:srgbClr val="C00000"/>
                </a:solidFill>
              </a:rPr>
              <a:t>sedangkan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kita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adalah</a:t>
            </a:r>
            <a:r>
              <a:rPr lang="en-US" sz="2000" b="1" dirty="0">
                <a:solidFill>
                  <a:srgbClr val="C00000"/>
                </a:solidFill>
              </a:rPr>
              <a:t> ""Digital Immigrant" (</a:t>
            </a:r>
            <a:r>
              <a:rPr lang="en-US" sz="2000" b="1" dirty="0" err="1">
                <a:solidFill>
                  <a:srgbClr val="C00000"/>
                </a:solidFill>
              </a:rPr>
              <a:t>Muhajirin</a:t>
            </a:r>
            <a:r>
              <a:rPr lang="en-US" sz="2000" b="1" dirty="0">
                <a:solidFill>
                  <a:srgbClr val="C00000"/>
                </a:solidFill>
              </a:rPr>
              <a:t> Digital)</a:t>
            </a:r>
          </a:p>
        </p:txBody>
      </p:sp>
    </p:spTree>
    <p:extLst>
      <p:ext uri="{BB962C8B-B14F-4D97-AF65-F5344CB8AC3E}">
        <p14:creationId xmlns:p14="http://schemas.microsoft.com/office/powerpoint/2010/main" xmlns="" val="2930252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Kaidah</a:t>
            </a:r>
            <a:r>
              <a:rPr lang="en-US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 P O 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Narasi</a:t>
            </a:r>
            <a:endParaRPr lang="en-US" sz="4000" b="1" dirty="0" smtClean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Deskripsi</a:t>
            </a:r>
            <a:endParaRPr lang="en-US" sz="4000" b="1" dirty="0" smtClean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Argumentasi</a:t>
            </a:r>
            <a:endParaRPr lang="en-US" sz="4000" b="1" dirty="0" smtClean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Persuasi</a:t>
            </a:r>
            <a:endParaRPr lang="en-US" sz="4000" b="1" dirty="0" smtClean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Berita</a:t>
            </a:r>
            <a:r>
              <a:rPr lang="en-US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en-US" sz="4000" b="1" dirty="0" smtClean="0">
                <a:solidFill>
                  <a:srgbClr val="6600FF"/>
                </a:solidFill>
              </a:rPr>
              <a:t>5 W + 1 H : </a:t>
            </a:r>
            <a:r>
              <a:rPr lang="en-US" sz="4000" b="1" i="1" dirty="0" smtClean="0">
                <a:solidFill>
                  <a:srgbClr val="6600FF"/>
                </a:solidFill>
              </a:rPr>
              <a:t>when, where, who, whom, why &amp;</a:t>
            </a:r>
            <a:r>
              <a:rPr lang="en-US" sz="4000" b="1" dirty="0" smtClean="0">
                <a:solidFill>
                  <a:srgbClr val="6600FF"/>
                </a:solidFill>
              </a:rPr>
              <a:t> </a:t>
            </a:r>
            <a:r>
              <a:rPr lang="en-US" sz="4000" b="1" i="1" dirty="0" smtClean="0">
                <a:solidFill>
                  <a:srgbClr val="6600FF"/>
                </a:solidFill>
              </a:rPr>
              <a:t>how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Kombinasi</a:t>
            </a:r>
            <a:endParaRPr lang="en-US" sz="4000" b="1" dirty="0" smtClean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000" b="1" dirty="0" smtClean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76200"/>
            <a:ext cx="8763000" cy="16002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Tahap</a:t>
            </a:r>
            <a:r>
              <a:rPr 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Ketiga</a:t>
            </a:r>
            <a:r>
              <a:rPr 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: </a:t>
            </a:r>
            <a:br>
              <a:rPr 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5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Terampil</a:t>
            </a:r>
            <a:r>
              <a:rPr lang="en-US" sz="5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5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Menulis</a:t>
            </a:r>
            <a:endParaRPr lang="en-US" sz="5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4216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orporate-culture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7236296" cy="682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894048"/>
            <a:ext cx="4788024" cy="1916832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MEMBANGUN ETOS KERJA</a:t>
            </a:r>
            <a:endParaRPr lang="en-US" sz="6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1272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500034" y="2643182"/>
            <a:ext cx="3143272" cy="200026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KUALITAS SDM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500562" y="1785926"/>
            <a:ext cx="4357718" cy="121444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KINERJA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500562" y="4357694"/>
            <a:ext cx="4357718" cy="121444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KONTINUITAS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652962" y="3071810"/>
            <a:ext cx="4357718" cy="121444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PRESTASI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3714744" y="2143116"/>
            <a:ext cx="785818" cy="3071834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6133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4282" y="1714488"/>
            <a:ext cx="4500594" cy="200026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KUALITAS SDM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285720" y="5357826"/>
            <a:ext cx="2786082" cy="1214446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MENGGALI POTENSI DIRI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071670" y="4286256"/>
            <a:ext cx="2786082" cy="1214446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MOTIVASI KERJA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143372" y="3286124"/>
            <a:ext cx="2786082" cy="1214446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SISTEM MANAJEMEN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000628" y="2071678"/>
            <a:ext cx="3929090" cy="1214446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– DO – CHECK 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rved Up Arrow 9"/>
          <p:cNvSpPr/>
          <p:nvPr/>
        </p:nvSpPr>
        <p:spPr>
          <a:xfrm rot="19319079">
            <a:off x="3009292" y="5744449"/>
            <a:ext cx="1000132" cy="605505"/>
          </a:xfrm>
          <a:prstGeom prst="curvedUp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Up Arrow 10"/>
          <p:cNvSpPr/>
          <p:nvPr/>
        </p:nvSpPr>
        <p:spPr>
          <a:xfrm rot="19319079">
            <a:off x="4795242" y="4744317"/>
            <a:ext cx="1000132" cy="605505"/>
          </a:xfrm>
          <a:prstGeom prst="curvedUp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0792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572396" y="3714752"/>
            <a:ext cx="1231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60 x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4223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Text Box 2"/>
          <p:cNvSpPr txBox="1">
            <a:spLocks noChangeArrowheads="1"/>
          </p:cNvSpPr>
          <p:nvPr/>
        </p:nvSpPr>
        <p:spPr bwMode="auto">
          <a:xfrm>
            <a:off x="714348" y="548680"/>
            <a:ext cx="732123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KUNCI KESUKSESAN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39971" name="Text Box 3"/>
          <p:cNvSpPr txBox="1">
            <a:spLocks noChangeArrowheads="1"/>
          </p:cNvSpPr>
          <p:nvPr/>
        </p:nvSpPr>
        <p:spPr bwMode="auto">
          <a:xfrm>
            <a:off x="1000100" y="1928802"/>
            <a:ext cx="7653703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5113" indent="-265113">
              <a:spcAft>
                <a:spcPct val="75000"/>
              </a:spcAft>
            </a:pP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ommitment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……..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komitmen</a:t>
            </a:r>
            <a:endParaRPr lang="en-US" sz="2800" dirty="0">
              <a:solidFill>
                <a:srgbClr val="0000FF"/>
              </a:solidFill>
              <a:latin typeface="Times New Roman" pitchFamily="18" charset="0"/>
            </a:endParaRPr>
          </a:p>
          <a:p>
            <a:pPr marL="265113" indent="-265113">
              <a:spcAft>
                <a:spcPct val="75000"/>
              </a:spcAft>
            </a:pP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		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nvolvement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………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keterlibatan</a:t>
            </a:r>
            <a:endParaRPr lang="en-US" sz="2800" dirty="0">
              <a:solidFill>
                <a:srgbClr val="0000FF"/>
              </a:solidFill>
              <a:latin typeface="Times New Roman" pitchFamily="18" charset="0"/>
            </a:endParaRPr>
          </a:p>
          <a:p>
            <a:pPr marL="265113" indent="-265113">
              <a:spcAft>
                <a:spcPct val="75000"/>
              </a:spcAft>
            </a:pP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			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L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eadership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………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kepemimpinan</a:t>
            </a:r>
            <a:endParaRPr lang="en-US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2" y="4941168"/>
            <a:ext cx="9144000" cy="120032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FF00"/>
                </a:solidFill>
              </a:rPr>
              <a:t>MEMBERIKAN PELAYANAN TERBAIK KEPADA PELANGGAN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FF00"/>
                </a:solidFill>
              </a:rPr>
              <a:t>MENGHORMATI INDIVIDU &amp; MENGEMBANGKAN KERJA SAMA TIM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FF00"/>
                </a:solidFill>
              </a:rPr>
              <a:t>TERUS BERUPAYA UNTUK MERAIH KEUNGGULAN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254909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768752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SIAP BERSAING</a:t>
            </a:r>
            <a:endParaRPr lang="en-US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9645"/>
            <a:ext cx="8229600" cy="296750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6600"/>
                </a:solidFill>
              </a:rPr>
              <a:t>GABUNGKAN LOGIKA DAN PERASAAN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6600"/>
                </a:solidFill>
              </a:rPr>
              <a:t>DISIPLIN, TANGGUH, KREATIF, PROFESIONAL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6600"/>
                </a:solidFill>
              </a:rPr>
              <a:t>MENJUAL KELEBIHAN, MENUTUPI KEKURANGAN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6600"/>
                </a:solidFill>
              </a:rPr>
              <a:t>BERBASIS KINERJA, MERAIH PRESTASI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6600"/>
                </a:solidFill>
              </a:rPr>
              <a:t>KARIER KERJA ITU UNTUK DIPERJUANGKAN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006600"/>
              </a:solidFill>
            </a:endParaRPr>
          </a:p>
        </p:txBody>
      </p:sp>
      <p:pic>
        <p:nvPicPr>
          <p:cNvPr id="4098" name="Picture 2" descr="D:\Downloads\Tangga-suk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25143"/>
            <a:ext cx="2267744" cy="213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Downloads\stairs-1014065_960_7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71"/>
          <a:stretch/>
        </p:blipFill>
        <p:spPr bwMode="auto">
          <a:xfrm>
            <a:off x="0" y="25574"/>
            <a:ext cx="2051720" cy="180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5229200"/>
            <a:ext cx="2334723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08007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500438" cy="1071563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HAKEKAT </a:t>
            </a:r>
            <a:b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KEMANDIRIAN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1357313" y="1214438"/>
            <a:ext cx="6286500" cy="5286375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14313" y="3429000"/>
            <a:ext cx="1357312" cy="107156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SENDIRI</a:t>
            </a:r>
          </a:p>
        </p:txBody>
      </p:sp>
      <p:sp>
        <p:nvSpPr>
          <p:cNvPr id="6" name="Right Arrow 5"/>
          <p:cNvSpPr/>
          <p:nvPr/>
        </p:nvSpPr>
        <p:spPr>
          <a:xfrm>
            <a:off x="7572375" y="3429000"/>
            <a:ext cx="1357313" cy="107156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SENDIRI</a:t>
            </a:r>
          </a:p>
        </p:txBody>
      </p:sp>
      <p:sp>
        <p:nvSpPr>
          <p:cNvPr id="6150" name="AutoShape 2" descr="data:image/jpg;base64,/9j/4AAQSkZJRgABAQAAAQABAAD/2wCEAAkGBhQREBUUERQVFRUUFxgUFhUUFBQVFRcVFxYXFBUUFhUXHCYeFxokGRYXHy8gIycpLCwsFR8xNTAqNSYrLCkBCQoKDgwOGg8PGiwkHyItKS8rLyoqLC8pLC0sLS0pKSwsKSksKSkpKiwpLCwpLSksLC0sLCwsKS0qLDUtLC0pLf/AABEIAMIBAwMBIgACEQEDEQH/xAAcAAEAAgIDAQAAAAAAAAAAAAAABgcFCAIDBAH/xABFEAABAwIDBAcDCgQFAwUAAAABAAIDBBEFEiEGBzFBEyJRYXGBkTJSoRQjQmJygrGywdEIU5KiJDNDk8IVc+EXNFRj8P/EABoBAQADAQEBAAAAAAAAAAAAAAABBAUDAgb/xAAzEQACAQIDAwsEAgMBAAAAAAAAAQIDEQQhMRJBUQUTMmFxkaGxwdHwIiOB4TNSFCTxBv/aAAwDAQACEQMRAD8AvFERAEREAREQBERAEREAREQBERAEREAREQBERAEREAREQBFwZO0uLQ4EttmAIuLi4uOVxquaAIiIAiIgCIiAIiIAiIgCIiAIiIAiIgCIiAIiIAiIgMdtHEX0dQ0AkuhlaABckmNwAA5qiN3O+Sajc2CuLpafRud1zLDy4nV7BzadRy4WOw7uCpbe5sIybNUwMDZxdzw0WEoHG49+3Pnz5KxRlDoz0YLlpqpsjQ9jg5rgHNc03BBFwQeYsu1UruM2vcYn0khuIrPivyY4nMzwDtfvK545Li651abpycWDmiIuYCIiAIixO1lU+KgqXwgukZDI5gHHMGGxHhx8lKV3YFK4JvP6LaCole7/AA1TJ0LuwNZ83DL5W17nlX5HMHcFpY4K/wDc5tuamnEMrrywANuTq6Pgx3iPZPgO1XcTR2c1uBbCL411wvqogIiIAiIgCIiAIiIAiIgCIiAIiIAihG8XeKcOLIoIumqJGl4ac2VsYNs5DAS650AHYSSOcBO/HE//AIDP9qp/dd40JuKluYL1RVzuw3kz4nLKyeKKMRsa8GMv+k4ts7MTa4Fxw4KxQV4qU5U5bMtQfURFzAWKxbCxIFlV8IQGt2xtMafGaljeEfTN04WErbBX7gdVmYFUmyOGmSorqpw9uokjabcfnXOefTox5FWhs4NArWKf3PwvJBEgRfLqO4zvDoaW4kqGFw4sjvK8dxDL5fvWVeMJTdoq76gSNFW9Bt7JjE4goY5IoGkGoqXEZujBv0TMpIa9/C4JIBJ0srGDwvdSk6eUteHD5wByXCUdU89OC5r4QuQNRdtME+SV08A9mOQ5P+2/rs+BsujZbH3UVVHM29mmz2j6TD7Tf1HeAp5v6w3JXxyAf5sP90bz/wAXBV1h2HmUOIGbJYloNiQb8D26LcyqU4Sk9VZ/jLysDbXZ/FmzxNewhzXNDmkcwRcFZZUZuX2pLb0riS0XfETxAv143DkQTcdtz2K8IZMwusitSdKbiwc0RFyAREQBERAEREAREQBERAEREBGsd2lip5DkgnmnIyfM08jjYXcGumyhobck2zG1zooFtBLiVddsrhSQHjGHZ5HN7H5TY+GYDtaVbdU24UdrcPzHgu0Kux0Ur8Xn+vAES2UhjoWdFA09Y3e92r3u4XcfwA0CsfC6gvbcqO0mznWuVKKOmyBcnJyd3qD0ovNXYlFAzPNIyNvvSOawerioXje+ihg0jL53csgys/rktcfZDl7hSnU6KbBPVwmmaxpc4hrRqS4gADtJPBVMducZr/8A2NJ0MZ4SObYW7RLOA0+UZXV/6W1NSQ/FK9zvqRXkt4Pl6rfusXb/AB4x/kml1LN+GXiRc92LbY4dRxiKGQSBpcbRWeC5zi9xMhsy5c4n2liqLePXVAy4ZROcOHSOa54Hi4lkbfVyz1HshhlLI1rYmPmILmund0shDbAuAfoLZhwA4rPHFbCzdAPIAfop5ylHoxu+MvZetySFP2ExSu1xGuEbDqYmHpD4ZG5IR6OWWw3dphtNYvjdUOHOodnb5RizPgVkqLEjUxtkidmY8Xa4cwvZFhTncV4niKjWzey4LJdyFjtjxFrGhkTWsaODWNDWjwA0CymHyl3FdFNgluKpnazbvEqLFp2iYxsjfeKKRnzL4tMv0dbj6V+3UWXmjRlWlsx16wbArG4XtJTVL5GU88cr4jZ7WOBLeXmL6XGiiG0G2vynCI30xyy1rmUzQDqx79JQCOYaHWI7WleHAd2zMOroaiKcuZHE9j2OAuXuBF2ZQA1mt8pudBqbr3zKjBuo7POytw1vwB4v4g8OvBTS+5KYye6Vn7sVSbGazOZ7zfykfuVe29yPp8InI4x5JR9x4J/tJVC7Ny9HXx9jnFvk4G34hXKf14Nr+r81+gWVgmzwjqW1DQQ/KWutwcDbU94txVuYJUFzRdR/Z6ha9gUpoqPIsttvUHsREUAIiIAiIgCIiAIiIAiIgCIiA+ObddXyYLuWKxLaqkpnhlRUwxPPBr5Gtd3GxOgUpN6AyEjmxtLnENa0FxcTYAAXJJ5CyrHEcexXE3n/AKY3oKS5a2d5bGZLaF4c4F+XsDG+Lr3Asato4qqEsfaSKQAkB3Ve24cBdp1abajgRovLXS5WhrBYAWAAsABoAAOAXWnNQV7XfXovxvfzsFc026JrndJiFbLM/mIiW+RmkLpCPRSXDMCoaPWnpo2u/mEZ5P8Acfd3xXoMD3leqDBCeKTr1KnSft3CxGdut4Bo4QWdaaU5Imn3ubiObRceJIC6tjJppKKN8r3PfLmkLnHU5nG3cBa1gNAsNvN2fdDTz1cwGczQwU7b3EcDXh5f3Pe5pJ7BYKRbF1g+R0oH8mP8ouu0oxjh01q36fvwBXu1tXPTY9E+Q9UdF0fGxheckg8bl9/BWbthhchw2q+T26XonW43LR7Ybb6RZmA71Bd/DbTUTm+2WSjTjYFhb8SVO9k8fFTCyRpuHtBN+R4Oa7vBuCvVVfap1EuK7s/UEb3E4uHUckDjrE8OZ9iUE28ntf6q3IbW0Wvu7SoDK2q6L/KObJ9gTEM+BKvTBp8zV4xkVGq7b7PvSYRklhcdJynS/iLrNLpnpg4aqoCkMPwZ8OMNDWltK0mrDA35ts+UxdXSwNyHWHd2KxXXlOi92IYIOQXbhNDl4rpOpKdr7lYHmxLB+lopoj/qRPZ/UwgfFauGTI+GTmMpPix2U/l+K3Gc3Rak7XYd0NRPH/KqJmfdc7Mz1F1oYB3jUh1X7n7XBsFsXU3aFNwqq3Z1+eCI9rG38QLH4hWnGdAsxqzsDkiIoAREQBERAEREAREQBERAEREAWs221TT1tZXyvfI2pE4ihiZHma+OMthJc7ts0m2nnwV37V7x6WgBa53STcBDGQXZuQeeDPDV3YCq8qtj310prcQhZDnHUp429G51/pzubZxPcTm7cvsrRwj5h87UWXi+z38SGdOweNPw/EI6SOdk9LOLdQ6MlLXH2LkMeC2zrWBDgSLq5WRB+qpfB9nYKafpIoyHC9iXOda+htc6aK1tnqouaLrhiq0as9qK7et8csgjNx0wHJdgC+oqpJC97GBvq8NmjjGZ7csjAOJLHZiB3ltwO8qisC2/qKZgiY+NoZexljc4t1JLdOOpOhC2kqY7tKrzaDB2iTP0TC7tLGk+pF1coYlU4uM4qS4PiCC4Bs/Niwnqq5zy0xmKGR7Q1xfxD42DRsbNdBxLjqTwizMFrYHPi6Od7XXB6CRzWScrutcEEdoB7VNdtNrJqVkGTi6TVp4OY1pu3u4jXlZZ3DYRUwMnhN2vFx2g8C09hBuD4LusZWgtuy2XklbJW6iLGJ2G2ddSROfNYSy5eo03Ecbb5WX7bkk8fEq09nj1QofQ4S8u1up5hNLkas+pUlUk5y1ZJkFGabbmJ2Ky4edHsjY9jr+24tL3x+IaWu7+t2KSSPDQSdABcnsA4laoYrjMklXJXRuLZH1D5onDiGtd1PEWsPJXMFg5YqUox3Jshm17mA8UbGAotsLtqzEaZkosH+zIz3JB7Q8OY7iFK1RknF2ZIK1r3wUHR4nVC1ukbDUDyBid8SfRbKKj9/lBapp5QP8AMhliPiy0jfzK/wAnP76jxuu8hnRuhrrwtHuuc345h+ZXjSOu0LXDdNV2fIzva71uD+AWw+FSXYFVrx2ajRJ7kRFxAREQBERAEREAREQBERAeHE6qZgHQQiUm/tStja3szGxOvc08FGcRwLEasFs9XHSxnjHSNc55HYZn2+DbdymbisfUXPBdIVHDRK/G3uCO4NsdRUBzxR5pR/rSnpJO/KToz7gC7K9xmNlkfkDnHVe2lwwNXmUpTd5O7BH6TZjmQvu0O1VLhEQdUO6zvYiZYyPt2Dk36xsF7duNr48Lo3TOs556sUd7F8hGg8BxJ7B4LVrGMZlq53z1Dy+R5uSeXY1o+i0cABwVnD4fnXnoDZHdtt9JihqHSRMiYzo+jaCXOyv6QEvcdCepyAU3VDbnMV6Fko94RfAzfurrwypztumNpRpVpQjoreSCPcvFVYa1/Fe1FUBr/vkytxKmhbb5uPOfF7z+jB6rIbvsVFPVugP+VVAzRjk2VukrR4jreQXX/EDQ5KykqAPaY6MnvY7MPg8+ii8GIWdTyDjFOzX6sgyO8tAvqMPRjW5MklrFt+B5epsdRwNIuF7QLKP7M1+dgUhXy56OqrpxJG5jvZe0td4OFj8CtUMVw51NJNSye1TSOAPbG46Edx6p++tsyqE34YOIq2GoAt07XRP7CWAZT45T/YtnkXEcziordLLvIZFdhNrTh9YHknoZLNlHYL9WTxaT6ErZvDqwSMBBBBFwRqCDzC1LwqgEznNDssg6zSdWkcC0jx/Hmru3TYlKym6KcWMby1o4jJYFtjzbqQO7TknKypyrSlHJ3zXqgi0VWG/uivQRSj/SnaT9l7XMP4hWYJBa/LiotvTw/p8IqmgXIjMg8YyJP+KzKE3TqRktzRJr9u/qOjrsvvNcPMEH9CtlNnZrsHgtVsBqclZC7te30d1T+K2Z2RqLsCtcowUa7toCUoiLPAREQBERAEREAREQBEUC3x7TT0NFE+mkMT3ztYXBrHHJ0cjiAHAji0L3Tg6k1BbwT1cTGFwiluBrrYfguNbWshjdJK4NYwFznHgAOJXm1wdwavq+NdcA9uuuixO12M/JKGon5xxOc37drMH9RCJXdga+b4NqTXYk5jCTFTEwxgc33tI4DmS8ZfBoUa2h2efRmJshGeRmdzR9A3IyE8zbj3rM7tsK6WqMz9WwDpNechJEfxzO+6uneLUZ6xoPJg+LnH9lsRlszjRh+QZTd20jMe1wHk0fuSr/ANnfYHgqS2DorRRE/Su7+okj4WV5YFHZg8FnYqfOVpS62DKIsdimNNhkgjtmknfka0G3VaM0kh+q1vxIHNZFcGmkm94Kw3/Yb0mGtlHGGVjvuuvGfiW+ipGCpvG4fVDh4tId+hWze8HC/lGG1MYFy6J5H2mjO3+5oWrFFLoB5eui+q/89UUlUoy0kvnmeZGxOw1Zma09oB9VP2lVDutrc0EXc0NPi3q/orPxXFW01LLO72Yo3SEduVpNvO1vNfLSi4ycT0eiGvY+R8bTd0WXOB9EvGZoJ7bWNuwjtVd7+MLz4b0oGsErJPI3jd+Yeizm7eNzaFs0pzS1T3VMh7S82HllAsOQ05LLbUYaKujmhP8AqRuYO4kdU+TrHyXb+Grk+i/LUGqdLV9FK2QfRNyO1p9oeivfZKDMGvYbtcAQe0HUFa/uBGjtC0lpHYRpZW9uW2izMdTvOsRu3vjceHkbjzC2OV4KpavHfqeUTbavEHS1FJhzD/nu6Wosbf4eM3LL/WLXX7mEc1LsSibLE+M6h7XMI7nAtP4qqtotq4qHaF0tQHZPkjGtLQCRe+rQSL65h26+KlewO0kldTunkGUPlk6IW4RA2ZftOh17ll1abjShJaW8Xf0S+Mk1nmBifb6UbrebHf8AhbI7DVmZjSOYB9RdURvBoOhxOrZyEznDwk+cH5lau6uvzU8R+qG+ber+i7Y57ajPil5fokt8FfVwhN2hc1mgIiIAiIgCIiAIiIAqf/iIqS2Kjb2yyO/pa0DT7xVwKkv4i5bSUIPD51x9YlawjtWi+sFjYViWZrOzI38oWJ2zqzUV9FQA9Rx+VT97IzdjD3EtcfFrV59kqrNFCf8A62D0aAfiFgd4mKT4bi0NcyIyRPp+gPGwIc4lpcAcp6wI7bHvU0I2qtb1e3bZ28QW62oF1W38QGL9HhrIQdaiVoP2IxnP92T1Xs3a1880Mk1VmDp5nyNa4EWjysa0Bp9lvVNh581X/wDEFi/SV0MIOkMOY/akNz/a1vqopU/vbPAHPd9RZKDNzmkc77reo34hx81BNsKjPXzW4NdkH3AGn4gq2cFpeiggYf8ATibmHflzO+N1SrHGae54yPv/AFu/8qzhpbVeVQF0bM0Qb0TQPZYwejQrZw5lmBVzs0y8qsynb1Qs15gg+E14qscq3nUUUbKeMdjn9aR/iTmb4NCl9BiTZWh8bg9ruDmm4PLQqndq9lcTp8Qq5KLWGsN3OEjGWzcWuBNxY31HI6HUqwdiKb5NSQwFwcY2BpI4E8TbuuSrNdQ2YyjLclbhxv8AkErnZdpB4LUDFqH5PVTw/wAqV7PJriB8LLcEG4Wre9VjRjNXl95l7e8YmF3xurnJNRwr5EPQk+6av9pnuvuPB4B/G6tPbnD5KrCKmKG5kdHdoHF2VzXlo7yGkeaoXd5ifRVbQTpIMv3gczfhmC2QwqbNF5LnyjDmsVKS3u6/OfmFoU3sttbV1k1DTCN8cVKQZnAObcMaWta++nDS3Mm9tNLspngsUcxaJwfospgpcRqqdarzsr2S7CTXfengXyXE5gBZk3z7OzrXzjyfm+Cx2w2Kmnr4nXsHHo3eD9B/dY+St7fpsz01IKhg69Ocx7TG6wf6GzvIqhI5Mrg4ciD6G61qNTncPsPdkQbLYrg1NWsY6ohZK5g6pcNQONrjW3dwXfhEuSzGNDWt0DWiwAHAADgujZSfpWC/MKTw4OAbrEu9CSgN91FkxLPbSWFjvNpLD8Gj1WU3QVvzeX3XkeRAd+6yn8Q+GWbSTDkZIiftBr2/lcoduqq8s8je0Nd6Eg/iFfn9WHXV89QbLUL7sC9Cx2DS3YFkVngIiIAiIgCIiAIiIAqU/iPp9KN//eZ69G4fgrrVb7+MKM2F5wLmCRkn3TeN35wfJdaLtNAwO7LEukp49dWkg+Zzj4OA8lZ9W0mPTsWvO67HhFP0TjYPsB9q/V9bkebVsbhxD2DwXXFwtVb3PPv9nkCNUmcP81RG1FV8txuXmH1AiH2GOEQ+DVsZtRVMoqOepdb5qNzhfm+1mN83lo81rbsDAZK9rjrkD5Ce+xAJ+84KcP8ASpTBcNLFnL+9rh8CqCw11pW9vL7Q9n4gLYzZeG7rrXrH6E09ZPHwMUr2jyebH0sV1wM9md31AvrYhwfZw4OAI8DqFZcXAKjN0u07SRC4gE+x+Lo/EakdrT9Uq8YH3aFVrUnSm4v/AKtzBisapC4GyxWF0L2u1UscwHiuLYAFxB5qyvZTwPlmdlZG0vcTyaBc+a1OxSokrZ6qptqS6oePda6RrAPLMPIFWHvq3jtqT8ipXZomOvM9p6sj2nSNpHFrTqTzIHZrgtgcKDqSpe/hP8yPsgXcfVw/pWnQ/wBam6r1enYQQinnLXBzTYgggjkQbg+q2R3abUtq6drrgPHVkb7r+fkeI7itbKmmdE9zH6OaSD5f/rrLbK7VzUE4lhPc5hvle33XfoeSvYiCxVNf2Wnt7DQ2ylomuXOGmDeCieyW9CirWAdK2KXnFM4Mdf6pOjx4HyCk1TjMEbc0k0TG9rpGNHqSsGUJRezJWZJxxeiEsbmuAIcC0g8CCLEei1P2u2edQ1ckJvlBzRk84z7J/Q94KvnanfRSQNIpv8Q/k7VkAPfIRd/gwHxCo6rr5cUrgXnM+VwzECzWsGtmN+ixrb954nVaOGozppznkrb9X2L1BcmwE3VYPqt/AKz4joFWeycWV9grLg9kLLBX2/bD+kwlz+cUkcnlm6M/nVHbB1OSuZ9YOb8Mw/Ktl9vcP6fDaqP3oZLeIaXD4gLVzZY/4yH7X/Eq9Rd6UkDaTZme7B4LPKI7HT3YFLlRAREQBERAEREAREQBY7H8NbUU8kT9WyMcx3g4WWRXF7bhAaa19G+lqHxv0fE8sPiDa/gePmrP2N35mnYI6uN0gaLB7CM9vrA6OPfcfqu/fRsM5z/lcDbm1pWgakDhIBzIGh7gOwqnVrQnGrC0lf0ZJYu8/ewcTa2CBjooGkPdnIzyOHs3DSQGjsubnXkF1btaDLHLMfpkRt8G9Z59co8lCsMw108gYznxPJo5uKtzBqZoEcUY6jAGjv7Se8m581XrOMIbESCwNkqfq3VSb89mjDWipaOpUABx7JWixB8WgHycry2epMrAvHtts8yrp3xSC7XDzBHBzTyIKrUp7Erg1TpKt0bszTbh28jccNQQdQRqOStTZfftLC0MqGCUDTM4lr/N7QQ7zaD2kqvdo9l5aKQtkF236sgHVI7/AHT3FYdaqlGcbSSkvm9Zk2L7m/iKpwOrSyE/9xgHra/wUF2w3z1dcx0TLU8LtHNiJL3A8WvlNjbuaBfndV8u6ko3yuyxtLj3cu8ngAvOxSi7qKXf6kWOVFSOmkbGwXc42A5eJ7ABr5K38IogxkcEerWC1+08XOPiST5qM7PYO2mGnWlcLOcOAHut7u/mrG2SwYkgkKjiK/OOy0BE9vt3zpWCeEfOtHWb77R/yHLt4diqZ7SCQQQRoQdCD2ELb+rwkOjtbkqo2y2CZI4uLLO95ujvPt81NHEuGT0BSwcu1lW4CwNvIX8ja4UgrNiHtPVeD9oEfEXXmZsjJfVzB/Uf0V+OMt0Z2GRhHvJNyST2k3Vh7D4P8mYZZB87ILNB4sYddexx+A814MJ2dZEQ723jgSNAe0N7e8qa4FhDpHAlUa+I28kCXbJUpJup6wWCxOBYaI2hZhUwdVVFmY5p5gj1FlqTsxSkV7G+459/uh37LbsrWzZHBia+slt1YpJIweWZ0juH3Wn1Cs0ZWhPsBbmxnBTdQ3ZCKwUyVYBERAEREAREQBERAEREBi8Zw/pGlU3tNsJFnLuiFybktu2/jZXwQup9Mw8WtPi0FSpNaA17ocFydWNoaO7n49qn+ymAEEEhWEKCP+Wz+hv7LtbEBwAHgAEbvqDjTRZW2X2aLMLLsRQCB7UbMCQHS9+ItdVbimwcYcfm7fZJHw4LYx0YPEA+IXQ/DYjxjjPixp/RelJx0YNam7IxA+wT4uKytHhBAysaGjsAt+Cvz/osH8mL/bZ+y5NwiEcIYh4Rs/ZHOUtWCrcA2WJIJCsnCMLEbRosgymaODWjwAC7F5B8svBXYU2QcFkEQEFxLYwO4BYSTYg34K1CF86Mdg9EBW1FsTrqFLsJwBsYGizYYOwLkgPjW2X1EQBQN2zDKZhZHc5pHyvceLnyOLnE28gO5oU8XB0DTxaD4gKb7gYTZ+jyhZ5cWxgcAB4BclACIiA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51" name="AutoShape 4" descr="data:image/jpg;base64,/9j/4AAQSkZJRgABAQAAAQABAAD/2wCEAAkGBhQREBUUERQVFRUUFxgUFhUUFBQVFRcVFxYXFBUUFhUXHCYeFxokGRYXHy8gIycpLCwsFR8xNTAqNSYrLCkBCQoKDgwOGg8PGiwkHyItKS8rLyoqLC8pLC0sLS0pKSwsKSksKSkpKiwpLCwpLSksLC0sLCwsKS0qLDUtLC0pLf/AABEIAMIBAwMBIgACEQEDEQH/xAAcAAEAAgIDAQAAAAAAAAAAAAAABgcFCAIDBAH/xABFEAABAwIDBAcDCgQFAwUAAAABAAIDBBEFEiEGBzFBEyJRYXGBkTJSoRQjQmJygrGywdEIU5KiJDNDk8IVc+EXNFRj8P/EABoBAQADAQEBAAAAAAAAAAAAAAABBAUDAgb/xAAzEQACAQIDAwsEAgMBAAAAAAAAAQIDEQQhMRJBUQUTMmFxkaGxwdHwIiOB4TNSFCTxBv/aAAwDAQACEQMRAD8AvFERAEREAREQBERAEREAREQBERAEREAREQBERAEREAREQBFwZO0uLQ4EttmAIuLi4uOVxquaAIiIAiIgCIiAIiIAiIgCIiAIiIAiIgCIiAIiIAiIgMdtHEX0dQ0AkuhlaABckmNwAA5qiN3O+Sajc2CuLpafRud1zLDy4nV7BzadRy4WOw7uCpbe5sIybNUwMDZxdzw0WEoHG49+3Pnz5KxRlDoz0YLlpqpsjQ9jg5rgHNc03BBFwQeYsu1UruM2vcYn0khuIrPivyY4nMzwDtfvK545Li651abpycWDmiIuYCIiAIixO1lU+KgqXwgukZDI5gHHMGGxHhx8lKV3YFK4JvP6LaCole7/AA1TJ0LuwNZ83DL5W17nlX5HMHcFpY4K/wDc5tuamnEMrrywANuTq6Pgx3iPZPgO1XcTR2c1uBbCL411wvqogIiIAiIgCIiAIiIAiIgCIiAIiIAihG8XeKcOLIoIumqJGl4ac2VsYNs5DAS650AHYSSOcBO/HE//AIDP9qp/dd40JuKluYL1RVzuw3kz4nLKyeKKMRsa8GMv+k4ts7MTa4Fxw4KxQV4qU5U5bMtQfURFzAWKxbCxIFlV8IQGt2xtMafGaljeEfTN04WErbBX7gdVmYFUmyOGmSorqpw9uokjabcfnXOefTox5FWhs4NArWKf3PwvJBEgRfLqO4zvDoaW4kqGFw4sjvK8dxDL5fvWVeMJTdoq76gSNFW9Bt7JjE4goY5IoGkGoqXEZujBv0TMpIa9/C4JIBJ0srGDwvdSk6eUteHD5wByXCUdU89OC5r4QuQNRdtME+SV08A9mOQ5P+2/rs+BsujZbH3UVVHM29mmz2j6TD7Tf1HeAp5v6w3JXxyAf5sP90bz/wAXBV1h2HmUOIGbJYloNiQb8D26LcyqU4Sk9VZ/jLysDbXZ/FmzxNewhzXNDmkcwRcFZZUZuX2pLb0riS0XfETxAv143DkQTcdtz2K8IZMwusitSdKbiwc0RFyAREQBERAEREAREQBERAEREBGsd2lip5DkgnmnIyfM08jjYXcGumyhobck2zG1zooFtBLiVddsrhSQHjGHZ5HN7H5TY+GYDtaVbdU24UdrcPzHgu0Kux0Ur8Xn+vAES2UhjoWdFA09Y3e92r3u4XcfwA0CsfC6gvbcqO0mznWuVKKOmyBcnJyd3qD0ovNXYlFAzPNIyNvvSOawerioXje+ihg0jL53csgys/rktcfZDl7hSnU6KbBPVwmmaxpc4hrRqS4gADtJPBVMducZr/8A2NJ0MZ4SObYW7RLOA0+UZXV/6W1NSQ/FK9zvqRXkt4Pl6rfusXb/AB4x/kml1LN+GXiRc92LbY4dRxiKGQSBpcbRWeC5zi9xMhsy5c4n2liqLePXVAy4ZROcOHSOa54Hi4lkbfVyz1HshhlLI1rYmPmILmund0shDbAuAfoLZhwA4rPHFbCzdAPIAfop5ylHoxu+MvZetySFP2ExSu1xGuEbDqYmHpD4ZG5IR6OWWw3dphtNYvjdUOHOodnb5RizPgVkqLEjUxtkidmY8Xa4cwvZFhTncV4niKjWzey4LJdyFjtjxFrGhkTWsaODWNDWjwA0CymHyl3FdFNgluKpnazbvEqLFp2iYxsjfeKKRnzL4tMv0dbj6V+3UWXmjRlWlsx16wbArG4XtJTVL5GU88cr4jZ7WOBLeXmL6XGiiG0G2vynCI30xyy1rmUzQDqx79JQCOYaHWI7WleHAd2zMOroaiKcuZHE9j2OAuXuBF2ZQA1mt8pudBqbr3zKjBuo7POytw1vwB4v4g8OvBTS+5KYye6Vn7sVSbGazOZ7zfykfuVe29yPp8InI4x5JR9x4J/tJVC7Ny9HXx9jnFvk4G34hXKf14Nr+r81+gWVgmzwjqW1DQQ/KWutwcDbU94txVuYJUFzRdR/Z6ha9gUpoqPIsttvUHsREUAIiIAiIgCIiAIiIAiIgCIiA+ObddXyYLuWKxLaqkpnhlRUwxPPBr5Gtd3GxOgUpN6AyEjmxtLnENa0FxcTYAAXJJ5CyrHEcexXE3n/AKY3oKS5a2d5bGZLaF4c4F+XsDG+Lr3Asato4qqEsfaSKQAkB3Ve24cBdp1abajgRovLXS5WhrBYAWAAsABoAAOAXWnNQV7XfXovxvfzsFc026JrndJiFbLM/mIiW+RmkLpCPRSXDMCoaPWnpo2u/mEZ5P8Acfd3xXoMD3leqDBCeKTr1KnSft3CxGdut4Bo4QWdaaU5Imn3ubiObRceJIC6tjJppKKN8r3PfLmkLnHU5nG3cBa1gNAsNvN2fdDTz1cwGczQwU7b3EcDXh5f3Pe5pJ7BYKRbF1g+R0oH8mP8ouu0oxjh01q36fvwBXu1tXPTY9E+Q9UdF0fGxheckg8bl9/BWbthhchw2q+T26XonW43LR7Ybb6RZmA71Bd/DbTUTm+2WSjTjYFhb8SVO9k8fFTCyRpuHtBN+R4Oa7vBuCvVVfap1EuK7s/UEb3E4uHUckDjrE8OZ9iUE28ntf6q3IbW0Wvu7SoDK2q6L/KObJ9gTEM+BKvTBp8zV4xkVGq7b7PvSYRklhcdJynS/iLrNLpnpg4aqoCkMPwZ8OMNDWltK0mrDA35ts+UxdXSwNyHWHd2KxXXlOi92IYIOQXbhNDl4rpOpKdr7lYHmxLB+lopoj/qRPZ/UwgfFauGTI+GTmMpPix2U/l+K3Gc3Rak7XYd0NRPH/KqJmfdc7Mz1F1oYB3jUh1X7n7XBsFsXU3aFNwqq3Z1+eCI9rG38QLH4hWnGdAsxqzsDkiIoAREQBERAEREAREQBERAEREAWs221TT1tZXyvfI2pE4ihiZHma+OMthJc7ts0m2nnwV37V7x6WgBa53STcBDGQXZuQeeDPDV3YCq8qtj310prcQhZDnHUp429G51/pzubZxPcTm7cvsrRwj5h87UWXi+z38SGdOweNPw/EI6SOdk9LOLdQ6MlLXH2LkMeC2zrWBDgSLq5WRB+qpfB9nYKafpIoyHC9iXOda+htc6aK1tnqouaLrhiq0as9qK7et8csgjNx0wHJdgC+oqpJC97GBvq8NmjjGZ7csjAOJLHZiB3ltwO8qisC2/qKZgiY+NoZexljc4t1JLdOOpOhC2kqY7tKrzaDB2iTP0TC7tLGk+pF1coYlU4uM4qS4PiCC4Bs/Niwnqq5zy0xmKGR7Q1xfxD42DRsbNdBxLjqTwizMFrYHPi6Od7XXB6CRzWScrutcEEdoB7VNdtNrJqVkGTi6TVp4OY1pu3u4jXlZZ3DYRUwMnhN2vFx2g8C09hBuD4LusZWgtuy2XklbJW6iLGJ2G2ddSROfNYSy5eo03Ecbb5WX7bkk8fEq09nj1QofQ4S8u1up5hNLkas+pUlUk5y1ZJkFGabbmJ2Ky4edHsjY9jr+24tL3x+IaWu7+t2KSSPDQSdABcnsA4laoYrjMklXJXRuLZH1D5onDiGtd1PEWsPJXMFg5YqUox3Jshm17mA8UbGAotsLtqzEaZkosH+zIz3JB7Q8OY7iFK1RknF2ZIK1r3wUHR4nVC1ukbDUDyBid8SfRbKKj9/lBapp5QP8AMhliPiy0jfzK/wAnP76jxuu8hnRuhrrwtHuuc345h+ZXjSOu0LXDdNV2fIzva71uD+AWw+FSXYFVrx2ajRJ7kRFxAREQBERAEREAREQBERAeHE6qZgHQQiUm/tStja3szGxOvc08FGcRwLEasFs9XHSxnjHSNc55HYZn2+DbdymbisfUXPBdIVHDRK/G3uCO4NsdRUBzxR5pR/rSnpJO/KToz7gC7K9xmNlkfkDnHVe2lwwNXmUpTd5O7BH6TZjmQvu0O1VLhEQdUO6zvYiZYyPt2Dk36xsF7duNr48Lo3TOs556sUd7F8hGg8BxJ7B4LVrGMZlq53z1Dy+R5uSeXY1o+i0cABwVnD4fnXnoDZHdtt9JihqHSRMiYzo+jaCXOyv6QEvcdCepyAU3VDbnMV6Fko94RfAzfurrwypztumNpRpVpQjoreSCPcvFVYa1/Fe1FUBr/vkytxKmhbb5uPOfF7z+jB6rIbvsVFPVugP+VVAzRjk2VukrR4jreQXX/EDQ5KykqAPaY6MnvY7MPg8+ii8GIWdTyDjFOzX6sgyO8tAvqMPRjW5MklrFt+B5epsdRwNIuF7QLKP7M1+dgUhXy56OqrpxJG5jvZe0td4OFj8CtUMVw51NJNSye1TSOAPbG46Edx6p++tsyqE34YOIq2GoAt07XRP7CWAZT45T/YtnkXEcziordLLvIZFdhNrTh9YHknoZLNlHYL9WTxaT6ErZvDqwSMBBBBFwRqCDzC1LwqgEznNDssg6zSdWkcC0jx/Hmru3TYlKym6KcWMby1o4jJYFtjzbqQO7TknKypyrSlHJ3zXqgi0VWG/uivQRSj/SnaT9l7XMP4hWYJBa/LiotvTw/p8IqmgXIjMg8YyJP+KzKE3TqRktzRJr9u/qOjrsvvNcPMEH9CtlNnZrsHgtVsBqclZC7te30d1T+K2Z2RqLsCtcowUa7toCUoiLPAREQBERAEREAREQBEUC3x7TT0NFE+mkMT3ztYXBrHHJ0cjiAHAji0L3Tg6k1BbwT1cTGFwiluBrrYfguNbWshjdJK4NYwFznHgAOJXm1wdwavq+NdcA9uuuixO12M/JKGon5xxOc37drMH9RCJXdga+b4NqTXYk5jCTFTEwxgc33tI4DmS8ZfBoUa2h2efRmJshGeRmdzR9A3IyE8zbj3rM7tsK6WqMz9WwDpNechJEfxzO+6uneLUZ6xoPJg+LnH9lsRlszjRh+QZTd20jMe1wHk0fuSr/ANnfYHgqS2DorRRE/Su7+okj4WV5YFHZg8FnYqfOVpS62DKIsdimNNhkgjtmknfka0G3VaM0kh+q1vxIHNZFcGmkm94Kw3/Yb0mGtlHGGVjvuuvGfiW+ipGCpvG4fVDh4tId+hWze8HC/lGG1MYFy6J5H2mjO3+5oWrFFLoB5eui+q/89UUlUoy0kvnmeZGxOw1Zma09oB9VP2lVDutrc0EXc0NPi3q/orPxXFW01LLO72Yo3SEduVpNvO1vNfLSi4ycT0eiGvY+R8bTd0WXOB9EvGZoJ7bWNuwjtVd7+MLz4b0oGsErJPI3jd+Yeizm7eNzaFs0pzS1T3VMh7S82HllAsOQ05LLbUYaKujmhP8AqRuYO4kdU+TrHyXb+Grk+i/LUGqdLV9FK2QfRNyO1p9oeivfZKDMGvYbtcAQe0HUFa/uBGjtC0lpHYRpZW9uW2izMdTvOsRu3vjceHkbjzC2OV4KpavHfqeUTbavEHS1FJhzD/nu6Wosbf4eM3LL/WLXX7mEc1LsSibLE+M6h7XMI7nAtP4qqtotq4qHaF0tQHZPkjGtLQCRe+rQSL65h26+KlewO0kldTunkGUPlk6IW4RA2ZftOh17ll1abjShJaW8Xf0S+Mk1nmBifb6UbrebHf8AhbI7DVmZjSOYB9RdURvBoOhxOrZyEznDwk+cH5lau6uvzU8R+qG+ber+i7Y57ajPil5fokt8FfVwhN2hc1mgIiIAiIgCIiAIiIAqf/iIqS2Kjb2yyO/pa0DT7xVwKkv4i5bSUIPD51x9YlawjtWi+sFjYViWZrOzI38oWJ2zqzUV9FQA9Rx+VT97IzdjD3EtcfFrV59kqrNFCf8A62D0aAfiFgd4mKT4bi0NcyIyRPp+gPGwIc4lpcAcp6wI7bHvU0I2qtb1e3bZ28QW62oF1W38QGL9HhrIQdaiVoP2IxnP92T1Xs3a1880Mk1VmDp5nyNa4EWjysa0Bp9lvVNh581X/wDEFi/SV0MIOkMOY/akNz/a1vqopU/vbPAHPd9RZKDNzmkc77reo34hx81BNsKjPXzW4NdkH3AGn4gq2cFpeiggYf8ATibmHflzO+N1SrHGae54yPv/AFu/8qzhpbVeVQF0bM0Qb0TQPZYwejQrZw5lmBVzs0y8qsynb1Qs15gg+E14qscq3nUUUbKeMdjn9aR/iTmb4NCl9BiTZWh8bg9ruDmm4PLQqndq9lcTp8Qq5KLWGsN3OEjGWzcWuBNxY31HI6HUqwdiKb5NSQwFwcY2BpI4E8TbuuSrNdQ2YyjLclbhxv8AkErnZdpB4LUDFqH5PVTw/wAqV7PJriB8LLcEG4Wre9VjRjNXl95l7e8YmF3xurnJNRwr5EPQk+6av9pnuvuPB4B/G6tPbnD5KrCKmKG5kdHdoHF2VzXlo7yGkeaoXd5ifRVbQTpIMv3gczfhmC2QwqbNF5LnyjDmsVKS3u6/OfmFoU3sttbV1k1DTCN8cVKQZnAObcMaWta++nDS3Mm9tNLspngsUcxaJwfospgpcRqqdarzsr2S7CTXfengXyXE5gBZk3z7OzrXzjyfm+Cx2w2Kmnr4nXsHHo3eD9B/dY+St7fpsz01IKhg69Ocx7TG6wf6GzvIqhI5Mrg4ciD6G61qNTncPsPdkQbLYrg1NWsY6ohZK5g6pcNQONrjW3dwXfhEuSzGNDWt0DWiwAHAADgujZSfpWC/MKTw4OAbrEu9CSgN91FkxLPbSWFjvNpLD8Gj1WU3QVvzeX3XkeRAd+6yn8Q+GWbSTDkZIiftBr2/lcoduqq8s8je0Nd6Eg/iFfn9WHXV89QbLUL7sC9Cx2DS3YFkVngIiIAiIgCIiAIiIAqU/iPp9KN//eZ69G4fgrrVb7+MKM2F5wLmCRkn3TeN35wfJdaLtNAwO7LEukp49dWkg+Zzj4OA8lZ9W0mPTsWvO67HhFP0TjYPsB9q/V9bkebVsbhxD2DwXXFwtVb3PPv9nkCNUmcP81RG1FV8txuXmH1AiH2GOEQ+DVsZtRVMoqOepdb5qNzhfm+1mN83lo81rbsDAZK9rjrkD5Ce+xAJ+84KcP8ASpTBcNLFnL+9rh8CqCw11pW9vL7Q9n4gLYzZeG7rrXrH6E09ZPHwMUr2jyebH0sV1wM9md31AvrYhwfZw4OAI8DqFZcXAKjN0u07SRC4gE+x+Lo/EakdrT9Uq8YH3aFVrUnSm4v/AKtzBisapC4GyxWF0L2u1UscwHiuLYAFxB5qyvZTwPlmdlZG0vcTyaBc+a1OxSokrZ6qptqS6oePda6RrAPLMPIFWHvq3jtqT8ipXZomOvM9p6sj2nSNpHFrTqTzIHZrgtgcKDqSpe/hP8yPsgXcfVw/pWnQ/wBam6r1enYQQinnLXBzTYgggjkQbg+q2R3abUtq6drrgPHVkb7r+fkeI7itbKmmdE9zH6OaSD5f/rrLbK7VzUE4lhPc5hvle33XfoeSvYiCxVNf2Wnt7DQ2ylomuXOGmDeCieyW9CirWAdK2KXnFM4Mdf6pOjx4HyCk1TjMEbc0k0TG9rpGNHqSsGUJRezJWZJxxeiEsbmuAIcC0g8CCLEei1P2u2edQ1ckJvlBzRk84z7J/Q94KvnanfRSQNIpv8Q/k7VkAPfIRd/gwHxCo6rr5cUrgXnM+VwzECzWsGtmN+ixrb954nVaOGozppznkrb9X2L1BcmwE3VYPqt/AKz4joFWeycWV9grLg9kLLBX2/bD+kwlz+cUkcnlm6M/nVHbB1OSuZ9YOb8Mw/Ktl9vcP6fDaqP3oZLeIaXD4gLVzZY/4yH7X/Eq9Rd6UkDaTZme7B4LPKI7HT3YFLlRAREQBERAEREAREQBY7H8NbUU8kT9WyMcx3g4WWRXF7bhAaa19G+lqHxv0fE8sPiDa/gePmrP2N35mnYI6uN0gaLB7CM9vrA6OPfcfqu/fRsM5z/lcDbm1pWgakDhIBzIGh7gOwqnVrQnGrC0lf0ZJYu8/ewcTa2CBjooGkPdnIzyOHs3DSQGjsubnXkF1btaDLHLMfpkRt8G9Z59co8lCsMw108gYznxPJo5uKtzBqZoEcUY6jAGjv7Se8m581XrOMIbESCwNkqfq3VSb89mjDWipaOpUABx7JWixB8WgHycry2epMrAvHtts8yrp3xSC7XDzBHBzTyIKrUp7Erg1TpKt0bszTbh28jccNQQdQRqOStTZfftLC0MqGCUDTM4lr/N7QQ7zaD2kqvdo9l5aKQtkF236sgHVI7/AHT3FYdaqlGcbSSkvm9Zk2L7m/iKpwOrSyE/9xgHra/wUF2w3z1dcx0TLU8LtHNiJL3A8WvlNjbuaBfndV8u6ko3yuyxtLj3cu8ngAvOxSi7qKXf6kWOVFSOmkbGwXc42A5eJ7ABr5K38IogxkcEerWC1+08XOPiST5qM7PYO2mGnWlcLOcOAHut7u/mrG2SwYkgkKjiK/OOy0BE9vt3zpWCeEfOtHWb77R/yHLt4diqZ7SCQQQRoQdCD2ELb+rwkOjtbkqo2y2CZI4uLLO95ujvPt81NHEuGT0BSwcu1lW4CwNvIX8ja4UgrNiHtPVeD9oEfEXXmZsjJfVzB/Uf0V+OMt0Z2GRhHvJNyST2k3Vh7D4P8mYZZB87ILNB4sYddexx+A814MJ2dZEQ723jgSNAe0N7e8qa4FhDpHAlUa+I28kCXbJUpJup6wWCxOBYaI2hZhUwdVVFmY5p5gj1FlqTsxSkV7G+459/uh37LbsrWzZHBia+slt1YpJIweWZ0juH3Wn1Cs0ZWhPsBbmxnBTdQ3ZCKwUyVYBERAEREAREQBERAEREBi8Zw/pGlU3tNsJFnLuiFybktu2/jZXwQup9Mw8WtPi0FSpNaA17ocFydWNoaO7n49qn+ymAEEEhWEKCP+Wz+hv7LtbEBwAHgAEbvqDjTRZW2X2aLMLLsRQCB7UbMCQHS9+ItdVbimwcYcfm7fZJHw4LYx0YPEA+IXQ/DYjxjjPixp/RelJx0YNam7IxA+wT4uKytHhBAysaGjsAt+Cvz/osH8mL/bZ+y5NwiEcIYh4Rs/ZHOUtWCrcA2WJIJCsnCMLEbRosgymaODWjwAC7F5B8svBXYU2QcFkEQEFxLYwO4BYSTYg34K1CF86Mdg9EBW1FsTrqFLsJwBsYGizYYOwLkgPjW2X1EQBQN2zDKZhZHc5pHyvceLnyOLnE28gO5oU8XB0DTxaD4gKb7gYTZ+jyhZ5cWxgcAB4BclACIiA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6152" name="Picture 5" descr="C:\Documents and Settings\Mr. Kundarto\My Documents\Downloads\alla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0"/>
            <a:ext cx="14287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2428875" y="1714500"/>
            <a:ext cx="1857375" cy="785813"/>
          </a:xfrm>
          <a:prstGeom prst="ellipse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</a:rPr>
              <a:t>SAUDARA</a:t>
            </a:r>
          </a:p>
        </p:txBody>
      </p:sp>
      <p:sp>
        <p:nvSpPr>
          <p:cNvPr id="11" name="Oval 10"/>
          <p:cNvSpPr/>
          <p:nvPr/>
        </p:nvSpPr>
        <p:spPr>
          <a:xfrm>
            <a:off x="5500688" y="2714625"/>
            <a:ext cx="1857375" cy="785813"/>
          </a:xfrm>
          <a:prstGeom prst="ellipse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</a:rPr>
              <a:t>PACAR</a:t>
            </a:r>
          </a:p>
        </p:txBody>
      </p:sp>
      <p:sp>
        <p:nvSpPr>
          <p:cNvPr id="12" name="Oval 11"/>
          <p:cNvSpPr/>
          <p:nvPr/>
        </p:nvSpPr>
        <p:spPr>
          <a:xfrm>
            <a:off x="1714500" y="2643188"/>
            <a:ext cx="1857375" cy="785812"/>
          </a:xfrm>
          <a:prstGeom prst="ellipse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</a:rPr>
              <a:t>ORANGTUA</a:t>
            </a:r>
          </a:p>
        </p:txBody>
      </p:sp>
      <p:sp>
        <p:nvSpPr>
          <p:cNvPr id="13" name="Oval 12"/>
          <p:cNvSpPr/>
          <p:nvPr/>
        </p:nvSpPr>
        <p:spPr>
          <a:xfrm>
            <a:off x="5072063" y="4857750"/>
            <a:ext cx="1857375" cy="785813"/>
          </a:xfrm>
          <a:prstGeom prst="ellipse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</a:rPr>
              <a:t>TETANGGA</a:t>
            </a:r>
          </a:p>
        </p:txBody>
      </p:sp>
      <p:sp>
        <p:nvSpPr>
          <p:cNvPr id="14" name="Oval 13"/>
          <p:cNvSpPr/>
          <p:nvPr/>
        </p:nvSpPr>
        <p:spPr>
          <a:xfrm>
            <a:off x="3214688" y="5357813"/>
            <a:ext cx="1857375" cy="785812"/>
          </a:xfrm>
          <a:prstGeom prst="ellipse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</a:rPr>
              <a:t>REKAN KERJA</a:t>
            </a:r>
          </a:p>
        </p:txBody>
      </p:sp>
      <p:sp>
        <p:nvSpPr>
          <p:cNvPr id="15" name="Oval 14"/>
          <p:cNvSpPr/>
          <p:nvPr/>
        </p:nvSpPr>
        <p:spPr>
          <a:xfrm>
            <a:off x="1928813" y="4500563"/>
            <a:ext cx="1857375" cy="785812"/>
          </a:xfrm>
          <a:prstGeom prst="ellipse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</a:rPr>
              <a:t>SAHABAT</a:t>
            </a:r>
          </a:p>
        </p:txBody>
      </p:sp>
      <p:sp>
        <p:nvSpPr>
          <p:cNvPr id="16" name="Oval 15"/>
          <p:cNvSpPr/>
          <p:nvPr/>
        </p:nvSpPr>
        <p:spPr>
          <a:xfrm>
            <a:off x="5572125" y="3786188"/>
            <a:ext cx="1857375" cy="785812"/>
          </a:xfrm>
          <a:prstGeom prst="ellipse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</a:rPr>
              <a:t>SUAMI/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</a:rPr>
              <a:t>ISTRI</a:t>
            </a:r>
          </a:p>
        </p:txBody>
      </p:sp>
      <p:sp>
        <p:nvSpPr>
          <p:cNvPr id="17" name="Oval 16"/>
          <p:cNvSpPr/>
          <p:nvPr/>
        </p:nvSpPr>
        <p:spPr>
          <a:xfrm>
            <a:off x="1643063" y="3500438"/>
            <a:ext cx="1857375" cy="785812"/>
          </a:xfrm>
          <a:prstGeom prst="ellipse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</a:rPr>
              <a:t>ANAK</a:t>
            </a:r>
          </a:p>
        </p:txBody>
      </p:sp>
      <p:sp>
        <p:nvSpPr>
          <p:cNvPr id="18" name="Oval 17"/>
          <p:cNvSpPr/>
          <p:nvPr/>
        </p:nvSpPr>
        <p:spPr>
          <a:xfrm>
            <a:off x="4643438" y="1785938"/>
            <a:ext cx="1857375" cy="785812"/>
          </a:xfrm>
          <a:prstGeom prst="ellipse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</a:rPr>
              <a:t>KELUARGA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</a:rPr>
              <a:t>BESAR</a:t>
            </a:r>
          </a:p>
        </p:txBody>
      </p:sp>
      <p:sp>
        <p:nvSpPr>
          <p:cNvPr id="19" name="Oval 18"/>
          <p:cNvSpPr/>
          <p:nvPr/>
        </p:nvSpPr>
        <p:spPr>
          <a:xfrm>
            <a:off x="3857625" y="3357563"/>
            <a:ext cx="1357313" cy="10001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0000"/>
                </a:solidFill>
              </a:rPr>
              <a:t>AKU</a:t>
            </a:r>
          </a:p>
        </p:txBody>
      </p:sp>
      <p:sp>
        <p:nvSpPr>
          <p:cNvPr id="20" name="Left-Right Arrow 19"/>
          <p:cNvSpPr/>
          <p:nvPr/>
        </p:nvSpPr>
        <p:spPr>
          <a:xfrm rot="783054">
            <a:off x="5000625" y="3852863"/>
            <a:ext cx="777875" cy="280987"/>
          </a:xfrm>
          <a:prstGeom prst="left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Left-Right Arrow 20"/>
          <p:cNvSpPr/>
          <p:nvPr/>
        </p:nvSpPr>
        <p:spPr>
          <a:xfrm rot="2088678">
            <a:off x="3251200" y="3341688"/>
            <a:ext cx="971550" cy="276225"/>
          </a:xfrm>
          <a:prstGeom prst="left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Left-Right Arrow 21"/>
          <p:cNvSpPr/>
          <p:nvPr/>
        </p:nvSpPr>
        <p:spPr>
          <a:xfrm rot="3629036">
            <a:off x="3326606" y="2804319"/>
            <a:ext cx="1582738" cy="311150"/>
          </a:xfrm>
          <a:prstGeom prst="left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Left-Right Arrow 22"/>
          <p:cNvSpPr/>
          <p:nvPr/>
        </p:nvSpPr>
        <p:spPr>
          <a:xfrm rot="17531721">
            <a:off x="4293394" y="2874169"/>
            <a:ext cx="1317625" cy="284163"/>
          </a:xfrm>
          <a:prstGeom prst="left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Left-Right Arrow 23"/>
          <p:cNvSpPr/>
          <p:nvPr/>
        </p:nvSpPr>
        <p:spPr>
          <a:xfrm>
            <a:off x="3357563" y="3786188"/>
            <a:ext cx="785812" cy="285750"/>
          </a:xfrm>
          <a:prstGeom prst="left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Left-Right Arrow 24"/>
          <p:cNvSpPr/>
          <p:nvPr/>
        </p:nvSpPr>
        <p:spPr>
          <a:xfrm rot="19977322">
            <a:off x="4808538" y="3284538"/>
            <a:ext cx="1004887" cy="288925"/>
          </a:xfrm>
          <a:prstGeom prst="left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Left-Right Arrow 25"/>
          <p:cNvSpPr/>
          <p:nvPr/>
        </p:nvSpPr>
        <p:spPr>
          <a:xfrm rot="19147239">
            <a:off x="3316288" y="4254500"/>
            <a:ext cx="1082675" cy="276225"/>
          </a:xfrm>
          <a:prstGeom prst="left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Left-Right Arrow 26"/>
          <p:cNvSpPr/>
          <p:nvPr/>
        </p:nvSpPr>
        <p:spPr>
          <a:xfrm rot="17540079">
            <a:off x="3563144" y="4622006"/>
            <a:ext cx="1473200" cy="293688"/>
          </a:xfrm>
          <a:prstGeom prst="left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Left-Right Arrow 27"/>
          <p:cNvSpPr/>
          <p:nvPr/>
        </p:nvSpPr>
        <p:spPr>
          <a:xfrm rot="2910142">
            <a:off x="4485482" y="4407693"/>
            <a:ext cx="1244600" cy="328613"/>
          </a:xfrm>
          <a:prstGeom prst="left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72" name="TextBox 28"/>
          <p:cNvSpPr txBox="1">
            <a:spLocks noChangeArrowheads="1"/>
          </p:cNvSpPr>
          <p:nvPr/>
        </p:nvSpPr>
        <p:spPr bwMode="auto">
          <a:xfrm>
            <a:off x="6387047" y="962725"/>
            <a:ext cx="228940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006600"/>
                </a:solidFill>
                <a:latin typeface="Calibri" pitchFamily="34" charset="0"/>
              </a:rPr>
              <a:t>BERDAGANG </a:t>
            </a:r>
          </a:p>
          <a:p>
            <a:r>
              <a:rPr lang="en-US" sz="2800" b="1" i="1" dirty="0">
                <a:solidFill>
                  <a:srgbClr val="006600"/>
                </a:solidFill>
                <a:latin typeface="Calibri" pitchFamily="34" charset="0"/>
              </a:rPr>
              <a:t>UNTUK BEKAL</a:t>
            </a: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6657975" y="6529388"/>
            <a:ext cx="2414588" cy="257175"/>
          </a:xfrm>
          <a:prstGeom prst="rect">
            <a:avLst/>
          </a:prstGeom>
        </p:spPr>
        <p:txBody>
          <a:bodyPr/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rgbClr val="C00000"/>
                </a:solidFill>
                <a:latin typeface="+mn-lt"/>
              </a:rPr>
              <a:t>created by maskund@yahoo.com</a:t>
            </a:r>
          </a:p>
        </p:txBody>
      </p:sp>
    </p:spTree>
    <p:extLst>
      <p:ext uri="{BB962C8B-B14F-4D97-AF65-F5344CB8AC3E}">
        <p14:creationId xmlns:p14="http://schemas.microsoft.com/office/powerpoint/2010/main" xmlns="" val="2702743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844" y="129059"/>
            <a:ext cx="4643470" cy="6443213"/>
            <a:chOff x="857224" y="428604"/>
            <a:chExt cx="3643338" cy="5014453"/>
          </a:xfrm>
        </p:grpSpPr>
        <p:pic>
          <p:nvPicPr>
            <p:cNvPr id="83970" name="Picture 2" descr="http://islamrahmahdotnet.files.wordpress.com/2011/12/selamet-hari-ibu-to-all-moms-di-group-ini-semoga-selalu-jadi-inspirasi-yg-berguna-utk-anak2nya-amin1.jpg?w=490"/>
            <p:cNvPicPr>
              <a:picLocks noChangeAspect="1" noChangeArrowheads="1"/>
            </p:cNvPicPr>
            <p:nvPr/>
          </p:nvPicPr>
          <p:blipFill>
            <a:blip r:embed="rId2">
              <a:lum bright="10000"/>
            </a:blip>
            <a:srcRect l="14063" r="13281"/>
            <a:stretch>
              <a:fillRect/>
            </a:stretch>
          </p:blipFill>
          <p:spPr bwMode="auto">
            <a:xfrm>
              <a:off x="857224" y="428604"/>
              <a:ext cx="3643338" cy="5014453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2143108" y="2571744"/>
              <a:ext cx="222849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/>
                <a:t>islamrahmahdotnet.wordpress.com</a:t>
              </a:r>
              <a:endParaRPr lang="en-US" sz="11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33484" y="1268760"/>
            <a:ext cx="413100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HIDUP </a:t>
            </a:r>
          </a:p>
          <a:p>
            <a:pPr algn="ctr"/>
            <a:r>
              <a:rPr 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 </a:t>
            </a:r>
          </a:p>
          <a:p>
            <a:pPr algn="ctr"/>
            <a:r>
              <a:rPr 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MELAYANI</a:t>
            </a:r>
            <a:endParaRPr lang="en-US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6098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5152" y="-9043"/>
            <a:ext cx="5555848" cy="6858024"/>
            <a:chOff x="1571604" y="-24"/>
            <a:chExt cx="5555848" cy="685802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 l="41016" t="8789" r="12109" b="14062"/>
            <a:stretch>
              <a:fillRect/>
            </a:stretch>
          </p:blipFill>
          <p:spPr bwMode="auto">
            <a:xfrm>
              <a:off x="1571604" y="0"/>
              <a:ext cx="555584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1672915" y="-24"/>
              <a:ext cx="527740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FFFF00"/>
                  </a:solidFill>
                </a:rPr>
                <a:t>WUJUDKAN IMPIANMU</a:t>
              </a:r>
              <a:endParaRPr lang="en-US" sz="40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3074" name="Picture 2" descr="D:\Downloads\dsc0088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5242"/>
          <a:stretch/>
        </p:blipFill>
        <p:spPr bwMode="auto">
          <a:xfrm>
            <a:off x="5582488" y="-9043"/>
            <a:ext cx="3563000" cy="420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47664" y="4004216"/>
            <a:ext cx="7632848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HIDUP ADALAH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PERJUANGAN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743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MENGGALI POTENSI DIRI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1189038"/>
            <a:ext cx="9144000" cy="4525962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0000CC"/>
                </a:solidFill>
              </a:rPr>
              <a:t>adalah </a:t>
            </a:r>
            <a:r>
              <a:rPr lang="en-US" sz="2800" b="1" smtClean="0">
                <a:solidFill>
                  <a:srgbClr val="008000"/>
                </a:solidFill>
              </a:rPr>
              <a:t>“tanda pengenal” </a:t>
            </a:r>
            <a:r>
              <a:rPr lang="en-US" sz="2800" b="1" smtClean="0">
                <a:solidFill>
                  <a:srgbClr val="0000CC"/>
                </a:solidFill>
              </a:rPr>
              <a:t>yang merupakan </a:t>
            </a:r>
            <a:r>
              <a:rPr lang="en-US" sz="2800" b="1" smtClean="0">
                <a:solidFill>
                  <a:srgbClr val="008000"/>
                </a:solidFill>
              </a:rPr>
              <a:t>pembeda </a:t>
            </a:r>
            <a:r>
              <a:rPr lang="en-US" sz="2800" b="1" smtClean="0">
                <a:solidFill>
                  <a:srgbClr val="0000CC"/>
                </a:solidFill>
              </a:rPr>
              <a:t>yang bersifat </a:t>
            </a:r>
            <a:r>
              <a:rPr lang="en-US" sz="2800" b="1" smtClean="0">
                <a:solidFill>
                  <a:srgbClr val="008000"/>
                </a:solidFill>
              </a:rPr>
              <a:t>lahiriah</a:t>
            </a:r>
            <a:r>
              <a:rPr lang="en-US" sz="2800" b="1" smtClean="0">
                <a:solidFill>
                  <a:srgbClr val="0000CC"/>
                </a:solidFill>
              </a:rPr>
              <a:t>, sebagai perpaduan antara </a:t>
            </a:r>
            <a:r>
              <a:rPr lang="en-US" sz="2800" b="1" smtClean="0">
                <a:solidFill>
                  <a:srgbClr val="008000"/>
                </a:solidFill>
              </a:rPr>
              <a:t>olah cipta</a:t>
            </a:r>
            <a:r>
              <a:rPr lang="en-US" sz="2800" b="1" smtClean="0">
                <a:solidFill>
                  <a:srgbClr val="0000CC"/>
                </a:solidFill>
              </a:rPr>
              <a:t>, </a:t>
            </a:r>
            <a:r>
              <a:rPr lang="en-US" sz="2800" b="1" smtClean="0">
                <a:solidFill>
                  <a:srgbClr val="008000"/>
                </a:solidFill>
              </a:rPr>
              <a:t>olah rasa </a:t>
            </a:r>
            <a:r>
              <a:rPr lang="en-US" sz="2800" b="1" smtClean="0">
                <a:solidFill>
                  <a:srgbClr val="0000CC"/>
                </a:solidFill>
              </a:rPr>
              <a:t>dan </a:t>
            </a:r>
            <a:r>
              <a:rPr lang="en-US" sz="2800" b="1" smtClean="0">
                <a:solidFill>
                  <a:srgbClr val="008000"/>
                </a:solidFill>
              </a:rPr>
              <a:t>olah karya</a:t>
            </a:r>
            <a:r>
              <a:rPr lang="en-US" sz="2800" b="1" smtClean="0">
                <a:solidFill>
                  <a:srgbClr val="0000CC"/>
                </a:solidFill>
              </a:rPr>
              <a:t>. </a:t>
            </a:r>
          </a:p>
          <a:p>
            <a:pPr eaLnBrk="1" hangingPunct="1"/>
            <a:r>
              <a:rPr lang="en-US" sz="2800" b="1" smtClean="0">
                <a:solidFill>
                  <a:srgbClr val="0000CC"/>
                </a:solidFill>
              </a:rPr>
              <a:t>adalah sesuatu yang mencerminkan tentang seseorang </a:t>
            </a:r>
            <a:r>
              <a:rPr lang="en-US" sz="2800" b="1" smtClean="0">
                <a:solidFill>
                  <a:srgbClr val="008000"/>
                </a:solidFill>
              </a:rPr>
              <a:t>siapa ia sesungguhnya </a:t>
            </a:r>
            <a:r>
              <a:rPr lang="en-US" sz="2800" b="1" smtClean="0">
                <a:solidFill>
                  <a:srgbClr val="0000CC"/>
                </a:solidFill>
              </a:rPr>
              <a:t>dan merupakan </a:t>
            </a:r>
            <a:r>
              <a:rPr lang="en-US" sz="2800" b="1" smtClean="0">
                <a:solidFill>
                  <a:srgbClr val="008000"/>
                </a:solidFill>
              </a:rPr>
              <a:t>“pembeda hakiki (</a:t>
            </a:r>
            <a:r>
              <a:rPr lang="en-US" sz="2800" b="1" i="1" smtClean="0">
                <a:solidFill>
                  <a:srgbClr val="008000"/>
                </a:solidFill>
              </a:rPr>
              <a:t>trademark</a:t>
            </a:r>
            <a:r>
              <a:rPr lang="en-US" sz="2800" b="1" smtClean="0">
                <a:solidFill>
                  <a:srgbClr val="008000"/>
                </a:solidFill>
              </a:rPr>
              <a:t>)”</a:t>
            </a:r>
            <a:r>
              <a:rPr lang="en-US" sz="2800" b="1" smtClean="0">
                <a:solidFill>
                  <a:srgbClr val="0000CC"/>
                </a:solidFill>
              </a:rPr>
              <a:t>, yang merupakan </a:t>
            </a:r>
            <a:r>
              <a:rPr lang="en-US" sz="2800" b="1" smtClean="0">
                <a:solidFill>
                  <a:srgbClr val="008000"/>
                </a:solidFill>
              </a:rPr>
              <a:t>totalitas </a:t>
            </a:r>
            <a:r>
              <a:rPr lang="en-US" sz="2800" b="1" smtClean="0">
                <a:solidFill>
                  <a:srgbClr val="0000CC"/>
                </a:solidFill>
              </a:rPr>
              <a:t>penampilannya secara utuh </a:t>
            </a:r>
            <a:r>
              <a:rPr lang="en-US" sz="2800" b="1" smtClean="0">
                <a:solidFill>
                  <a:srgbClr val="008000"/>
                </a:solidFill>
              </a:rPr>
              <a:t>lahir</a:t>
            </a:r>
            <a:r>
              <a:rPr lang="en-US" sz="2800" b="1" smtClean="0">
                <a:solidFill>
                  <a:srgbClr val="0000CC"/>
                </a:solidFill>
              </a:rPr>
              <a:t> dan </a:t>
            </a:r>
            <a:r>
              <a:rPr lang="en-US" sz="2800" b="1" smtClean="0">
                <a:solidFill>
                  <a:srgbClr val="008000"/>
                </a:solidFill>
              </a:rPr>
              <a:t>batin</a:t>
            </a:r>
            <a:r>
              <a:rPr lang="en-US" sz="2800" b="1" smtClean="0">
                <a:solidFill>
                  <a:srgbClr val="0000CC"/>
                </a:solidFill>
              </a:rPr>
              <a:t>.</a:t>
            </a:r>
            <a:endParaRPr lang="en-US" sz="2800" smtClean="0"/>
          </a:p>
        </p:txBody>
      </p:sp>
      <p:pic>
        <p:nvPicPr>
          <p:cNvPr id="5124" name="Picture 4" descr="C:\Documents and Settings\Mr. Kundarto\My Documents\Downloads\personalit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4850" y="4133850"/>
            <a:ext cx="46291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48412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 descr="Picture 055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r"/>
            <a:endParaRPr lang="id-ID" sz="2800" b="1">
              <a:solidFill>
                <a:srgbClr val="CC3300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4551" y="131148"/>
            <a:ext cx="7439857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i="1" spc="50" dirty="0" err="1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Matur</a:t>
            </a:r>
            <a:r>
              <a:rPr lang="en-US" sz="9600" b="1" i="1" spc="50" dirty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9600" b="1" i="1" spc="50" dirty="0" err="1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Nuwun</a:t>
            </a:r>
            <a:endParaRPr lang="en-US" sz="9600" b="1" i="1" spc="5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8885" y="6424661"/>
            <a:ext cx="4165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mkundarto@gmail.com    08180 272 6112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1242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-17934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am I</a:t>
            </a:r>
          </a:p>
        </p:txBody>
      </p:sp>
      <p:pic>
        <p:nvPicPr>
          <p:cNvPr id="2051" name="Picture 4" descr="D:\MyDocuments\1. Pendidikan Pengajaran\Kuliah\Kuliah Wimaya\aku mirip siapa__.jpg"/>
          <p:cNvPicPr>
            <a:picLocks noChangeAspect="1" noChangeArrowheads="1"/>
          </p:cNvPicPr>
          <p:nvPr/>
        </p:nvPicPr>
        <p:blipFill rotWithShape="1">
          <a:blip r:embed="rId3"/>
          <a:srcRect b="9722"/>
          <a:stretch/>
        </p:blipFill>
        <p:spPr bwMode="auto">
          <a:xfrm>
            <a:off x="2362200" y="1268760"/>
            <a:ext cx="4114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602" y="6199212"/>
            <a:ext cx="9136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MENURUT ANDA, SEPERTI APAKAH ANDA INI ?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386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am I 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0" y="1067595"/>
            <a:ext cx="9144000" cy="4032448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b="1" dirty="0" err="1" smtClean="0">
                <a:solidFill>
                  <a:srgbClr val="006600"/>
                </a:solidFill>
              </a:rPr>
              <a:t>Siapakah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anda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ini</a:t>
            </a:r>
            <a:r>
              <a:rPr lang="en-US" b="1" dirty="0" smtClean="0">
                <a:solidFill>
                  <a:srgbClr val="0000CC"/>
                </a:solidFill>
              </a:rPr>
              <a:t>? </a:t>
            </a:r>
            <a:r>
              <a:rPr lang="en-US" b="1" dirty="0" err="1" smtClean="0">
                <a:solidFill>
                  <a:srgbClr val="0000CC"/>
                </a:solidFill>
              </a:rPr>
              <a:t>Bagaimana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karakter</a:t>
            </a:r>
            <a:r>
              <a:rPr lang="en-US" b="1" dirty="0" smtClean="0">
                <a:solidFill>
                  <a:srgbClr val="0000CC"/>
                </a:solidFill>
              </a:rPr>
              <a:t>, </a:t>
            </a:r>
            <a:r>
              <a:rPr lang="en-US" b="1" dirty="0" err="1" smtClean="0">
                <a:solidFill>
                  <a:srgbClr val="0000CC"/>
                </a:solidFill>
              </a:rPr>
              <a:t>potensi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dan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kelemahanmu</a:t>
            </a:r>
            <a:r>
              <a:rPr lang="en-US" b="1" dirty="0" smtClean="0">
                <a:solidFill>
                  <a:srgbClr val="0000CC"/>
                </a:solidFill>
              </a:rPr>
              <a:t>?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b="1" dirty="0" err="1" smtClean="0">
                <a:solidFill>
                  <a:srgbClr val="0000CC"/>
                </a:solidFill>
              </a:rPr>
              <a:t>Darimana</a:t>
            </a:r>
            <a:r>
              <a:rPr lang="en-US" b="1" dirty="0" smtClean="0">
                <a:solidFill>
                  <a:srgbClr val="0000CC"/>
                </a:solidFill>
              </a:rPr>
              <a:t>, </a:t>
            </a:r>
            <a:r>
              <a:rPr lang="en-US" b="1" dirty="0" err="1" smtClean="0">
                <a:solidFill>
                  <a:srgbClr val="0000CC"/>
                </a:solidFill>
              </a:rPr>
              <a:t>dimana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dan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</a:rPr>
              <a:t>mau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</a:rPr>
              <a:t>kemana</a:t>
            </a:r>
            <a:r>
              <a:rPr lang="en-US" b="1" dirty="0" smtClean="0">
                <a:solidFill>
                  <a:srgbClr val="0000CC"/>
                </a:solidFill>
              </a:rPr>
              <a:t>?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b="1" dirty="0" err="1" smtClean="0">
                <a:solidFill>
                  <a:srgbClr val="0000CC"/>
                </a:solidFill>
              </a:rPr>
              <a:t>Apa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</a:rPr>
              <a:t>cita-cita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anda</a:t>
            </a:r>
            <a:r>
              <a:rPr lang="en-US" b="1" dirty="0" smtClean="0">
                <a:solidFill>
                  <a:srgbClr val="0000CC"/>
                </a:solidFill>
              </a:rPr>
              <a:t>? </a:t>
            </a:r>
            <a:r>
              <a:rPr lang="en-US" b="1" dirty="0" err="1" smtClean="0">
                <a:solidFill>
                  <a:srgbClr val="0000CC"/>
                </a:solidFill>
              </a:rPr>
              <a:t>Bagaimana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cara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meraihnya</a:t>
            </a:r>
            <a:r>
              <a:rPr lang="en-US" b="1" dirty="0" smtClean="0">
                <a:solidFill>
                  <a:srgbClr val="0000CC"/>
                </a:solidFill>
              </a:rPr>
              <a:t>? </a:t>
            </a:r>
            <a:r>
              <a:rPr lang="en-US" b="1" dirty="0" err="1" smtClean="0">
                <a:solidFill>
                  <a:srgbClr val="0000CC"/>
                </a:solidFill>
              </a:rPr>
              <a:t>Kapan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akan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tercapai</a:t>
            </a:r>
            <a:r>
              <a:rPr lang="en-US" b="1" dirty="0" smtClean="0">
                <a:solidFill>
                  <a:srgbClr val="0000CC"/>
                </a:solidFill>
              </a:rPr>
              <a:t>?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b="1" dirty="0" err="1" smtClean="0">
                <a:solidFill>
                  <a:srgbClr val="0000CC"/>
                </a:solidFill>
              </a:rPr>
              <a:t>Bagaimana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anda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</a:rPr>
              <a:t>merencanakan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</a:rPr>
              <a:t>hidup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untuk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bekerja</a:t>
            </a:r>
            <a:r>
              <a:rPr lang="en-US" b="1" dirty="0" smtClean="0">
                <a:solidFill>
                  <a:srgbClr val="0000CC"/>
                </a:solidFill>
              </a:rPr>
              <a:t>, </a:t>
            </a:r>
            <a:r>
              <a:rPr lang="en-US" b="1" dirty="0" err="1" smtClean="0">
                <a:solidFill>
                  <a:srgbClr val="0000CC"/>
                </a:solidFill>
              </a:rPr>
              <a:t>menikah</a:t>
            </a:r>
            <a:r>
              <a:rPr lang="en-US" b="1" dirty="0" smtClean="0">
                <a:solidFill>
                  <a:srgbClr val="0000CC"/>
                </a:solidFill>
              </a:rPr>
              <a:t>, </a:t>
            </a:r>
            <a:r>
              <a:rPr lang="en-US" b="1" dirty="0" err="1" smtClean="0">
                <a:solidFill>
                  <a:srgbClr val="0000CC"/>
                </a:solidFill>
              </a:rPr>
              <a:t>punya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rumah</a:t>
            </a:r>
            <a:r>
              <a:rPr lang="en-US" b="1" dirty="0" smtClean="0">
                <a:solidFill>
                  <a:srgbClr val="0000CC"/>
                </a:solidFill>
              </a:rPr>
              <a:t>, </a:t>
            </a:r>
            <a:r>
              <a:rPr lang="en-US" b="1" dirty="0" err="1" smtClean="0">
                <a:solidFill>
                  <a:srgbClr val="0000CC"/>
                </a:solidFill>
              </a:rPr>
              <a:t>mobil</a:t>
            </a:r>
            <a:r>
              <a:rPr lang="en-US" b="1" dirty="0" smtClean="0">
                <a:solidFill>
                  <a:srgbClr val="0000CC"/>
                </a:solidFill>
              </a:rPr>
              <a:t>, </a:t>
            </a:r>
            <a:r>
              <a:rPr lang="en-US" b="1" dirty="0" err="1" smtClean="0">
                <a:solidFill>
                  <a:srgbClr val="0000CC"/>
                </a:solidFill>
              </a:rPr>
              <a:t>dll</a:t>
            </a:r>
            <a:r>
              <a:rPr lang="en-US" b="1" dirty="0" smtClean="0">
                <a:solidFill>
                  <a:srgbClr val="0000CC"/>
                </a:solidFill>
              </a:rPr>
              <a:t>?</a:t>
            </a:r>
          </a:p>
        </p:txBody>
      </p:sp>
      <p:pic>
        <p:nvPicPr>
          <p:cNvPr id="1026" name="Picture 2" descr="D:\Downloads\0-00000goa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69161"/>
            <a:ext cx="2837334" cy="200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wnloads\maxres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r="28750"/>
          <a:stretch/>
        </p:blipFill>
        <p:spPr bwMode="auto">
          <a:xfrm>
            <a:off x="0" y="4869160"/>
            <a:ext cx="2077232" cy="198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ownloads\semang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013176"/>
            <a:ext cx="2890910" cy="183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4340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514600"/>
            <a:ext cx="8382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</a:t>
            </a:r>
          </a:p>
        </p:txBody>
      </p:sp>
      <p:sp>
        <p:nvSpPr>
          <p:cNvPr id="5" name="Rectangle 4"/>
          <p:cNvSpPr/>
          <p:nvPr/>
        </p:nvSpPr>
        <p:spPr>
          <a:xfrm>
            <a:off x="1538288" y="2528888"/>
            <a:ext cx="4252912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U L I A H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0" y="228600"/>
            <a:ext cx="1447800" cy="5334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E R J A</a:t>
            </a:r>
          </a:p>
        </p:txBody>
      </p:sp>
      <p:sp>
        <p:nvSpPr>
          <p:cNvPr id="7" name="Rectangle 6"/>
          <p:cNvSpPr/>
          <p:nvPr/>
        </p:nvSpPr>
        <p:spPr>
          <a:xfrm>
            <a:off x="6400800" y="762000"/>
            <a:ext cx="144780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MENIKAH</a:t>
            </a:r>
          </a:p>
        </p:txBody>
      </p:sp>
      <p:sp>
        <p:nvSpPr>
          <p:cNvPr id="8" name="Rectangle 7"/>
          <p:cNvSpPr/>
          <p:nvPr/>
        </p:nvSpPr>
        <p:spPr>
          <a:xfrm>
            <a:off x="6248400" y="2528888"/>
            <a:ext cx="6858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1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143000" y="2259013"/>
            <a:ext cx="304800" cy="1066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791200" y="2271713"/>
            <a:ext cx="304800" cy="1066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10400" y="2528888"/>
            <a:ext cx="6858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72400" y="2528888"/>
            <a:ext cx="6858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3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1295400" y="1447800"/>
            <a:ext cx="1066800" cy="685800"/>
          </a:xfrm>
          <a:prstGeom prst="wedgeRoundRect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FFFF00"/>
                </a:solidFill>
              </a:rPr>
              <a:t>MaBa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5791200" y="3505200"/>
            <a:ext cx="2514600" cy="3092152"/>
          </a:xfrm>
          <a:prstGeom prst="round2DiagRect">
            <a:avLst/>
          </a:prstGeom>
          <a:solidFill>
            <a:srgbClr val="FFFF9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6600"/>
                </a:solidFill>
              </a:rPr>
              <a:t>Sarjana</a:t>
            </a:r>
            <a:r>
              <a:rPr lang="en-US" sz="2400" b="1" dirty="0">
                <a:solidFill>
                  <a:srgbClr val="006600"/>
                </a:solidFill>
              </a:rPr>
              <a:t> Plus 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b="1" dirty="0">
                <a:solidFill>
                  <a:srgbClr val="002060"/>
                </a:solidFill>
              </a:rPr>
              <a:t>IPK &gt; 3,5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b="1" dirty="0" err="1">
                <a:solidFill>
                  <a:srgbClr val="002060"/>
                </a:solidFill>
              </a:rPr>
              <a:t>Logis</a:t>
            </a:r>
            <a:endParaRPr lang="en-US" b="1" dirty="0">
              <a:solidFill>
                <a:srgbClr val="002060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b="1" dirty="0" err="1">
                <a:solidFill>
                  <a:srgbClr val="002060"/>
                </a:solidFill>
              </a:rPr>
              <a:t>Analitis</a:t>
            </a:r>
            <a:endParaRPr lang="en-US" b="1" dirty="0">
              <a:solidFill>
                <a:srgbClr val="002060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b="1" dirty="0" err="1">
                <a:solidFill>
                  <a:srgbClr val="002060"/>
                </a:solidFill>
              </a:rPr>
              <a:t>Sistematis</a:t>
            </a:r>
            <a:endParaRPr lang="en-US" b="1" dirty="0">
              <a:solidFill>
                <a:srgbClr val="002060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b="1" dirty="0" err="1">
                <a:solidFill>
                  <a:srgbClr val="C00000"/>
                </a:solidFill>
              </a:rPr>
              <a:t>Komunikatif</a:t>
            </a:r>
            <a:endParaRPr lang="en-US" b="1" dirty="0">
              <a:solidFill>
                <a:srgbClr val="C00000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b="1" dirty="0">
                <a:solidFill>
                  <a:srgbClr val="C00000"/>
                </a:solidFill>
              </a:rPr>
              <a:t>Networking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b="1" dirty="0" err="1">
                <a:solidFill>
                  <a:srgbClr val="C00000"/>
                </a:solidFill>
              </a:rPr>
              <a:t>Kerjasama</a:t>
            </a:r>
            <a:r>
              <a:rPr lang="en-US" b="1" dirty="0">
                <a:solidFill>
                  <a:srgbClr val="C00000"/>
                </a:solidFill>
              </a:rPr>
              <a:t> Tim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b="1" dirty="0" err="1">
                <a:solidFill>
                  <a:srgbClr val="C00000"/>
                </a:solidFill>
              </a:rPr>
              <a:t>Kepemimpinan</a:t>
            </a:r>
            <a:endParaRPr lang="en-US" b="1" dirty="0">
              <a:solidFill>
                <a:srgbClr val="C00000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b="1" dirty="0" err="1">
                <a:solidFill>
                  <a:srgbClr val="C00000"/>
                </a:solidFill>
              </a:rPr>
              <a:t>Pengalaman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Kerja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1524000" y="3068638"/>
            <a:ext cx="4114800" cy="762000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Organisasi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1524000" y="3657600"/>
            <a:ext cx="3581400" cy="762000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Kerja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Praktek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1524000" y="4267200"/>
            <a:ext cx="3124200" cy="762000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Asisten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Praktikum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1524000" y="5410200"/>
            <a:ext cx="1981200" cy="762000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Kursus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1524000" y="4821238"/>
            <a:ext cx="2590800" cy="762000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Hobby,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Bakat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Minat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362200" y="762000"/>
            <a:ext cx="4038600" cy="175260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724400" y="1219200"/>
            <a:ext cx="1676400" cy="129540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5867400" y="1524000"/>
            <a:ext cx="1219200" cy="76200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 flipH="1" flipV="1">
            <a:off x="6629401" y="1905000"/>
            <a:ext cx="1219200" cy="3175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0" y="0"/>
            <a:ext cx="5867400" cy="838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HIDUP ADALAH PILIHAN</a:t>
            </a: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design by maskund@yahoo.com</a:t>
            </a:r>
          </a:p>
        </p:txBody>
      </p:sp>
    </p:spTree>
    <p:extLst>
      <p:ext uri="{BB962C8B-B14F-4D97-AF65-F5344CB8AC3E}">
        <p14:creationId xmlns:p14="http://schemas.microsoft.com/office/powerpoint/2010/main" xmlns="" val="477658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MENGENAL POTENSI DIRI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980729"/>
            <a:ext cx="3909120" cy="381642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b="1" dirty="0" err="1" smtClean="0">
                <a:solidFill>
                  <a:srgbClr val="0000CC"/>
                </a:solidFill>
              </a:rPr>
              <a:t>Kondisi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Fisik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b="1" dirty="0" err="1" smtClean="0">
                <a:solidFill>
                  <a:srgbClr val="0000CC"/>
                </a:solidFill>
              </a:rPr>
              <a:t>Umur</a:t>
            </a:r>
            <a:endParaRPr lang="en-US" sz="2800" b="1" dirty="0" smtClean="0">
              <a:solidFill>
                <a:srgbClr val="0000CC"/>
              </a:solidFill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b="1" dirty="0" err="1" smtClean="0">
                <a:solidFill>
                  <a:srgbClr val="0000CC"/>
                </a:solidFill>
              </a:rPr>
              <a:t>Jenis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Kelamin</a:t>
            </a:r>
            <a:endParaRPr lang="en-US" sz="2800" b="1" dirty="0" smtClean="0">
              <a:solidFill>
                <a:srgbClr val="0000CC"/>
              </a:solidFill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b="1" dirty="0" err="1" smtClean="0">
                <a:solidFill>
                  <a:srgbClr val="0000CC"/>
                </a:solidFill>
              </a:rPr>
              <a:t>Keluarga</a:t>
            </a:r>
            <a:endParaRPr lang="en-US" sz="2800" b="1" dirty="0" smtClean="0">
              <a:solidFill>
                <a:srgbClr val="0000CC"/>
              </a:solidFill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b="1" dirty="0" err="1" smtClean="0">
                <a:solidFill>
                  <a:srgbClr val="0000CC"/>
                </a:solidFill>
              </a:rPr>
              <a:t>Suku</a:t>
            </a:r>
            <a:r>
              <a:rPr lang="en-US" sz="2800" b="1" dirty="0" smtClean="0">
                <a:solidFill>
                  <a:srgbClr val="0000CC"/>
                </a:solidFill>
              </a:rPr>
              <a:t> / </a:t>
            </a:r>
            <a:r>
              <a:rPr lang="en-US" sz="2800" b="1" dirty="0" err="1" smtClean="0">
                <a:solidFill>
                  <a:srgbClr val="0000CC"/>
                </a:solidFill>
              </a:rPr>
              <a:t>Etnis</a:t>
            </a:r>
            <a:r>
              <a:rPr lang="en-US" sz="2800" b="1" dirty="0" smtClean="0">
                <a:solidFill>
                  <a:srgbClr val="0000CC"/>
                </a:solidFill>
              </a:rPr>
              <a:t> / </a:t>
            </a:r>
            <a:r>
              <a:rPr lang="en-US" sz="2800" b="1" dirty="0" err="1" smtClean="0">
                <a:solidFill>
                  <a:srgbClr val="0000CC"/>
                </a:solidFill>
              </a:rPr>
              <a:t>Bangsa</a:t>
            </a:r>
            <a:endParaRPr lang="en-US" sz="2800" b="1" dirty="0" smtClean="0">
              <a:solidFill>
                <a:srgbClr val="0000CC"/>
              </a:solidFill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b="1" dirty="0" smtClean="0">
                <a:solidFill>
                  <a:srgbClr val="0000CC"/>
                </a:solidFill>
              </a:rPr>
              <a:t>Agama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b="1" dirty="0" err="1" smtClean="0">
                <a:solidFill>
                  <a:srgbClr val="0000CC"/>
                </a:solidFill>
              </a:rPr>
              <a:t>Watak</a:t>
            </a:r>
            <a:endParaRPr lang="en-US" sz="2800" b="1" dirty="0" smtClean="0">
              <a:solidFill>
                <a:srgbClr val="0000CC"/>
              </a:solidFill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b="1" dirty="0" err="1" smtClean="0">
                <a:solidFill>
                  <a:srgbClr val="0000CC"/>
                </a:solidFill>
              </a:rPr>
              <a:t>Bakat</a:t>
            </a:r>
            <a:r>
              <a:rPr lang="en-US" sz="2800" b="1" dirty="0" smtClean="0">
                <a:solidFill>
                  <a:srgbClr val="0000CC"/>
                </a:solidFill>
              </a:rPr>
              <a:t> / </a:t>
            </a:r>
            <a:r>
              <a:rPr lang="en-US" sz="2800" b="1" dirty="0" err="1" smtClean="0">
                <a:solidFill>
                  <a:srgbClr val="0000CC"/>
                </a:solidFill>
              </a:rPr>
              <a:t>Minat</a:t>
            </a:r>
            <a:endParaRPr lang="en-US" sz="2800" b="1" dirty="0" smtClean="0">
              <a:solidFill>
                <a:srgbClr val="0000CC"/>
              </a:solidFill>
            </a:endParaRPr>
          </a:p>
        </p:txBody>
      </p:sp>
      <p:sp>
        <p:nvSpPr>
          <p:cNvPr id="5124" name="Content Placeholder 2"/>
          <p:cNvSpPr txBox="1">
            <a:spLocks/>
          </p:cNvSpPr>
          <p:nvPr/>
        </p:nvSpPr>
        <p:spPr bwMode="auto">
          <a:xfrm>
            <a:off x="3985320" y="969616"/>
            <a:ext cx="4953000" cy="38275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b="1" dirty="0" err="1">
                <a:solidFill>
                  <a:srgbClr val="0000CC"/>
                </a:solidFill>
                <a:latin typeface="Calibri" pitchFamily="34" charset="0"/>
              </a:rPr>
              <a:t>Kondisi</a:t>
            </a:r>
            <a:r>
              <a:rPr lang="en-US" sz="2800" b="1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libri" pitchFamily="34" charset="0"/>
              </a:rPr>
              <a:t>Sosial</a:t>
            </a:r>
            <a:endParaRPr lang="en-US" sz="2800" b="1" dirty="0">
              <a:solidFill>
                <a:srgbClr val="0000CC"/>
              </a:solidFill>
              <a:latin typeface="Calibri" pitchFamily="34" charset="0"/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0000CC"/>
                </a:solidFill>
                <a:latin typeface="Calibri" pitchFamily="34" charset="0"/>
              </a:rPr>
              <a:t>IQ - EQ - SQ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b="1" dirty="0" err="1">
                <a:solidFill>
                  <a:srgbClr val="0000CC"/>
                </a:solidFill>
                <a:latin typeface="Calibri" pitchFamily="34" charset="0"/>
              </a:rPr>
              <a:t>Jurusan</a:t>
            </a:r>
            <a:r>
              <a:rPr lang="en-US" sz="2800" b="1" dirty="0">
                <a:solidFill>
                  <a:srgbClr val="0000CC"/>
                </a:solidFill>
                <a:latin typeface="Calibri" pitchFamily="34" charset="0"/>
              </a:rPr>
              <a:t> 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0000CC"/>
                </a:solidFill>
                <a:latin typeface="Calibri" pitchFamily="34" charset="0"/>
              </a:rPr>
              <a:t>IPK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b="1" dirty="0" err="1">
                <a:solidFill>
                  <a:srgbClr val="0000CC"/>
                </a:solidFill>
                <a:latin typeface="Calibri" pitchFamily="34" charset="0"/>
              </a:rPr>
              <a:t>Keorganisasian</a:t>
            </a:r>
            <a:r>
              <a:rPr lang="en-US" sz="2800" b="1" dirty="0">
                <a:solidFill>
                  <a:srgbClr val="0000CC"/>
                </a:solidFill>
                <a:latin typeface="Calibri" pitchFamily="34" charset="0"/>
              </a:rPr>
              <a:t> / Leadership 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b="1" dirty="0" err="1">
                <a:solidFill>
                  <a:srgbClr val="0000CC"/>
                </a:solidFill>
                <a:latin typeface="Calibri" pitchFamily="34" charset="0"/>
              </a:rPr>
              <a:t>Pelatihan</a:t>
            </a:r>
            <a:endParaRPr lang="en-US" sz="2800" b="1" dirty="0">
              <a:solidFill>
                <a:srgbClr val="0000CC"/>
              </a:solidFill>
              <a:latin typeface="Calibri" pitchFamily="34" charset="0"/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b="1" dirty="0" err="1">
                <a:solidFill>
                  <a:srgbClr val="0000CC"/>
                </a:solidFill>
                <a:latin typeface="Calibri" pitchFamily="34" charset="0"/>
              </a:rPr>
              <a:t>Pengalaman</a:t>
            </a:r>
            <a:r>
              <a:rPr lang="en-US" sz="2800" b="1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Calibri" pitchFamily="34" charset="0"/>
              </a:rPr>
              <a:t>Kerja</a:t>
            </a:r>
            <a:endParaRPr lang="en-US" sz="2800" b="1" dirty="0">
              <a:solidFill>
                <a:srgbClr val="0000CC"/>
              </a:solidFill>
              <a:latin typeface="Calibri" pitchFamily="34" charset="0"/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endParaRPr lang="en-US" sz="2800" b="1" dirty="0">
              <a:solidFill>
                <a:srgbClr val="0000CC"/>
              </a:solidFill>
              <a:latin typeface="Calibri" pitchFamily="34" charset="0"/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endParaRPr lang="en-US" sz="2800" b="1" dirty="0">
              <a:solidFill>
                <a:srgbClr val="0000CC"/>
              </a:solidFill>
              <a:latin typeface="Calibri" pitchFamily="34" charset="0"/>
            </a:endParaRPr>
          </a:p>
        </p:txBody>
      </p:sp>
      <p:pic>
        <p:nvPicPr>
          <p:cNvPr id="5" name="Picture 4" descr="E:\My Documents\My Pictures\b1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2681" y="5126922"/>
            <a:ext cx="2581319" cy="1731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1403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985963" y="285750"/>
            <a:ext cx="7015162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MENGENAL WATAK ORANG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14313" y="1928813"/>
            <a:ext cx="3929062" cy="28575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b="1" u="sng" smtClean="0">
                <a:solidFill>
                  <a:srgbClr val="008000"/>
                </a:solidFill>
              </a:rPr>
              <a:t>Watak Dasar</a:t>
            </a:r>
          </a:p>
          <a:p>
            <a:pPr eaLnBrk="1" hangingPunct="1"/>
            <a:r>
              <a:rPr lang="en-US" sz="2800" b="1" smtClean="0">
                <a:solidFill>
                  <a:srgbClr val="C00000"/>
                </a:solidFill>
              </a:rPr>
              <a:t>Jenis Kelamin</a:t>
            </a:r>
          </a:p>
          <a:p>
            <a:pPr eaLnBrk="1" hangingPunct="1"/>
            <a:r>
              <a:rPr lang="en-US" sz="2800" b="1" smtClean="0">
                <a:solidFill>
                  <a:srgbClr val="C00000"/>
                </a:solidFill>
              </a:rPr>
              <a:t>Umur</a:t>
            </a:r>
          </a:p>
          <a:p>
            <a:pPr eaLnBrk="1" hangingPunct="1"/>
            <a:r>
              <a:rPr lang="en-US" sz="2800" b="1" smtClean="0">
                <a:solidFill>
                  <a:srgbClr val="C00000"/>
                </a:solidFill>
              </a:rPr>
              <a:t>Pengaruh Orangtua</a:t>
            </a:r>
          </a:p>
          <a:p>
            <a:pPr eaLnBrk="1" hangingPunct="1"/>
            <a:r>
              <a:rPr lang="en-US" sz="2800" b="1" smtClean="0">
                <a:solidFill>
                  <a:srgbClr val="C00000"/>
                </a:solidFill>
              </a:rPr>
              <a:t>Silsilah Kelahiran</a:t>
            </a:r>
          </a:p>
          <a:p>
            <a:pPr eaLnBrk="1" hangingPunct="1"/>
            <a:endParaRPr lang="en-US" sz="2800" b="1" smtClean="0">
              <a:solidFill>
                <a:srgbClr val="C00000"/>
              </a:solidFill>
            </a:endParaRPr>
          </a:p>
        </p:txBody>
      </p:sp>
      <p:sp>
        <p:nvSpPr>
          <p:cNvPr id="5124" name="Content Placeholder 2"/>
          <p:cNvSpPr txBox="1">
            <a:spLocks/>
          </p:cNvSpPr>
          <p:nvPr/>
        </p:nvSpPr>
        <p:spPr bwMode="auto">
          <a:xfrm>
            <a:off x="4602237" y="1412776"/>
            <a:ext cx="3786187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800" b="1" u="sng">
                <a:solidFill>
                  <a:srgbClr val="008000"/>
                </a:solidFill>
                <a:latin typeface="Calibri" pitchFamily="34" charset="0"/>
              </a:rPr>
              <a:t>Watak Pengembangan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>
                <a:solidFill>
                  <a:srgbClr val="7030A0"/>
                </a:solidFill>
                <a:latin typeface="Calibri" pitchFamily="34" charset="0"/>
              </a:rPr>
              <a:t>Pendidikan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>
                <a:solidFill>
                  <a:srgbClr val="7030A0"/>
                </a:solidFill>
                <a:latin typeface="Calibri" pitchFamily="34" charset="0"/>
              </a:rPr>
              <a:t>Pelatihan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>
                <a:solidFill>
                  <a:srgbClr val="7030A0"/>
                </a:solidFill>
                <a:latin typeface="Calibri" pitchFamily="34" charset="0"/>
              </a:rPr>
              <a:t>Agama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>
                <a:solidFill>
                  <a:srgbClr val="7030A0"/>
                </a:solidFill>
                <a:latin typeface="Calibri" pitchFamily="34" charset="0"/>
              </a:rPr>
              <a:t>Organisasi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>
                <a:solidFill>
                  <a:srgbClr val="7030A0"/>
                </a:solidFill>
                <a:latin typeface="Calibri" pitchFamily="34" charset="0"/>
              </a:rPr>
              <a:t>Pekerjaan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>
                <a:solidFill>
                  <a:srgbClr val="7030A0"/>
                </a:solidFill>
                <a:latin typeface="Calibri" pitchFamily="34" charset="0"/>
              </a:rPr>
              <a:t>Pengalaman Hidup</a:t>
            </a:r>
          </a:p>
        </p:txBody>
      </p:sp>
      <p:pic>
        <p:nvPicPr>
          <p:cNvPr id="5125" name="Picture 6" descr="C:\Documents and Settings\Mr. Kundarto\My Documents\Downloads\baby_smi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5963" y="4959350"/>
            <a:ext cx="171450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 descr="C:\Documents and Settings\Mr. Kundarto\My Documents\Downloads\muka-marah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14875"/>
            <a:ext cx="198596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8" descr="C:\Documents and Settings\Mr. Kundarto\My Documents\Downloads\bayi menangi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50" y="5238750"/>
            <a:ext cx="24288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9" descr="C:\Documents and Settings\Mr. Kundarto\My Documents\Downloads\smile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85737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 rot="19803353">
            <a:off x="6066168" y="5560550"/>
            <a:ext cx="323460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Yuk </a:t>
            </a:r>
            <a:r>
              <a:rPr lang="en-US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tebak</a:t>
            </a: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watak</a:t>
            </a: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!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657975" y="6529388"/>
            <a:ext cx="2414588" cy="257175"/>
          </a:xfrm>
          <a:prstGeom prst="rect">
            <a:avLst/>
          </a:prstGeom>
        </p:spPr>
        <p:txBody>
          <a:bodyPr/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rgbClr val="C00000"/>
                </a:solidFill>
                <a:latin typeface="+mn-lt"/>
              </a:rPr>
              <a:t>created by maskund@yahoo.com</a:t>
            </a:r>
          </a:p>
        </p:txBody>
      </p:sp>
    </p:spTree>
    <p:extLst>
      <p:ext uri="{BB962C8B-B14F-4D97-AF65-F5344CB8AC3E}">
        <p14:creationId xmlns:p14="http://schemas.microsoft.com/office/powerpoint/2010/main" xmlns="" val="3994492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MENGENAL AUDIEN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543800" cy="3657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Mengenal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Watak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Audien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Komunikasi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Lisan</a:t>
            </a:r>
            <a:endParaRPr lang="en-US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Komunikasi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Tulisan</a:t>
            </a:r>
            <a:endParaRPr lang="en-US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Media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Komunikasi</a:t>
            </a:r>
            <a:endParaRPr lang="en-US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Kondisi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Sosial</a:t>
            </a:r>
            <a:endParaRPr lang="en-US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5000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631</Words>
  <Application>Microsoft Office PowerPoint</Application>
  <PresentationFormat>On-screen Show (4:3)</PresentationFormat>
  <Paragraphs>209</Paragraphs>
  <Slides>30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MENYIAPKAN DIRI UNTUK  BERANI BEKERJA &amp; BERSAING  DENGAN HATI</vt:lpstr>
      <vt:lpstr>GENERASI INSTAN DIGITAL AUTIS</vt:lpstr>
      <vt:lpstr>MENGGALI POTENSI DIRI</vt:lpstr>
      <vt:lpstr>Who am I</vt:lpstr>
      <vt:lpstr>Who am I ?</vt:lpstr>
      <vt:lpstr>Slide 6</vt:lpstr>
      <vt:lpstr>MENGENAL POTENSI DIRI</vt:lpstr>
      <vt:lpstr>MENGENAL WATAK ORANG</vt:lpstr>
      <vt:lpstr>MENGENAL AUDIEN</vt:lpstr>
      <vt:lpstr>Slide 10</vt:lpstr>
      <vt:lpstr>PEMIMPIN</vt:lpstr>
      <vt:lpstr>TIPS PEMIMPIN</vt:lpstr>
      <vt:lpstr>pemimpin yang bijak  tidak selalu memuaskan semua anak buah,  tetapi  mampu memberikan  kenyamanan dan kesejahteraan buat sebagian besar anak buahnya </vt:lpstr>
      <vt:lpstr>Slide 14</vt:lpstr>
      <vt:lpstr>MASALAH</vt:lpstr>
      <vt:lpstr>Slide 16</vt:lpstr>
      <vt:lpstr>MENGATASI MASALAH  MULAI DARI SUMBERNYA</vt:lpstr>
      <vt:lpstr>Tahap Awal :  Hukum Alam sebagai Hukum Dasar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SIAP BERSAING</vt:lpstr>
      <vt:lpstr>HAKEKAT  KEMANDIRIAN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MENYIAPKAN DIRI UNTUK  BERANI BEKERJA &amp; BERSAING  DENGAN HATI</dc:title>
  <dc:creator>Windows User</dc:creator>
  <cp:lastModifiedBy>Administrator</cp:lastModifiedBy>
  <cp:revision>14</cp:revision>
  <dcterms:created xsi:type="dcterms:W3CDTF">2017-01-18T00:07:52Z</dcterms:created>
  <dcterms:modified xsi:type="dcterms:W3CDTF">2017-02-14T07:42:58Z</dcterms:modified>
</cp:coreProperties>
</file>